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42"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5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65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263D8B-65A2-4CE8-8AD9-BE18B99FB9FF}" type="datetimeFigureOut">
              <a:rPr lang="en-US" smtClean="0"/>
              <a:t>9/25/2021</a:t>
            </a:fld>
            <a:endParaRPr lang="en-US"/>
          </a:p>
        </p:txBody>
      </p:sp>
      <p:sp>
        <p:nvSpPr>
          <p:cNvPr id="104865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65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66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31D7FB-6753-4BC0-997B-F9BD90F4ACE7}" type="slidenum">
              <a:rPr lang="en-US" smtClean="0"/>
              <a:t>‹#›</a:t>
            </a:fld>
            <a:endParaRPr lang="en-US"/>
          </a:p>
        </p:txBody>
      </p:sp>
    </p:spTree>
    <p:extLst>
      <p:ext uri="{BB962C8B-B14F-4D97-AF65-F5344CB8AC3E}">
        <p14:creationId xmlns:p14="http://schemas.microsoft.com/office/powerpoint/2010/main" val="917863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Slide Image Placeholder 1"/>
          <p:cNvSpPr>
            <a:spLocks noGrp="1" noRot="1" noChangeAspect="1"/>
          </p:cNvSpPr>
          <p:nvPr>
            <p:ph type="sldImg"/>
          </p:nvPr>
        </p:nvSpPr>
        <p:spPr/>
      </p:sp>
      <p:sp>
        <p:nvSpPr>
          <p:cNvPr id="1048596" name="Notes Placeholder 2"/>
          <p:cNvSpPr>
            <a:spLocks noGrp="1"/>
          </p:cNvSpPr>
          <p:nvPr>
            <p:ph type="body" idx="1"/>
          </p:nvPr>
        </p:nvSpPr>
        <p:spPr/>
        <p:txBody>
          <a:bodyPr>
            <a:normAutofit/>
          </a:bodyPr>
          <a:lstStyle/>
          <a:p>
            <a:endParaRPr lang="en-US" dirty="0" smtClean="0"/>
          </a:p>
          <a:p>
            <a:endParaRPr lang="en-US" dirty="0" smtClean="0"/>
          </a:p>
          <a:p>
            <a:endParaRPr lang="en-US" sz="1800" dirty="0">
              <a:latin typeface="Times New Roman" pitchFamily="18" charset="0"/>
              <a:cs typeface="Times New Roman" pitchFamily="18" charset="0"/>
            </a:endParaRPr>
          </a:p>
        </p:txBody>
      </p:sp>
      <p:sp>
        <p:nvSpPr>
          <p:cNvPr id="1048597" name="Slide Number Placeholder 3"/>
          <p:cNvSpPr>
            <a:spLocks noGrp="1"/>
          </p:cNvSpPr>
          <p:nvPr>
            <p:ph type="sldNum" sz="quarter" idx="10"/>
          </p:nvPr>
        </p:nvSpPr>
        <p:spPr/>
        <p:txBody>
          <a:bodyPr/>
          <a:lstStyle/>
          <a:p>
            <a:fld id="{6031D7FB-6753-4BC0-997B-F9BD90F4ACE7}" type="slidenum">
              <a:rPr lang="en-US" smtClean="0"/>
              <a:t>4</a:t>
            </a:fld>
            <a:endParaRPr lang="en-US"/>
          </a:p>
        </p:txBody>
      </p:sp>
    </p:spTree>
    <p:extLst>
      <p:ext uri="{BB962C8B-B14F-4D97-AF65-F5344CB8AC3E}">
        <p14:creationId xmlns:p14="http://schemas.microsoft.com/office/powerpoint/2010/main" val="242104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Slide Image Placeholder 1"/>
          <p:cNvSpPr>
            <a:spLocks noGrp="1" noRot="1" noChangeAspect="1"/>
          </p:cNvSpPr>
          <p:nvPr>
            <p:ph type="sldImg"/>
          </p:nvPr>
        </p:nvSpPr>
        <p:spPr/>
      </p:sp>
      <p:sp>
        <p:nvSpPr>
          <p:cNvPr id="1048600" name="Notes Placeholder 2"/>
          <p:cNvSpPr>
            <a:spLocks noGrp="1"/>
          </p:cNvSpPr>
          <p:nvPr>
            <p:ph type="body" idx="1"/>
          </p:nvPr>
        </p:nvSpPr>
        <p:spPr/>
        <p:txBody>
          <a:bodyPr>
            <a:normAutofit/>
          </a:bodyPr>
          <a:lstStyle/>
          <a:p>
            <a:endParaRPr lang="en-US" dirty="0"/>
          </a:p>
        </p:txBody>
      </p:sp>
      <p:sp>
        <p:nvSpPr>
          <p:cNvPr id="1048601" name="Slide Number Placeholder 3"/>
          <p:cNvSpPr>
            <a:spLocks noGrp="1"/>
          </p:cNvSpPr>
          <p:nvPr>
            <p:ph type="sldNum" sz="quarter" idx="10"/>
          </p:nvPr>
        </p:nvSpPr>
        <p:spPr/>
        <p:txBody>
          <a:bodyPr/>
          <a:lstStyle/>
          <a:p>
            <a:fld id="{6031D7FB-6753-4BC0-997B-F9BD90F4ACE7}" type="slidenum">
              <a:rPr lang="en-US" smtClean="0"/>
              <a:t>5</a:t>
            </a:fld>
            <a:endParaRPr lang="en-US"/>
          </a:p>
        </p:txBody>
      </p:sp>
    </p:spTree>
    <p:extLst>
      <p:ext uri="{BB962C8B-B14F-4D97-AF65-F5344CB8AC3E}">
        <p14:creationId xmlns:p14="http://schemas.microsoft.com/office/powerpoint/2010/main" val="3819350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15B28C5A-CFD0-4A27-B61E-F87BE4BB4EF4}" type="datetimeFigureOut">
              <a:rPr lang="en-US" smtClean="0"/>
              <a:t>9/25/2021</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4" name="Title 1"/>
          <p:cNvSpPr>
            <a:spLocks noGrp="1"/>
          </p:cNvSpPr>
          <p:nvPr>
            <p:ph type="title"/>
          </p:nvPr>
        </p:nvSpPr>
        <p:spPr/>
        <p:txBody>
          <a:bodyPr/>
          <a:lstStyle/>
          <a:p>
            <a:r>
              <a:rPr lang="en-US" smtClean="0"/>
              <a:t>Click to edit Master title style</a:t>
            </a:r>
            <a:endParaRPr lang="en-US"/>
          </a:p>
        </p:txBody>
      </p:sp>
      <p:sp>
        <p:nvSpPr>
          <p:cNvPr id="1048645"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6" name="Date Placeholder 3"/>
          <p:cNvSpPr>
            <a:spLocks noGrp="1"/>
          </p:cNvSpPr>
          <p:nvPr>
            <p:ph type="dt" sz="half" idx="10"/>
          </p:nvPr>
        </p:nvSpPr>
        <p:spPr/>
        <p:txBody>
          <a:bodyPr/>
          <a:lstStyle/>
          <a:p>
            <a:fld id="{15B28C5A-CFD0-4A27-B61E-F87BE4BB4EF4}" type="datetimeFigureOut">
              <a:rPr lang="en-US" smtClean="0"/>
              <a:t>9/25/2021</a:t>
            </a:fld>
            <a:endParaRPr lang="en-US"/>
          </a:p>
        </p:txBody>
      </p:sp>
      <p:sp>
        <p:nvSpPr>
          <p:cNvPr id="1048647" name="Footer Placeholder 4"/>
          <p:cNvSpPr>
            <a:spLocks noGrp="1"/>
          </p:cNvSpPr>
          <p:nvPr>
            <p:ph type="ftr" sz="quarter" idx="11"/>
          </p:nvPr>
        </p:nvSpPr>
        <p:spPr/>
        <p:txBody>
          <a:bodyPr/>
          <a:lstStyle/>
          <a:p>
            <a:endParaRPr lang="en-US"/>
          </a:p>
        </p:txBody>
      </p:sp>
      <p:sp>
        <p:nvSpPr>
          <p:cNvPr id="1048648" name="Slide Number Placeholder 5"/>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8"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29"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3"/>
          <p:cNvSpPr>
            <a:spLocks noGrp="1"/>
          </p:cNvSpPr>
          <p:nvPr>
            <p:ph type="dt" sz="half" idx="10"/>
          </p:nvPr>
        </p:nvSpPr>
        <p:spPr/>
        <p:txBody>
          <a:bodyPr/>
          <a:lstStyle/>
          <a:p>
            <a:fld id="{15B28C5A-CFD0-4A27-B61E-F87BE4BB4EF4}" type="datetimeFigureOut">
              <a:rPr lang="en-US" smtClean="0"/>
              <a:t>9/25/2021</a:t>
            </a:fld>
            <a:endParaRPr lang="en-US"/>
          </a:p>
        </p:txBody>
      </p:sp>
      <p:sp>
        <p:nvSpPr>
          <p:cNvPr id="1048631" name="Footer Placeholder 4"/>
          <p:cNvSpPr>
            <a:spLocks noGrp="1"/>
          </p:cNvSpPr>
          <p:nvPr>
            <p:ph type="ftr" sz="quarter" idx="11"/>
          </p:nvPr>
        </p:nvSpPr>
        <p:spPr/>
        <p:txBody>
          <a:bodyPr/>
          <a:lstStyle/>
          <a:p>
            <a:endParaRPr lang="en-US"/>
          </a:p>
        </p:txBody>
      </p:sp>
      <p:sp>
        <p:nvSpPr>
          <p:cNvPr id="1048632" name="Slide Number Placeholder 5"/>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smtClean="0"/>
              <a:t>Click to edit Master title style</a:t>
            </a:r>
            <a:endParaRPr lang="en-US"/>
          </a:p>
        </p:txBody>
      </p:sp>
      <p:sp>
        <p:nvSpPr>
          <p:cNvPr id="1048612"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3" name="Date Placeholder 3"/>
          <p:cNvSpPr>
            <a:spLocks noGrp="1"/>
          </p:cNvSpPr>
          <p:nvPr>
            <p:ph type="dt" sz="half" idx="10"/>
          </p:nvPr>
        </p:nvSpPr>
        <p:spPr/>
        <p:txBody>
          <a:bodyPr/>
          <a:lstStyle/>
          <a:p>
            <a:fld id="{15B28C5A-CFD0-4A27-B61E-F87BE4BB4EF4}" type="datetimeFigureOut">
              <a:rPr lang="en-US" smtClean="0"/>
              <a:t>9/25/2021</a:t>
            </a:fld>
            <a:endParaRPr lang="en-US"/>
          </a:p>
        </p:txBody>
      </p:sp>
      <p:sp>
        <p:nvSpPr>
          <p:cNvPr id="1048614" name="Footer Placeholder 4"/>
          <p:cNvSpPr>
            <a:spLocks noGrp="1"/>
          </p:cNvSpPr>
          <p:nvPr>
            <p:ph type="ftr" sz="quarter" idx="11"/>
          </p:nvPr>
        </p:nvSpPr>
        <p:spPr/>
        <p:txBody>
          <a:bodyPr/>
          <a:lstStyle/>
          <a:p>
            <a:endParaRPr lang="en-US"/>
          </a:p>
        </p:txBody>
      </p:sp>
      <p:sp>
        <p:nvSpPr>
          <p:cNvPr id="1048615" name="Slide Number Placeholder 5"/>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9"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40"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41" name="Date Placeholder 3"/>
          <p:cNvSpPr>
            <a:spLocks noGrp="1"/>
          </p:cNvSpPr>
          <p:nvPr>
            <p:ph type="dt" sz="half" idx="10"/>
          </p:nvPr>
        </p:nvSpPr>
        <p:spPr/>
        <p:txBody>
          <a:bodyPr/>
          <a:lstStyle/>
          <a:p>
            <a:fld id="{15B28C5A-CFD0-4A27-B61E-F87BE4BB4EF4}" type="datetimeFigureOut">
              <a:rPr lang="en-US" smtClean="0"/>
              <a:t>9/25/2021</a:t>
            </a:fld>
            <a:endParaRPr lang="en-US"/>
          </a:p>
        </p:txBody>
      </p:sp>
      <p:sp>
        <p:nvSpPr>
          <p:cNvPr id="1048642" name="Footer Placeholder 4"/>
          <p:cNvSpPr>
            <a:spLocks noGrp="1"/>
          </p:cNvSpPr>
          <p:nvPr>
            <p:ph type="ftr" sz="quarter" idx="11"/>
          </p:nvPr>
        </p:nvSpPr>
        <p:spPr/>
        <p:txBody>
          <a:bodyPr/>
          <a:lstStyle/>
          <a:p>
            <a:endParaRPr lang="en-US"/>
          </a:p>
        </p:txBody>
      </p:sp>
      <p:sp>
        <p:nvSpPr>
          <p:cNvPr id="1048643" name="Slide Number Placeholder 5"/>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n-US" smtClean="0"/>
              <a:t>Click to edit Master title style</a:t>
            </a:r>
            <a:endParaRPr lang="en-US"/>
          </a:p>
        </p:txBody>
      </p:sp>
      <p:sp>
        <p:nvSpPr>
          <p:cNvPr id="1048606"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7"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8" name="Date Placeholder 4"/>
          <p:cNvSpPr>
            <a:spLocks noGrp="1"/>
          </p:cNvSpPr>
          <p:nvPr>
            <p:ph type="dt" sz="half" idx="10"/>
          </p:nvPr>
        </p:nvSpPr>
        <p:spPr/>
        <p:txBody>
          <a:bodyPr/>
          <a:lstStyle/>
          <a:p>
            <a:fld id="{15B28C5A-CFD0-4A27-B61E-F87BE4BB4EF4}" type="datetimeFigureOut">
              <a:rPr lang="en-US" smtClean="0"/>
              <a:t>9/25/2021</a:t>
            </a:fld>
            <a:endParaRPr lang="en-US"/>
          </a:p>
        </p:txBody>
      </p:sp>
      <p:sp>
        <p:nvSpPr>
          <p:cNvPr id="1048609" name="Footer Placeholder 5"/>
          <p:cNvSpPr>
            <a:spLocks noGrp="1"/>
          </p:cNvSpPr>
          <p:nvPr>
            <p:ph type="ftr" sz="quarter" idx="11"/>
          </p:nvPr>
        </p:nvSpPr>
        <p:spPr/>
        <p:txBody>
          <a:bodyPr/>
          <a:lstStyle/>
          <a:p>
            <a:endParaRPr lang="en-US"/>
          </a:p>
        </p:txBody>
      </p:sp>
      <p:sp>
        <p:nvSpPr>
          <p:cNvPr id="1048610" name="Slide Number Placeholder 6"/>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US" smtClean="0"/>
              <a:t>Click to edit Master title style</a:t>
            </a:r>
            <a:endParaRPr lang="en-US"/>
          </a:p>
        </p:txBody>
      </p:sp>
      <p:sp>
        <p:nvSpPr>
          <p:cNvPr id="1048617"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1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9"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Date Placeholder 6"/>
          <p:cNvSpPr>
            <a:spLocks noGrp="1"/>
          </p:cNvSpPr>
          <p:nvPr>
            <p:ph type="dt" sz="half" idx="10"/>
          </p:nvPr>
        </p:nvSpPr>
        <p:spPr/>
        <p:txBody>
          <a:bodyPr/>
          <a:lstStyle/>
          <a:p>
            <a:fld id="{15B28C5A-CFD0-4A27-B61E-F87BE4BB4EF4}" type="datetimeFigureOut">
              <a:rPr lang="en-US" smtClean="0"/>
              <a:t>9/25/2021</a:t>
            </a:fld>
            <a:endParaRPr lang="en-US"/>
          </a:p>
        </p:txBody>
      </p:sp>
      <p:sp>
        <p:nvSpPr>
          <p:cNvPr id="1048622" name="Footer Placeholder 7"/>
          <p:cNvSpPr>
            <a:spLocks noGrp="1"/>
          </p:cNvSpPr>
          <p:nvPr>
            <p:ph type="ftr" sz="quarter" idx="11"/>
          </p:nvPr>
        </p:nvSpPr>
        <p:spPr/>
        <p:txBody>
          <a:bodyPr/>
          <a:lstStyle/>
          <a:p>
            <a:endParaRPr lang="en-US"/>
          </a:p>
        </p:txBody>
      </p:sp>
      <p:sp>
        <p:nvSpPr>
          <p:cNvPr id="1048623" name="Slide Number Placeholder 8"/>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r>
              <a:rPr lang="en-US" smtClean="0"/>
              <a:t>Click to edit Master title style</a:t>
            </a:r>
            <a:endParaRPr lang="en-US"/>
          </a:p>
        </p:txBody>
      </p:sp>
      <p:sp>
        <p:nvSpPr>
          <p:cNvPr id="1048625" name="Date Placeholder 2"/>
          <p:cNvSpPr>
            <a:spLocks noGrp="1"/>
          </p:cNvSpPr>
          <p:nvPr>
            <p:ph type="dt" sz="half" idx="10"/>
          </p:nvPr>
        </p:nvSpPr>
        <p:spPr/>
        <p:txBody>
          <a:bodyPr/>
          <a:lstStyle/>
          <a:p>
            <a:fld id="{15B28C5A-CFD0-4A27-B61E-F87BE4BB4EF4}" type="datetimeFigureOut">
              <a:rPr lang="en-US" smtClean="0"/>
              <a:t>9/25/2021</a:t>
            </a:fld>
            <a:endParaRPr lang="en-US"/>
          </a:p>
        </p:txBody>
      </p:sp>
      <p:sp>
        <p:nvSpPr>
          <p:cNvPr id="1048626" name="Footer Placeholder 3"/>
          <p:cNvSpPr>
            <a:spLocks noGrp="1"/>
          </p:cNvSpPr>
          <p:nvPr>
            <p:ph type="ftr" sz="quarter" idx="11"/>
          </p:nvPr>
        </p:nvSpPr>
        <p:spPr/>
        <p:txBody>
          <a:bodyPr/>
          <a:lstStyle/>
          <a:p>
            <a:endParaRPr lang="en-US"/>
          </a:p>
        </p:txBody>
      </p:sp>
      <p:sp>
        <p:nvSpPr>
          <p:cNvPr id="1048627" name="Slide Number Placeholder 4"/>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8" name="Date Placeholder 1"/>
          <p:cNvSpPr>
            <a:spLocks noGrp="1"/>
          </p:cNvSpPr>
          <p:nvPr>
            <p:ph type="dt" sz="half" idx="10"/>
          </p:nvPr>
        </p:nvSpPr>
        <p:spPr/>
        <p:txBody>
          <a:bodyPr/>
          <a:lstStyle/>
          <a:p>
            <a:fld id="{15B28C5A-CFD0-4A27-B61E-F87BE4BB4EF4}" type="datetimeFigureOut">
              <a:rPr lang="en-US" smtClean="0"/>
              <a:t>9/25/2021</a:t>
            </a:fld>
            <a:endParaRPr lang="en-US"/>
          </a:p>
        </p:txBody>
      </p:sp>
      <p:sp>
        <p:nvSpPr>
          <p:cNvPr id="1048589" name="Footer Placeholder 2"/>
          <p:cNvSpPr>
            <a:spLocks noGrp="1"/>
          </p:cNvSpPr>
          <p:nvPr>
            <p:ph type="ftr" sz="quarter" idx="11"/>
          </p:nvPr>
        </p:nvSpPr>
        <p:spPr/>
        <p:txBody>
          <a:bodyPr/>
          <a:lstStyle/>
          <a:p>
            <a:endParaRPr lang="en-US"/>
          </a:p>
        </p:txBody>
      </p:sp>
      <p:sp>
        <p:nvSpPr>
          <p:cNvPr id="1048590" name="Slide Number Placeholder 3"/>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9"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5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1"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52" name="Date Placeholder 4"/>
          <p:cNvSpPr>
            <a:spLocks noGrp="1"/>
          </p:cNvSpPr>
          <p:nvPr>
            <p:ph type="dt" sz="half" idx="10"/>
          </p:nvPr>
        </p:nvSpPr>
        <p:spPr/>
        <p:txBody>
          <a:bodyPr/>
          <a:lstStyle/>
          <a:p>
            <a:fld id="{15B28C5A-CFD0-4A27-B61E-F87BE4BB4EF4}" type="datetimeFigureOut">
              <a:rPr lang="en-US" smtClean="0"/>
              <a:t>9/25/2021</a:t>
            </a:fld>
            <a:endParaRPr lang="en-US"/>
          </a:p>
        </p:txBody>
      </p:sp>
      <p:sp>
        <p:nvSpPr>
          <p:cNvPr id="1048653" name="Footer Placeholder 5"/>
          <p:cNvSpPr>
            <a:spLocks noGrp="1"/>
          </p:cNvSpPr>
          <p:nvPr>
            <p:ph type="ftr" sz="quarter" idx="11"/>
          </p:nvPr>
        </p:nvSpPr>
        <p:spPr/>
        <p:txBody>
          <a:bodyPr/>
          <a:lstStyle/>
          <a:p>
            <a:endParaRPr lang="en-US"/>
          </a:p>
        </p:txBody>
      </p:sp>
      <p:sp>
        <p:nvSpPr>
          <p:cNvPr id="1048654" name="Slide Number Placeholder 6"/>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3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3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3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6" name="Date Placeholder 4"/>
          <p:cNvSpPr>
            <a:spLocks noGrp="1"/>
          </p:cNvSpPr>
          <p:nvPr>
            <p:ph type="dt" sz="half" idx="10"/>
          </p:nvPr>
        </p:nvSpPr>
        <p:spPr/>
        <p:txBody>
          <a:bodyPr/>
          <a:lstStyle/>
          <a:p>
            <a:fld id="{15B28C5A-CFD0-4A27-B61E-F87BE4BB4EF4}" type="datetimeFigureOut">
              <a:rPr lang="en-US" smtClean="0"/>
              <a:t>9/25/2021</a:t>
            </a:fld>
            <a:endParaRPr lang="en-US"/>
          </a:p>
        </p:txBody>
      </p:sp>
      <p:sp>
        <p:nvSpPr>
          <p:cNvPr id="1048637" name="Footer Placeholder 5"/>
          <p:cNvSpPr>
            <a:spLocks noGrp="1"/>
          </p:cNvSpPr>
          <p:nvPr>
            <p:ph type="ftr" sz="quarter" idx="11"/>
          </p:nvPr>
        </p:nvSpPr>
        <p:spPr/>
        <p:txBody>
          <a:bodyPr/>
          <a:lstStyle/>
          <a:p>
            <a:endParaRPr lang="en-US"/>
          </a:p>
        </p:txBody>
      </p:sp>
      <p:sp>
        <p:nvSpPr>
          <p:cNvPr id="1048638" name="Slide Number Placeholder 6"/>
          <p:cNvSpPr>
            <a:spLocks noGrp="1"/>
          </p:cNvSpPr>
          <p:nvPr>
            <p:ph type="sldNum" sz="quarter" idx="12"/>
          </p:nvPr>
        </p:nvSpPr>
        <p:spPr/>
        <p:txBody>
          <a:bodyPr/>
          <a:lstStyle/>
          <a:p>
            <a:fld id="{4AFC13C8-2DE5-4C9E-BF70-F2B0AFD33A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28C5A-CFD0-4A27-B61E-F87BE4BB4EF4}" type="datetimeFigureOut">
              <a:rPr lang="en-US" smtClean="0"/>
              <a:t>9/25/2021</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C13C8-2DE5-4C9E-BF70-F2B0AFD33A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damubalarabe870@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800" y="609601"/>
            <a:ext cx="7772400" cy="1904999"/>
          </a:xfrm>
        </p:spPr>
        <p:txBody>
          <a:bodyPr>
            <a:normAutofit/>
          </a:bodyPr>
          <a:lstStyle/>
          <a:p>
            <a:r>
              <a:rPr lang="en-US" sz="2400" b="1" dirty="0" smtClean="0">
                <a:latin typeface="Times New Roman" pitchFamily="18" charset="0"/>
                <a:cs typeface="Times New Roman" pitchFamily="18" charset="0"/>
              </a:rPr>
              <a:t>PROPOSED IMPACT OF COVID-19 PANDEMIC ON ECONOMIC ACTIVITIES
By 
ADAMU      BALARABE        ADAMU</a:t>
            </a:r>
            <a:endParaRPr lang="en-US" sz="2400" b="1" dirty="0">
              <a:latin typeface="Times New Roman" pitchFamily="18" charset="0"/>
              <a:cs typeface="Times New Roman" pitchFamily="18" charset="0"/>
            </a:endParaRPr>
          </a:p>
        </p:txBody>
      </p:sp>
      <p:sp>
        <p:nvSpPr>
          <p:cNvPr id="1048587" name="Subtitle 2"/>
          <p:cNvSpPr>
            <a:spLocks noGrp="1"/>
          </p:cNvSpPr>
          <p:nvPr>
            <p:ph type="subTitle" idx="1"/>
          </p:nvPr>
        </p:nvSpPr>
        <p:spPr>
          <a:xfrm>
            <a:off x="1371600" y="2133600"/>
            <a:ext cx="6400800" cy="3733800"/>
          </a:xfrm>
        </p:spPr>
        <p:txBody>
          <a:bodyPr>
            <a:normAutofit/>
          </a:bodyPr>
          <a:lstStyle/>
          <a:p>
            <a:endParaRPr lang="en-US" sz="2000" b="1" dirty="0" smtClean="0">
              <a:latin typeface="Times New Roman" pitchFamily="18" charset="0"/>
              <a:cs typeface="Times New Roman" pitchFamily="18" charset="0"/>
            </a:endParaRPr>
          </a:p>
          <a:p>
            <a:endParaRPr lang="en-US" sz="2000" b="1" dirty="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SA’ADATU RIMI COLLEGE OF EDUCATION KUMBOTSO KANO </a:t>
            </a:r>
          </a:p>
          <a:p>
            <a:r>
              <a:rPr lang="en-US" sz="2000" b="1" dirty="0" smtClean="0">
                <a:latin typeface="Times New Roman" pitchFamily="18" charset="0"/>
                <a:cs typeface="Times New Roman" pitchFamily="18" charset="0"/>
              </a:rPr>
              <a:t>KANO STATE NIGERIA</a:t>
            </a:r>
          </a:p>
          <a:p>
            <a:r>
              <a:rPr lang="en-US" sz="2000" b="1" dirty="0" smtClean="0">
                <a:latin typeface="Times New Roman" pitchFamily="18" charset="0"/>
                <a:cs typeface="Times New Roman" pitchFamily="18" charset="0"/>
              </a:rPr>
              <a:t>PHONE NO: 08023230623/ 08065622287</a:t>
            </a:r>
          </a:p>
          <a:p>
            <a:r>
              <a:rPr lang="en-US" sz="2000" b="1" dirty="0" smtClean="0">
                <a:latin typeface="Times New Roman" pitchFamily="18" charset="0"/>
                <a:cs typeface="Times New Roman" pitchFamily="18" charset="0"/>
              </a:rPr>
              <a:t>EMAIL: </a:t>
            </a:r>
            <a:r>
              <a:rPr lang="en-US" sz="2000" b="1" dirty="0" smtClean="0">
                <a:latin typeface="Times New Roman" pitchFamily="18" charset="0"/>
                <a:cs typeface="Times New Roman" pitchFamily="18" charset="0"/>
                <a:hlinkClick r:id="rId2"/>
              </a:rPr>
              <a:t>adamubalarabe870@gmail.com</a:t>
            </a:r>
            <a:endParaRPr lang="en-US" sz="2000" b="1"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Rectangle 2"/>
          <p:cNvSpPr/>
          <p:nvPr/>
        </p:nvSpPr>
        <p:spPr>
          <a:xfrm>
            <a:off x="533400" y="685800"/>
            <a:ext cx="7848600" cy="2491741"/>
          </a:xfrm>
          <a:prstGeom prst="rect">
            <a:avLst/>
          </a:prstGeom>
        </p:spPr>
        <p:txBody>
          <a:bodyPr wrap="square">
            <a:spAutoFit/>
          </a:bodyPr>
          <a:lstStyle/>
          <a:p>
            <a:r>
              <a:rPr lang="en-US" b="1" dirty="0" smtClean="0">
                <a:latin typeface="Times New Roman" pitchFamily="18" charset="0"/>
                <a:cs typeface="Times New Roman" pitchFamily="18" charset="0"/>
              </a:rPr>
              <a:t>TABLE OF CONTENT:</a:t>
            </a:r>
          </a:p>
          <a:p>
            <a:r>
              <a:rPr lang="en-US" b="1" dirty="0" err="1" smtClean="0">
                <a:latin typeface="Times New Roman" pitchFamily="18" charset="0"/>
                <a:cs typeface="Times New Roman" pitchFamily="18" charset="0"/>
              </a:rPr>
              <a:t>Absract</a:t>
            </a:r>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Keyword </a:t>
            </a:r>
          </a:p>
          <a:p>
            <a:r>
              <a:rPr lang="en-US" b="1" dirty="0" smtClean="0">
                <a:latin typeface="Times New Roman" pitchFamily="18" charset="0"/>
                <a:cs typeface="Times New Roman" pitchFamily="18" charset="0"/>
              </a:rPr>
              <a:t>Introduction </a:t>
            </a:r>
          </a:p>
          <a:p>
            <a:r>
              <a:rPr lang="en-US" b="1" dirty="0" smtClean="0">
                <a:latin typeface="Times New Roman" pitchFamily="18" charset="0"/>
                <a:cs typeface="Times New Roman" pitchFamily="18" charset="0"/>
              </a:rPr>
              <a:t>Method </a:t>
            </a:r>
          </a:p>
          <a:p>
            <a:r>
              <a:rPr lang="en-US" b="1" dirty="0" smtClean="0">
                <a:latin typeface="Times New Roman" pitchFamily="18" charset="0"/>
                <a:cs typeface="Times New Roman" pitchFamily="18" charset="0"/>
              </a:rPr>
              <a:t>Results </a:t>
            </a:r>
          </a:p>
          <a:p>
            <a:r>
              <a:rPr lang="en-US" b="1" dirty="0" smtClean="0">
                <a:latin typeface="Times New Roman" pitchFamily="18" charset="0"/>
                <a:cs typeface="Times New Roman" pitchFamily="18" charset="0"/>
              </a:rPr>
              <a:t>Discussion </a:t>
            </a:r>
          </a:p>
          <a:p>
            <a:r>
              <a:rPr lang="en-US" b="1" dirty="0" smtClean="0">
                <a:latin typeface="Times New Roman" pitchFamily="18" charset="0"/>
                <a:cs typeface="Times New Roman" pitchFamily="18" charset="0"/>
              </a:rPr>
              <a:t>conclusion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Rectangle 1"/>
          <p:cNvSpPr/>
          <p:nvPr/>
        </p:nvSpPr>
        <p:spPr>
          <a:xfrm>
            <a:off x="228600" y="381000"/>
            <a:ext cx="8458200" cy="738664"/>
          </a:xfrm>
          <a:prstGeom prst="rect">
            <a:avLst/>
          </a:prstGeom>
        </p:spPr>
        <p:txBody>
          <a:bodyPr wrap="square">
            <a:spAutoFit/>
          </a:bodyPr>
          <a:lstStyle/>
          <a:p>
            <a:r>
              <a:rPr lang="en-US" sz="2400" b="1" dirty="0" smtClean="0">
                <a:latin typeface="Times New Roman" pitchFamily="18" charset="0"/>
                <a:cs typeface="Times New Roman" pitchFamily="18" charset="0"/>
              </a:rPr>
              <a:t>Abstract:</a:t>
            </a:r>
          </a:p>
          <a:p>
            <a:endParaRPr lang="en-US" b="1" dirty="0" smtClean="0">
              <a:latin typeface="Times New Roman" pitchFamily="18" charset="0"/>
              <a:cs typeface="Times New Roman" pitchFamily="18" charset="0"/>
            </a:endParaRPr>
          </a:p>
        </p:txBody>
      </p:sp>
      <p:sp>
        <p:nvSpPr>
          <p:cNvPr id="1048593" name="Rectangle 2"/>
          <p:cNvSpPr/>
          <p:nvPr/>
        </p:nvSpPr>
        <p:spPr>
          <a:xfrm>
            <a:off x="304800" y="990601"/>
            <a:ext cx="8153400" cy="3114040"/>
          </a:xfrm>
          <a:prstGeom prst="rect">
            <a:avLst/>
          </a:prstGeom>
        </p:spPr>
        <p:txBody>
          <a:bodyPr wrap="square">
            <a:spAutoFit/>
          </a:bodyPr>
          <a:lstStyle/>
          <a:p>
            <a:r>
              <a:rPr lang="en-US" dirty="0">
                <a:latin typeface="Times New Roman" pitchFamily="18" charset="0"/>
                <a:cs typeface="Times New Roman" pitchFamily="18" charset="0"/>
              </a:rPr>
              <a:t>The study  examined the  impact of  covid-19 on economic  growth: opinions and attitudes. The purpose  was to ascertain respondents’ perception of the effect of the covid-19 pandemic on economic growth. The </a:t>
            </a:r>
            <a:r>
              <a:rPr lang="en-US" dirty="0" err="1">
                <a:latin typeface="Times New Roman" pitchFamily="18" charset="0"/>
                <a:cs typeface="Times New Roman" pitchFamily="18" charset="0"/>
              </a:rPr>
              <a:t>crossectional</a:t>
            </a:r>
            <a:r>
              <a:rPr lang="en-US" dirty="0">
                <a:latin typeface="Times New Roman" pitchFamily="18" charset="0"/>
                <a:cs typeface="Times New Roman" pitchFamily="18" charset="0"/>
              </a:rPr>
              <a:t> survey  research design was employed and a mixed method was used in collecting the  research data. Conduct validity  index and face validity served to validate the research instrument while </a:t>
            </a:r>
            <a:r>
              <a:rPr lang="en-US" dirty="0" err="1">
                <a:latin typeface="Times New Roman" pitchFamily="18" charset="0"/>
                <a:cs typeface="Times New Roman" pitchFamily="18" charset="0"/>
              </a:rPr>
              <a:t>cronbach</a:t>
            </a:r>
            <a:r>
              <a:rPr lang="en-US" dirty="0">
                <a:latin typeface="Times New Roman" pitchFamily="18" charset="0"/>
                <a:cs typeface="Times New Roman" pitchFamily="18" charset="0"/>
              </a:rPr>
              <a:t> alpha was used to assure its reliability</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sz="2400" b="1" dirty="0">
                <a:latin typeface="Times New Roman" pitchFamily="18" charset="0"/>
                <a:cs typeface="Times New Roman" pitchFamily="18" charset="0"/>
              </a:rPr>
              <a:t>Keywords</a:t>
            </a:r>
            <a:r>
              <a:rPr lang="en-US" dirty="0"/>
              <a:t> : corona virus covid-19  pandemic ; the circular flow of income; economic activity; economic growth.</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Rectangle 1"/>
          <p:cNvSpPr/>
          <p:nvPr/>
        </p:nvSpPr>
        <p:spPr>
          <a:xfrm>
            <a:off x="609600" y="381001"/>
            <a:ext cx="8153400" cy="2847340"/>
          </a:xfrm>
          <a:prstGeom prst="rect">
            <a:avLst/>
          </a:prstGeom>
        </p:spPr>
        <p:txBody>
          <a:bodyPr wrap="square">
            <a:spAutoFit/>
          </a:bodyPr>
          <a:lstStyle/>
          <a:p>
            <a:r>
              <a:rPr lang="en-US"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Introduction:</a:t>
            </a:r>
          </a:p>
          <a:p>
            <a:r>
              <a:rPr lang="en-US" dirty="0">
                <a:latin typeface="Times New Roman" pitchFamily="18" charset="0"/>
                <a:cs typeface="Times New Roman" pitchFamily="18" charset="0"/>
              </a:rPr>
              <a:t>The  emergence and spread of covid-19, caused by the severe acute respiratory syndrome </a:t>
            </a:r>
            <a:r>
              <a:rPr lang="en-US" dirty="0" err="1">
                <a:latin typeface="Times New Roman" pitchFamily="18" charset="0"/>
                <a:cs typeface="Times New Roman" pitchFamily="18" charset="0"/>
              </a:rPr>
              <a:t>coronavirus</a:t>
            </a:r>
            <a:r>
              <a:rPr lang="en-US" dirty="0">
                <a:latin typeface="Times New Roman" pitchFamily="18" charset="0"/>
                <a:cs typeface="Times New Roman" pitchFamily="18" charset="0"/>
              </a:rPr>
              <a:t> 2 (SARS-COV2)  has forced countries worldwide to implement non pharmaceutical interventions (NPI) to reduce or minimize the spread of the virus . These NPI, which include among others international travel restrictions, business closures , prohibition of large scale private and public gatherings and mandatory quarantines have been adopted so as to effectively minimize or reduce the rate at which the virus is </a:t>
            </a:r>
            <a:r>
              <a:rPr lang="en-US" dirty="0" smtClean="0">
                <a:latin typeface="Times New Roman" pitchFamily="18" charset="0"/>
                <a:cs typeface="Times New Roman" pitchFamily="18" charset="0"/>
              </a:rPr>
              <a:t>transmitted</a:t>
            </a:r>
          </a:p>
          <a:p>
            <a:endParaRPr lang="en-US"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Rectangle 1"/>
          <p:cNvSpPr/>
          <p:nvPr/>
        </p:nvSpPr>
        <p:spPr>
          <a:xfrm>
            <a:off x="304800" y="457201"/>
            <a:ext cx="8534400" cy="5514340"/>
          </a:xfrm>
          <a:prstGeom prst="rect">
            <a:avLst/>
          </a:prstGeom>
        </p:spPr>
        <p:txBody>
          <a:bodyPr wrap="square">
            <a:spAutoFit/>
          </a:bodyPr>
          <a:lstStyle/>
          <a:p>
            <a:r>
              <a:rPr lang="en-US" sz="2400" b="1" dirty="0">
                <a:latin typeface="Times New Roman" pitchFamily="18" charset="0"/>
                <a:cs typeface="Times New Roman" pitchFamily="18" charset="0"/>
              </a:rPr>
              <a:t>Methods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Data and trade estimation</a:t>
            </a:r>
          </a:p>
          <a:p>
            <a:r>
              <a:rPr lang="en-US" dirty="0">
                <a:latin typeface="Times New Roman" pitchFamily="18" charset="0"/>
                <a:cs typeface="Times New Roman" pitchFamily="18" charset="0"/>
              </a:rPr>
              <a:t>We derive estimate of port-level trade flows( imports and exports) for 1153 ports across 166 countries worldwide using the geospatial location and attributes of maritime vessels ( from January 2019 ---august 2020). To do this we use automatic identification system(AIS) data, which provide detailed data on the location,  speed, direction and vessel characteristics of all trade-carrying vessels with AIS transponder( that sends information to terrestrial or satellite receivers every few seconds—minutes</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Economic model:</a:t>
            </a:r>
          </a:p>
          <a:p>
            <a:r>
              <a:rPr lang="en-US" dirty="0">
                <a:latin typeface="Times New Roman" pitchFamily="18" charset="0"/>
                <a:cs typeface="Times New Roman" pitchFamily="18" charset="0"/>
              </a:rPr>
              <a:t>The variation in trade losses across countries are driven by the differences in NPI introduced by countries (</a:t>
            </a:r>
            <a:r>
              <a:rPr lang="en-US" dirty="0" smtClean="0">
                <a:latin typeface="Times New Roman" pitchFamily="18" charset="0"/>
                <a:cs typeface="Times New Roman" pitchFamily="18" charset="0"/>
              </a:rPr>
              <a:t>in terms </a:t>
            </a:r>
            <a:r>
              <a:rPr lang="en-US" dirty="0">
                <a:latin typeface="Times New Roman" pitchFamily="18" charset="0"/>
                <a:cs typeface="Times New Roman" pitchFamily="18" charset="0"/>
              </a:rPr>
              <a:t>of timing duration, and severity), supply shortages to domestic supply chains, demand reductions in trade dependent economies and other country dependent specific characteristics( </a:t>
            </a:r>
            <a:r>
              <a:rPr lang="en-US" dirty="0" smtClean="0">
                <a:latin typeface="Times New Roman" pitchFamily="18" charset="0"/>
                <a:cs typeface="Times New Roman" pitchFamily="18" charset="0"/>
              </a:rPr>
              <a:t>e .</a:t>
            </a:r>
            <a:r>
              <a:rPr lang="en-US" dirty="0">
                <a:latin typeface="Times New Roman" pitchFamily="18" charset="0"/>
                <a:cs typeface="Times New Roman" pitchFamily="18" charset="0"/>
              </a:rPr>
              <a:t>g share of tourism, liberalized credit markets). NPI can negatively influence industry output by affecting business operations(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workplace closure, mobility restrictions),or positively affects industry output through effectively containing the virus outbreak  and thereby allowing industrial production processes and transportation of goods to continue </a:t>
            </a:r>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Rectangle 1"/>
          <p:cNvSpPr/>
          <p:nvPr/>
        </p:nvSpPr>
        <p:spPr>
          <a:xfrm>
            <a:off x="457200" y="474345"/>
            <a:ext cx="8153400" cy="3647441"/>
          </a:xfrm>
          <a:prstGeom prst="rect">
            <a:avLst/>
          </a:prstGeom>
        </p:spPr>
        <p:txBody>
          <a:bodyPr wrap="square">
            <a:spAutoFit/>
          </a:bodyPr>
          <a:lstStyle/>
          <a:p>
            <a:r>
              <a:rPr lang="en-US" sz="2400" b="1" dirty="0" smtClean="0">
                <a:latin typeface="Times New Roman" pitchFamily="18" charset="0"/>
                <a:cs typeface="Times New Roman" pitchFamily="18" charset="0"/>
              </a:rPr>
              <a:t>Results</a:t>
            </a:r>
            <a:r>
              <a:rPr lang="en-US" dirty="0" smtClean="0"/>
              <a:t>:</a:t>
            </a:r>
            <a:endParaRPr lang="en-US" dirty="0"/>
          </a:p>
          <a:p>
            <a:r>
              <a:rPr lang="en-US" dirty="0"/>
              <a:t>Model validation</a:t>
            </a:r>
          </a:p>
          <a:p>
            <a:r>
              <a:rPr lang="en-US" dirty="0"/>
              <a:t>We find a good fit between the values predicted by our algorithm and the reported trade flows on a port-level (correlation coefficient between 0.52—0.96) and a country—level( correlation coefficient between 0.79—0.98), with a general overestimation for smaller ports, and ports and countries with large trade imbalances(</a:t>
            </a:r>
            <a:r>
              <a:rPr lang="en-US" dirty="0" err="1"/>
              <a:t>e.g</a:t>
            </a:r>
            <a:r>
              <a:rPr lang="en-US" dirty="0"/>
              <a:t> small islands). For the external validation data, we find correlation coefficients of 0.84—0.86 for the aggregated trade data and 0.73---0.78 for the sector—specific trade data( on a country level). Again, smaller trade flows are harder to predict. The accuracy of the method is also found to be dependent on the coverage of information in the AIS data (some attributes are manually put in), especially information on the vessel draft, which is less frequently reported in developing countries.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Rectangle 1"/>
          <p:cNvSpPr>
            <a:spLocks noChangeArrowheads="1"/>
          </p:cNvSpPr>
          <p:nvPr/>
        </p:nvSpPr>
        <p:spPr bwMode="auto">
          <a:xfrm>
            <a:off x="228600" y="0"/>
            <a:ext cx="8153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06450" algn="l"/>
                <a:tab pos="1098550" algn="l"/>
                <a:tab pos="2971800" algn="ctr"/>
                <a:tab pos="46894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Discussion: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06450" algn="l"/>
                <a:tab pos="1098550" algn="l"/>
                <a:tab pos="2971800" algn="ctr"/>
                <a:tab pos="4689475" algn="l"/>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 present a near-global analysis of maritime trade indicators based on empirical vessel tracking data, which we use as a high-frequency indicator of economic activity. We illustrate how the implementation of NPI have resulted in large trade losses with a strong geographical and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sectoral</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heterogeneity, with individual NPI affecting the economy in different ways .</a:t>
            </a:r>
          </a:p>
          <a:p>
            <a:pPr marL="0" marR="0" lvl="0" indent="0" algn="l" defTabSz="914400" rtl="0" eaLnBrk="0" fontAlgn="base" latinLnBrk="0" hangingPunct="0">
              <a:lnSpc>
                <a:spcPct val="100000"/>
              </a:lnSpc>
              <a:spcBef>
                <a:spcPct val="0"/>
              </a:spcBef>
              <a:spcAft>
                <a:spcPct val="0"/>
              </a:spcAft>
              <a:buClrTx/>
              <a:buSzTx/>
              <a:buFontTx/>
              <a:buNone/>
              <a:tabLst>
                <a:tab pos="806450" algn="l"/>
                <a:tab pos="1098550" algn="l"/>
                <a:tab pos="2971800" algn="ctr"/>
                <a:tab pos="4689475" algn="l"/>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Our estimate of a 4.4% reduction in global ports calls for the first eight months of 2020 is lower than the 8.7% predicted by UNCTAD for the first six months. The main reason for this difference is associated with the inclusion of different vessel types.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Rectangle 1"/>
          <p:cNvSpPr>
            <a:spLocks noChangeArrowheads="1"/>
          </p:cNvSpPr>
          <p:nvPr/>
        </p:nvSpPr>
        <p:spPr bwMode="auto">
          <a:xfrm>
            <a:off x="228600" y="0"/>
            <a:ext cx="67818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06450" algn="l"/>
                <a:tab pos="1098550" algn="l"/>
                <a:tab pos="2971800" algn="ctr"/>
                <a:tab pos="4689475"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Conclusion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806450" algn="l"/>
                <a:tab pos="1098550" algn="l"/>
                <a:tab pos="2971800" algn="ctr"/>
                <a:tab pos="4689475" algn="l"/>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Overall, all results should be interpreted with caution, as many factors could potentially influence this causal relationships. For instance, temporal increases in maritime transport during some periods of the pandemic could be driven by the large increase in trade of medical supplies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e.g</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PPE) and mode substitution from air to maritime, irrespective if policies were imposed during these periods. Therefore, testing alternative economic indicators, such as data on mobility, energy consumption and nitrogen emissions, as done in Deb et al.(5), can help support these findings.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768</Words>
  <Application>Microsoft Office PowerPoint</Application>
  <PresentationFormat>On-screen Show (4:3)</PresentationFormat>
  <Paragraphs>38</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PROPOSED IMPACT OF COVID-19 PANDEMIC ON ECONOMIC ACTIVITIES
By 
ADAMU      BALARABE        ADAMU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IMPACT OF COVID-19 PANDEMIC ON ECONOMIC ACTIVITIES</dc:title>
  <dc:creator>ACER</dc:creator>
  <cp:lastModifiedBy>Windows User</cp:lastModifiedBy>
  <cp:revision>1</cp:revision>
  <dcterms:created xsi:type="dcterms:W3CDTF">2021-09-23T10:33:49Z</dcterms:created>
  <dcterms:modified xsi:type="dcterms:W3CDTF">2021-09-25T06:30:08Z</dcterms:modified>
</cp:coreProperties>
</file>