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0"/>
  </p:notesMasterIdLst>
  <p:handoutMasterIdLst>
    <p:handoutMasterId r:id="rId21"/>
  </p:handoutMasterIdLst>
  <p:sldIdLst>
    <p:sldId id="299" r:id="rId5"/>
    <p:sldId id="298" r:id="rId6"/>
    <p:sldId id="300" r:id="rId7"/>
    <p:sldId id="301" r:id="rId8"/>
    <p:sldId id="302" r:id="rId9"/>
    <p:sldId id="303" r:id="rId10"/>
    <p:sldId id="304" r:id="rId11"/>
    <p:sldId id="305" r:id="rId12"/>
    <p:sldId id="306" r:id="rId13"/>
    <p:sldId id="307" r:id="rId14"/>
    <p:sldId id="308" r:id="rId15"/>
    <p:sldId id="309" r:id="rId16"/>
    <p:sldId id="311" r:id="rId17"/>
    <p:sldId id="312" r:id="rId18"/>
    <p:sldId id="31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97E307"/>
    <a:srgbClr val="F36C23"/>
    <a:srgbClr val="2B536E"/>
    <a:srgbClr val="069E3A"/>
    <a:srgbClr val="0C75AC"/>
    <a:srgbClr val="63B7C6"/>
    <a:srgbClr val="1B6872"/>
    <a:srgbClr val="0021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660"/>
  </p:normalViewPr>
  <p:slideViewPr>
    <p:cSldViewPr snapToGrid="0">
      <p:cViewPr varScale="1">
        <p:scale>
          <a:sx n="42" d="100"/>
          <a:sy n="42" d="100"/>
        </p:scale>
        <p:origin x="66" y="726"/>
      </p:cViewPr>
      <p:guideLst>
        <p:guide orient="horz" pos="2208"/>
        <p:guide pos="3816"/>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9/25/2021</a:t>
            </a:fld>
            <a:endParaRPr lang="en-US" dirty="0"/>
          </a:p>
        </p:txBody>
      </p:sp>
      <p:sp>
        <p:nvSpPr>
          <p:cNvPr id="4" name="Footer Placeholder 3">
            <a:extLst>
              <a:ext uri="{FF2B5EF4-FFF2-40B4-BE49-F238E27FC236}">
                <a16:creationId xmlns:a16="http://schemas.microsoft.com/office/drawing/2014/main" xmlns=""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9/25/2021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xmlns=""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xmlns=""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xmlns=""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xmlns=""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xmlns=""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xmlns=""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xmlns=""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xmlns=""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xmlns=""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xmlns=""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xmlns=""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5 Categor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xmlns=""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1" name="Picture Placeholder 8">
            <a:extLst>
              <a:ext uri="{FF2B5EF4-FFF2-40B4-BE49-F238E27FC236}">
                <a16:creationId xmlns:a16="http://schemas.microsoft.com/office/drawing/2014/main" xmlns=""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2" name="Picture Placeholder 8">
            <a:extLst>
              <a:ext uri="{FF2B5EF4-FFF2-40B4-BE49-F238E27FC236}">
                <a16:creationId xmlns:a16="http://schemas.microsoft.com/office/drawing/2014/main" xmlns=""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3" name="Picture Placeholder 8">
            <a:extLst>
              <a:ext uri="{FF2B5EF4-FFF2-40B4-BE49-F238E27FC236}">
                <a16:creationId xmlns:a16="http://schemas.microsoft.com/office/drawing/2014/main" xmlns=""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4" name="Picture Placeholder 8">
            <a:extLst>
              <a:ext uri="{FF2B5EF4-FFF2-40B4-BE49-F238E27FC236}">
                <a16:creationId xmlns:a16="http://schemas.microsoft.com/office/drawing/2014/main" xmlns=""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xmlns=""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xmlns=""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xmlns=""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xmlns=""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xmlns=""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 3 Sec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xmlns=""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xmlns=""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xmlns=""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xmlns=""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xmlns=""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xmlns=""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xmlns=""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xmlns=""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xmlns=""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xmlns=""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xmlns=""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xmlns=""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xmlns=""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xmlns=""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xmlns=""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xmlns=""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xmlns=""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xmlns=""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xmlns=""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xmlns=""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xmlns=""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xmlns=""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xmlns=""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xmlns=""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xmlns=""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xmlns=""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xmlns=""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xmlns=""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xmlns=""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xmlns=""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xmlns=""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xmlns=""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xmlns=""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xmlns=""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xmlns=""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xmlns=""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xmlns=""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xmlns=""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xmlns=""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xmlns=""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xmlns=""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xmlns=""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xmlns=""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xmlns=""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xmlns=""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xmlns=""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xmlns=""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xmlns=""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thebfd.co.nz/2020/04/05/draft-covid-19-update-26-march-2020/"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extLst>
              <a:ext uri="{837473B0-CC2E-450A-ABE3-18F120FF3D39}">
                <a1611:picAttrSrcUrl xmlns:a1611="http://schemas.microsoft.com/office/drawing/2016/11/main" xmlns="" r:id="rId21"/>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xmlns=""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xmlns=""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xmlns=""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xmlns=""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xmlns=""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xmlns=""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xmlns=""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xmlns=""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xmlns=""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xmlns=""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xmlns=""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xmlns=""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xmlns=""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xmlns=""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xmlns=""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xmlns=""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ixabay.com/en/thank-you-thanks-gratitude-2011012/"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0D486-30CD-4957-81B7-2D04CB8FC666}"/>
              </a:ext>
            </a:extLst>
          </p:cNvPr>
          <p:cNvSpPr>
            <a:spLocks noGrp="1"/>
          </p:cNvSpPr>
          <p:nvPr>
            <p:ph type="ctrTitle"/>
          </p:nvPr>
        </p:nvSpPr>
        <p:spPr>
          <a:xfrm>
            <a:off x="831574" y="3429000"/>
            <a:ext cx="11102008" cy="566531"/>
          </a:xfrm>
          <a:effectLst>
            <a:glow rad="63500">
              <a:schemeClr val="accent3">
                <a:satMod val="175000"/>
                <a:alpha val="40000"/>
              </a:schemeClr>
            </a:glow>
            <a:reflection blurRad="6350" stA="50000" endA="300" endPos="55500" dist="50800" dir="5400000" sy="-100000" algn="bl" rotWithShape="0"/>
          </a:effectLst>
        </p:spPr>
        <p:txBody>
          <a:bodyPr/>
          <a:lstStyle/>
          <a:p>
            <a:r>
              <a:rPr lang="en-US" sz="3600" b="1" i="0" dirty="0">
                <a:solidFill>
                  <a:schemeClr val="bg1"/>
                </a:solidFill>
                <a:effectLst/>
                <a:latin typeface="TimesNewRomanPS-BoldMT"/>
              </a:rPr>
              <a:t>Impacts of COVID-19 Pandemic</a:t>
            </a:r>
            <a:r>
              <a:rPr lang="en-US" sz="3600" dirty="0">
                <a:solidFill>
                  <a:schemeClr val="bg1"/>
                </a:solidFill>
              </a:rPr>
              <a:t> </a:t>
            </a:r>
            <a:r>
              <a:rPr lang="en-US" sz="3600" b="1" kern="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COVID-19 Pandemic</a:t>
            </a:r>
            <a:endParaRPr lang="en-US" sz="3600" dirty="0">
              <a:solidFill>
                <a:schemeClr val="bg1"/>
              </a:solidFill>
            </a:endParaRPr>
          </a:p>
        </p:txBody>
      </p:sp>
      <p:sp>
        <p:nvSpPr>
          <p:cNvPr id="5" name="Rectangle 4">
            <a:extLst>
              <a:ext uri="{FF2B5EF4-FFF2-40B4-BE49-F238E27FC236}">
                <a16:creationId xmlns:a16="http://schemas.microsoft.com/office/drawing/2014/main" xmlns="" id="{E6221613-9BF8-48EB-9C68-6D6FB7B3C055}"/>
              </a:ext>
            </a:extLst>
          </p:cNvPr>
          <p:cNvSpPr/>
          <p:nvPr/>
        </p:nvSpPr>
        <p:spPr>
          <a:xfrm>
            <a:off x="2676938" y="1649894"/>
            <a:ext cx="7215809" cy="1391479"/>
          </a:xfrm>
          <a:prstGeom prst="rect">
            <a:avLst/>
          </a:prstGeom>
          <a:solidFill>
            <a:srgbClr val="0C4360"/>
          </a:solidFill>
          <a:ln/>
          <a:effectLst>
            <a:glow rad="228600">
              <a:schemeClr val="accent6">
                <a:satMod val="175000"/>
                <a:alpha val="40000"/>
              </a:schemeClr>
            </a:glow>
            <a:outerShdw blurRad="57150" dist="19050" dir="5400000" algn="ctr" rotWithShape="0">
              <a:srgbClr val="000000">
                <a:alpha val="63000"/>
              </a:srgbClr>
            </a:outerShdw>
          </a:effectLst>
          <a:scene3d>
            <a:camera prst="perspectiveRelaxedModerately"/>
            <a:lightRig rig="threePt" dir="t"/>
          </a:scene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a:solidFill>
                  <a:schemeClr val="bg1"/>
                </a:solidFill>
              </a:rPr>
              <a:t>Welcome to the Presentation on</a:t>
            </a:r>
          </a:p>
        </p:txBody>
      </p:sp>
    </p:spTree>
    <p:extLst>
      <p:ext uri="{BB962C8B-B14F-4D97-AF65-F5344CB8AC3E}">
        <p14:creationId xmlns:p14="http://schemas.microsoft.com/office/powerpoint/2010/main" val="2707259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290ADBDE-C32D-49C2-81AB-90FA3FD13733}"/>
              </a:ext>
            </a:extLst>
          </p:cNvPr>
          <p:cNvSpPr>
            <a:spLocks noGrp="1"/>
          </p:cNvSpPr>
          <p:nvPr>
            <p:ph type="sldNum" sz="quarter" idx="12"/>
          </p:nvPr>
        </p:nvSpPr>
        <p:spPr/>
        <p:txBody>
          <a:bodyPr/>
          <a:lstStyle/>
          <a:p>
            <a:fld id="{C263D6C4-4840-40CC-AC84-17E24B3B7BDE}" type="slidenum">
              <a:rPr lang="en-US" noProof="0" smtClean="0"/>
              <a:pPr/>
              <a:t>10</a:t>
            </a:fld>
            <a:endParaRPr lang="en-US" noProof="0" dirty="0"/>
          </a:p>
        </p:txBody>
      </p:sp>
      <p:sp>
        <p:nvSpPr>
          <p:cNvPr id="6" name="TextBox 5">
            <a:extLst>
              <a:ext uri="{FF2B5EF4-FFF2-40B4-BE49-F238E27FC236}">
                <a16:creationId xmlns:a16="http://schemas.microsoft.com/office/drawing/2014/main" xmlns="" id="{288A83C1-6F5A-4B0F-A184-4EB222EBEC75}"/>
              </a:ext>
            </a:extLst>
          </p:cNvPr>
          <p:cNvSpPr txBox="1"/>
          <p:nvPr/>
        </p:nvSpPr>
        <p:spPr>
          <a:xfrm>
            <a:off x="4386470" y="511401"/>
            <a:ext cx="3167269" cy="1323439"/>
          </a:xfrm>
          <a:prstGeom prst="rect">
            <a:avLst/>
          </a:prstGeom>
          <a:solidFill>
            <a:srgbClr val="103350"/>
          </a:solidFill>
          <a:effectLst>
            <a:reflection blurRad="6350" stA="50000" endA="300" endPos="38500" dist="50800" dir="5400000" sy="-100000" algn="bl" rotWithShape="0"/>
          </a:effectLst>
        </p:spPr>
        <p:txBody>
          <a:bodyPr wrap="square">
            <a:spAutoFit/>
          </a:bodyPr>
          <a:lstStyle/>
          <a:p>
            <a:r>
              <a:rPr lang="en-US" sz="4000" b="1" i="0" dirty="0">
                <a:solidFill>
                  <a:schemeClr val="bg1"/>
                </a:solidFill>
                <a:effectLst/>
                <a:latin typeface="TimesNewRomanPS-BoldMT"/>
              </a:rPr>
              <a:t>Data Analysis</a:t>
            </a:r>
            <a:r>
              <a:rPr lang="en-US" sz="4000" dirty="0">
                <a:solidFill>
                  <a:schemeClr val="bg1"/>
                </a:solidFill>
              </a:rPr>
              <a:t> </a:t>
            </a:r>
            <a:br>
              <a:rPr lang="en-US" sz="4000" dirty="0">
                <a:solidFill>
                  <a:schemeClr val="bg1"/>
                </a:solidFill>
              </a:rPr>
            </a:br>
            <a:endParaRPr lang="en-US" sz="4000" dirty="0">
              <a:solidFill>
                <a:schemeClr val="bg1"/>
              </a:solidFill>
            </a:endParaRPr>
          </a:p>
        </p:txBody>
      </p:sp>
      <p:sp>
        <p:nvSpPr>
          <p:cNvPr id="7" name="TextBox 6">
            <a:extLst>
              <a:ext uri="{FF2B5EF4-FFF2-40B4-BE49-F238E27FC236}">
                <a16:creationId xmlns:a16="http://schemas.microsoft.com/office/drawing/2014/main" xmlns="" id="{042598BB-E0F6-42ED-9687-528356FDFE09}"/>
              </a:ext>
            </a:extLst>
          </p:cNvPr>
          <p:cNvSpPr txBox="1"/>
          <p:nvPr/>
        </p:nvSpPr>
        <p:spPr>
          <a:xfrm>
            <a:off x="2271643" y="3081131"/>
            <a:ext cx="9183757" cy="2677656"/>
          </a:xfrm>
          <a:prstGeom prst="rect">
            <a:avLst/>
          </a:prstGeom>
          <a:noFill/>
        </p:spPr>
        <p:txBody>
          <a:bodyPr wrap="square" rtlCol="0">
            <a:spAutoFit/>
          </a:bodyPr>
          <a:lstStyle/>
          <a:p>
            <a:r>
              <a:rPr lang="en-US" sz="2800" b="0" i="0" dirty="0">
                <a:solidFill>
                  <a:schemeClr val="bg1"/>
                </a:solidFill>
                <a:effectLst/>
                <a:latin typeface="TimesNewRomanPSMT"/>
              </a:rPr>
              <a:t>At first, researcher transcribed the interview recordings in Bengali and then translated them into English. Researcher ensured that the transcriptions were accurate compared to the</a:t>
            </a:r>
            <a:br>
              <a:rPr lang="en-US" sz="2800" b="0" i="0" dirty="0">
                <a:solidFill>
                  <a:schemeClr val="bg1"/>
                </a:solidFill>
                <a:effectLst/>
                <a:latin typeface="TimesNewRomanPSMT"/>
              </a:rPr>
            </a:br>
            <a:r>
              <a:rPr lang="en-US" sz="2800" b="0" i="0" dirty="0">
                <a:solidFill>
                  <a:schemeClr val="bg1"/>
                </a:solidFill>
                <a:effectLst/>
                <a:latin typeface="TimesNewRomanPSMT"/>
              </a:rPr>
              <a:t>recordings. Translations were then crosschecked and the relevant information was summarized.</a:t>
            </a:r>
            <a:r>
              <a:rPr lang="en-US" sz="2800" dirty="0">
                <a:solidFill>
                  <a:schemeClr val="bg1"/>
                </a:solidFill>
              </a:rPr>
              <a:t> </a:t>
            </a:r>
            <a:br>
              <a:rPr lang="en-US" sz="2800" dirty="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1976523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BF87A465-2124-452A-A779-4DFF92390CA4}"/>
              </a:ext>
            </a:extLst>
          </p:cNvPr>
          <p:cNvSpPr>
            <a:spLocks noGrp="1"/>
          </p:cNvSpPr>
          <p:nvPr>
            <p:ph type="sldNum" sz="quarter" idx="12"/>
          </p:nvPr>
        </p:nvSpPr>
        <p:spPr/>
        <p:txBody>
          <a:bodyPr/>
          <a:lstStyle/>
          <a:p>
            <a:fld id="{C263D6C4-4840-40CC-AC84-17E24B3B7BDE}" type="slidenum">
              <a:rPr lang="en-US" noProof="0" smtClean="0"/>
              <a:pPr/>
              <a:t>11</a:t>
            </a:fld>
            <a:endParaRPr lang="en-US" noProof="0" dirty="0"/>
          </a:p>
        </p:txBody>
      </p:sp>
      <p:sp>
        <p:nvSpPr>
          <p:cNvPr id="6" name="TextBox 5">
            <a:extLst>
              <a:ext uri="{FF2B5EF4-FFF2-40B4-BE49-F238E27FC236}">
                <a16:creationId xmlns:a16="http://schemas.microsoft.com/office/drawing/2014/main" xmlns="" id="{39B96531-7F9A-44F7-B258-419F94E3BA9F}"/>
              </a:ext>
            </a:extLst>
          </p:cNvPr>
          <p:cNvSpPr txBox="1"/>
          <p:nvPr/>
        </p:nvSpPr>
        <p:spPr>
          <a:xfrm>
            <a:off x="3975653" y="551479"/>
            <a:ext cx="3925956" cy="1323439"/>
          </a:xfrm>
          <a:prstGeom prst="rect">
            <a:avLst/>
          </a:prstGeom>
          <a:solidFill>
            <a:srgbClr val="103350"/>
          </a:solidFill>
          <a:effectLst>
            <a:innerShdw blurRad="63500" dist="50800" dir="18900000">
              <a:prstClr val="black">
                <a:alpha val="50000"/>
              </a:prstClr>
            </a:innerShdw>
            <a:reflection blurRad="6350" stA="50000" endA="300" endPos="55000" dir="5400000" sy="-100000" algn="bl" rotWithShape="0"/>
          </a:effectLst>
        </p:spPr>
        <p:txBody>
          <a:bodyPr wrap="square">
            <a:spAutoFit/>
          </a:bodyPr>
          <a:lstStyle/>
          <a:p>
            <a:r>
              <a:rPr lang="en-US" sz="4000" b="1" i="0" dirty="0">
                <a:solidFill>
                  <a:schemeClr val="bg1"/>
                </a:solidFill>
                <a:effectLst/>
                <a:latin typeface="TimesNewRomanPS-BoldMT"/>
              </a:rPr>
              <a:t>Funding Sources</a:t>
            </a:r>
            <a:r>
              <a:rPr lang="en-US" sz="4000" dirty="0">
                <a:solidFill>
                  <a:schemeClr val="bg1"/>
                </a:solidFill>
              </a:rPr>
              <a:t> </a:t>
            </a:r>
            <a:br>
              <a:rPr lang="en-US" sz="4000" dirty="0">
                <a:solidFill>
                  <a:schemeClr val="bg1"/>
                </a:solidFill>
              </a:rPr>
            </a:br>
            <a:endParaRPr lang="en-US" sz="4000" dirty="0">
              <a:solidFill>
                <a:schemeClr val="bg1"/>
              </a:solidFill>
            </a:endParaRPr>
          </a:p>
        </p:txBody>
      </p:sp>
      <p:sp>
        <p:nvSpPr>
          <p:cNvPr id="7" name="TextBox 6">
            <a:extLst>
              <a:ext uri="{FF2B5EF4-FFF2-40B4-BE49-F238E27FC236}">
                <a16:creationId xmlns:a16="http://schemas.microsoft.com/office/drawing/2014/main" xmlns="" id="{7356601F-D9E3-49A6-A410-B61FB1F0A83A}"/>
              </a:ext>
            </a:extLst>
          </p:cNvPr>
          <p:cNvSpPr txBox="1"/>
          <p:nvPr/>
        </p:nvSpPr>
        <p:spPr>
          <a:xfrm>
            <a:off x="1939234" y="3429000"/>
            <a:ext cx="9183757" cy="2308324"/>
          </a:xfrm>
          <a:prstGeom prst="rect">
            <a:avLst/>
          </a:prstGeom>
          <a:noFill/>
        </p:spPr>
        <p:txBody>
          <a:bodyPr wrap="square" rtlCol="0">
            <a:spAutoFit/>
          </a:bodyPr>
          <a:lstStyle/>
          <a:p>
            <a:r>
              <a:rPr lang="en-US" sz="3600" b="0" i="0" dirty="0">
                <a:solidFill>
                  <a:schemeClr val="bg1"/>
                </a:solidFill>
                <a:effectLst/>
                <a:latin typeface="TimesNewRomanPSMT"/>
              </a:rPr>
              <a:t>This research did not receive any specific grant from funding agencies in the public, commercial, or not-for-profit sectors</a:t>
            </a:r>
            <a:r>
              <a:rPr lang="en-US" sz="3600" dirty="0">
                <a:solidFill>
                  <a:schemeClr val="bg1"/>
                </a:solidFill>
              </a:rPr>
              <a:t> </a:t>
            </a:r>
            <a:br>
              <a:rPr lang="en-US" sz="3600" dirty="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715508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6F3790C-E922-4162-ACD1-EC2A440CD7A4}"/>
              </a:ext>
            </a:extLst>
          </p:cNvPr>
          <p:cNvSpPr txBox="1"/>
          <p:nvPr/>
        </p:nvSpPr>
        <p:spPr>
          <a:xfrm>
            <a:off x="1138029" y="665060"/>
            <a:ext cx="10505661" cy="1077218"/>
          </a:xfrm>
          <a:prstGeom prst="rect">
            <a:avLst/>
          </a:prstGeom>
          <a:solidFill>
            <a:srgbClr val="103350"/>
          </a:solidFill>
          <a:effectLst>
            <a:reflection blurRad="6350" stA="50000" endA="300" endPos="55500" dist="101600" dir="5400000" sy="-100000" algn="bl" rotWithShape="0"/>
          </a:effectLst>
        </p:spPr>
        <p:txBody>
          <a:bodyPr wrap="square">
            <a:spAutoFit/>
          </a:bodyPr>
          <a:lstStyle/>
          <a:p>
            <a:r>
              <a:rPr lang="en-US" sz="3200" b="1" i="0" dirty="0">
                <a:solidFill>
                  <a:schemeClr val="bg1"/>
                </a:solidFill>
                <a:effectLst/>
                <a:latin typeface="TimesNewRomanPS-BoldMT"/>
              </a:rPr>
              <a:t>Statements of ethics and declaration of Competing Interest</a:t>
            </a:r>
            <a:r>
              <a:rPr lang="en-US" sz="3200" dirty="0">
                <a:solidFill>
                  <a:schemeClr val="bg1"/>
                </a:solidFill>
              </a:rPr>
              <a:t> </a:t>
            </a:r>
            <a:br>
              <a:rPr lang="en-US" sz="3200" dirty="0">
                <a:solidFill>
                  <a:schemeClr val="bg1"/>
                </a:solidFill>
              </a:rPr>
            </a:br>
            <a:endParaRPr lang="en-US" sz="3200" dirty="0">
              <a:solidFill>
                <a:schemeClr val="bg1"/>
              </a:solidFill>
            </a:endParaRPr>
          </a:p>
        </p:txBody>
      </p:sp>
      <p:sp>
        <p:nvSpPr>
          <p:cNvPr id="8" name="TextBox 7">
            <a:extLst>
              <a:ext uri="{FF2B5EF4-FFF2-40B4-BE49-F238E27FC236}">
                <a16:creationId xmlns:a16="http://schemas.microsoft.com/office/drawing/2014/main" xmlns="" id="{910AB4C1-89DF-4B5D-B603-B76EFA486D98}"/>
              </a:ext>
            </a:extLst>
          </p:cNvPr>
          <p:cNvSpPr txBox="1"/>
          <p:nvPr/>
        </p:nvSpPr>
        <p:spPr>
          <a:xfrm>
            <a:off x="1580321" y="2807399"/>
            <a:ext cx="9422295" cy="2308324"/>
          </a:xfrm>
          <a:prstGeom prst="rect">
            <a:avLst/>
          </a:prstGeom>
          <a:noFill/>
        </p:spPr>
        <p:txBody>
          <a:bodyPr wrap="square" rtlCol="0">
            <a:spAutoFit/>
          </a:bodyPr>
          <a:lstStyle/>
          <a:p>
            <a:r>
              <a:rPr lang="en-US" sz="2400" b="0" i="0" dirty="0">
                <a:solidFill>
                  <a:schemeClr val="bg1"/>
                </a:solidFill>
                <a:effectLst/>
                <a:latin typeface="TimesNewRomanPSMT"/>
              </a:rPr>
              <a:t>“I, as the Corresponding Author, declare and undertake that in the study titled as </a:t>
            </a:r>
            <a:r>
              <a:rPr lang="en-US" sz="2400" b="1" i="0" dirty="0">
                <a:solidFill>
                  <a:schemeClr val="bg1"/>
                </a:solidFill>
                <a:effectLst/>
                <a:latin typeface="TimesNewRomanPS-BoldMT"/>
              </a:rPr>
              <a:t>Microeconomic Impacts of COVID-19 Pandemic</a:t>
            </a:r>
            <a:r>
              <a:rPr lang="en-US" sz="2400" b="0" i="0" dirty="0">
                <a:solidFill>
                  <a:schemeClr val="bg1"/>
                </a:solidFill>
                <a:effectLst/>
                <a:latin typeface="TimesNewRomanPSMT"/>
              </a:rPr>
              <a:t>, scientific, ethical and citation rules were followed; Center for Academic &amp; Professional Career Development and Research (CAPCDR) has no responsibility for all ethical violations to be encountered.</a:t>
            </a:r>
            <a:r>
              <a:rPr lang="en-US" sz="2400" dirty="0">
                <a:solidFill>
                  <a:schemeClr val="bg1"/>
                </a:solidFill>
              </a:rPr>
              <a:t> </a:t>
            </a:r>
            <a:br>
              <a:rPr lang="en-US" sz="2400" dirty="0">
                <a:solidFill>
                  <a:schemeClr val="bg1"/>
                </a:solidFill>
              </a:rPr>
            </a:br>
            <a:endParaRPr lang="en-US" sz="2400" dirty="0">
              <a:solidFill>
                <a:schemeClr val="bg1"/>
              </a:solidFill>
            </a:endParaRPr>
          </a:p>
        </p:txBody>
      </p:sp>
    </p:spTree>
    <p:extLst>
      <p:ext uri="{BB962C8B-B14F-4D97-AF65-F5344CB8AC3E}">
        <p14:creationId xmlns:p14="http://schemas.microsoft.com/office/powerpoint/2010/main" val="769271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A049D8A3-AA19-4FA8-8F6B-DD4A327C7953}"/>
              </a:ext>
            </a:extLst>
          </p:cNvPr>
          <p:cNvSpPr txBox="1"/>
          <p:nvPr/>
        </p:nvSpPr>
        <p:spPr>
          <a:xfrm>
            <a:off x="4298671" y="571357"/>
            <a:ext cx="4552123" cy="1323439"/>
          </a:xfrm>
          <a:prstGeom prst="rect">
            <a:avLst/>
          </a:prstGeom>
          <a:solidFill>
            <a:srgbClr val="103350"/>
          </a:solidFill>
          <a:effectLst>
            <a:reflection blurRad="6350" stA="50000" endA="300" endPos="55500" dist="101600" dir="5400000" sy="-100000" algn="bl" rotWithShape="0"/>
          </a:effectLst>
        </p:spPr>
        <p:txBody>
          <a:bodyPr wrap="square">
            <a:spAutoFit/>
          </a:bodyPr>
          <a:lstStyle/>
          <a:p>
            <a:r>
              <a:rPr lang="en-US" sz="4000" b="1" i="0" dirty="0">
                <a:solidFill>
                  <a:schemeClr val="bg1"/>
                </a:solidFill>
                <a:effectLst/>
                <a:latin typeface="TimesNewRomanPS-BoldMT"/>
              </a:rPr>
              <a:t>Acknowledgements</a:t>
            </a:r>
            <a:r>
              <a:rPr lang="en-US" sz="4000" dirty="0">
                <a:solidFill>
                  <a:schemeClr val="bg1"/>
                </a:solidFill>
              </a:rPr>
              <a:t> </a:t>
            </a:r>
            <a:br>
              <a:rPr lang="en-US" sz="4000" dirty="0">
                <a:solidFill>
                  <a:schemeClr val="bg1"/>
                </a:solidFill>
              </a:rPr>
            </a:br>
            <a:endParaRPr lang="en-US" sz="4000" dirty="0">
              <a:solidFill>
                <a:schemeClr val="bg1"/>
              </a:solidFill>
            </a:endParaRPr>
          </a:p>
        </p:txBody>
      </p:sp>
      <p:sp>
        <p:nvSpPr>
          <p:cNvPr id="6" name="TextBox 5">
            <a:extLst>
              <a:ext uri="{FF2B5EF4-FFF2-40B4-BE49-F238E27FC236}">
                <a16:creationId xmlns:a16="http://schemas.microsoft.com/office/drawing/2014/main" xmlns="" id="{93412561-7E3C-49AC-90F8-41AA83C48AC5}"/>
              </a:ext>
            </a:extLst>
          </p:cNvPr>
          <p:cNvSpPr txBox="1"/>
          <p:nvPr/>
        </p:nvSpPr>
        <p:spPr>
          <a:xfrm>
            <a:off x="1838738" y="2991679"/>
            <a:ext cx="9014791" cy="2308324"/>
          </a:xfrm>
          <a:prstGeom prst="rect">
            <a:avLst/>
          </a:prstGeom>
          <a:noFill/>
        </p:spPr>
        <p:txBody>
          <a:bodyPr wrap="square" rtlCol="0">
            <a:spAutoFit/>
          </a:bodyPr>
          <a:lstStyle/>
          <a:p>
            <a:r>
              <a:rPr lang="en-US" sz="3600" b="0" i="0" dirty="0">
                <a:solidFill>
                  <a:schemeClr val="bg1"/>
                </a:solidFill>
                <a:effectLst/>
                <a:latin typeface="TimesNewRomanPSMT"/>
              </a:rPr>
              <a:t>We would like to thank the common people and doctors involved in this study who were willing</a:t>
            </a:r>
            <a:br>
              <a:rPr lang="en-US" sz="3600" b="0" i="0" dirty="0">
                <a:solidFill>
                  <a:schemeClr val="bg1"/>
                </a:solidFill>
                <a:effectLst/>
                <a:latin typeface="TimesNewRomanPSMT"/>
              </a:rPr>
            </a:br>
            <a:r>
              <a:rPr lang="en-US" sz="3600" b="0" i="0" dirty="0">
                <a:solidFill>
                  <a:schemeClr val="bg1"/>
                </a:solidFill>
                <a:effectLst/>
                <a:latin typeface="TimesNewRomanPSMT"/>
              </a:rPr>
              <a:t>to give their time and share their experiences.</a:t>
            </a:r>
            <a:r>
              <a:rPr lang="en-US" sz="3600" dirty="0">
                <a:solidFill>
                  <a:schemeClr val="bg1"/>
                </a:solidFill>
              </a:rPr>
              <a:t> </a:t>
            </a:r>
            <a:br>
              <a:rPr lang="en-US" sz="3600" dirty="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3647182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F1B25D9-BDDF-4800-AE42-6345B8CCC9FA}"/>
              </a:ext>
            </a:extLst>
          </p:cNvPr>
          <p:cNvSpPr txBox="1"/>
          <p:nvPr/>
        </p:nvSpPr>
        <p:spPr>
          <a:xfrm>
            <a:off x="4790662" y="465604"/>
            <a:ext cx="2713382" cy="1323439"/>
          </a:xfrm>
          <a:prstGeom prst="rect">
            <a:avLst/>
          </a:prstGeom>
          <a:solidFill>
            <a:srgbClr val="103350"/>
          </a:solidFill>
          <a:effectLst>
            <a:glow rad="228600">
              <a:schemeClr val="accent6">
                <a:satMod val="175000"/>
                <a:alpha val="40000"/>
              </a:schemeClr>
            </a:glow>
          </a:effectLst>
        </p:spPr>
        <p:txBody>
          <a:bodyPr wrap="square">
            <a:spAutoFit/>
          </a:bodyPr>
          <a:lstStyle/>
          <a:p>
            <a:r>
              <a:rPr lang="en-US" sz="4000" b="1" i="0" dirty="0">
                <a:solidFill>
                  <a:schemeClr val="bg1"/>
                </a:solidFill>
                <a:effectLst/>
                <a:latin typeface="TimesNewRomanPS-BoldMT"/>
              </a:rPr>
              <a:t>Conclusion</a:t>
            </a:r>
            <a:r>
              <a:rPr lang="en-US" sz="4000" dirty="0">
                <a:solidFill>
                  <a:schemeClr val="bg1"/>
                </a:solidFill>
              </a:rPr>
              <a:t> </a:t>
            </a:r>
            <a:br>
              <a:rPr lang="en-US" sz="4000" dirty="0">
                <a:solidFill>
                  <a:schemeClr val="bg1"/>
                </a:solidFill>
              </a:rPr>
            </a:br>
            <a:endParaRPr lang="en-US" sz="4000" dirty="0">
              <a:solidFill>
                <a:schemeClr val="bg1"/>
              </a:solidFill>
            </a:endParaRPr>
          </a:p>
        </p:txBody>
      </p:sp>
      <p:sp>
        <p:nvSpPr>
          <p:cNvPr id="6" name="TextBox 5">
            <a:extLst>
              <a:ext uri="{FF2B5EF4-FFF2-40B4-BE49-F238E27FC236}">
                <a16:creationId xmlns:a16="http://schemas.microsoft.com/office/drawing/2014/main" xmlns="" id="{6973C82E-691E-42FF-AE97-86EDF8ADFA60}"/>
              </a:ext>
            </a:extLst>
          </p:cNvPr>
          <p:cNvSpPr txBox="1"/>
          <p:nvPr/>
        </p:nvSpPr>
        <p:spPr>
          <a:xfrm>
            <a:off x="1545533" y="2315817"/>
            <a:ext cx="9223513" cy="3970318"/>
          </a:xfrm>
          <a:prstGeom prst="rect">
            <a:avLst/>
          </a:prstGeom>
          <a:noFill/>
        </p:spPr>
        <p:txBody>
          <a:bodyPr wrap="square" rtlCol="0">
            <a:spAutoFit/>
          </a:bodyPr>
          <a:lstStyle/>
          <a:p>
            <a:r>
              <a:rPr lang="en-US" sz="2800" b="0" i="0" dirty="0">
                <a:solidFill>
                  <a:schemeClr val="bg1"/>
                </a:solidFill>
                <a:effectLst/>
                <a:latin typeface="TimesNewRomanPSMT"/>
              </a:rPr>
              <a:t>However, the full economic impact of COVID-19 on the economies of countries in Bangladesh cannot be ascertained at the moment as the situation unfolds. Nevertheless, it is essential to note that, in addition to deaths and significant morbidities from the COVID-19 pandemic, there will be a substantial cost to the economy, which requires drastic steps and actions, backed by a strong will and desire from the government and its people.</a:t>
            </a:r>
            <a:r>
              <a:rPr lang="en-US" sz="2800" dirty="0">
                <a:solidFill>
                  <a:schemeClr val="bg1"/>
                </a:solidFill>
              </a:rPr>
              <a:t> </a:t>
            </a:r>
            <a:br>
              <a:rPr lang="en-US" sz="2800" dirty="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353520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8DA76C12-843D-4EB0-B271-6A1DF1C84E03}"/>
              </a:ext>
            </a:extLst>
          </p:cNvPr>
          <p:cNvSpPr>
            <a:spLocks noGrp="1"/>
          </p:cNvSpPr>
          <p:nvPr>
            <p:ph type="sldNum" sz="quarter" idx="12"/>
          </p:nvPr>
        </p:nvSpPr>
        <p:spPr/>
        <p:txBody>
          <a:bodyPr/>
          <a:lstStyle/>
          <a:p>
            <a:fld id="{C263D6C4-4840-40CC-AC84-17E24B3B7BDE}" type="slidenum">
              <a:rPr lang="en-US" noProof="0" smtClean="0"/>
              <a:pPr/>
              <a:t>15</a:t>
            </a:fld>
            <a:endParaRPr lang="en-US" noProof="0" dirty="0"/>
          </a:p>
        </p:txBody>
      </p:sp>
      <p:pic>
        <p:nvPicPr>
          <p:cNvPr id="6" name="Picture 5">
            <a:extLst>
              <a:ext uri="{FF2B5EF4-FFF2-40B4-BE49-F238E27FC236}">
                <a16:creationId xmlns:a16="http://schemas.microsoft.com/office/drawing/2014/main" xmlns="" id="{859ED3FE-A09F-4AE9-9E9D-30732C266040}"/>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2090530" y="762859"/>
            <a:ext cx="8010939" cy="5332282"/>
          </a:xfrm>
          <a:prstGeom prst="ellipse">
            <a:avLst/>
          </a:prstGeom>
          <a:ln w="190500" cap="rnd">
            <a:solidFill>
              <a:srgbClr val="C8C6BD"/>
            </a:solidFill>
            <a:prstDash val="solid"/>
          </a:ln>
          <a:effectLst>
            <a:glow rad="228600">
              <a:schemeClr val="accent6">
                <a:satMod val="175000"/>
                <a:alpha val="40000"/>
              </a:schemeClr>
            </a:glow>
            <a:outerShdw blurRad="127000" algn="bl" rotWithShape="0">
              <a:srgbClr val="000000"/>
            </a:outerShdw>
          </a:effectLst>
          <a:scene3d>
            <a:camera prst="perspectiveRelaxed"/>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04133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136902" y="2432719"/>
            <a:ext cx="5602815" cy="2115672"/>
          </a:xfrm>
          <a:prstGeom prst="rect">
            <a:avLst/>
          </a:prstGeom>
          <a:noFill/>
          <a:ln>
            <a:noFill/>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2</a:t>
            </a:fld>
            <a:endParaRPr lang="en-US" noProof="0" dirty="0"/>
          </a:p>
        </p:txBody>
      </p:sp>
      <p:sp>
        <p:nvSpPr>
          <p:cNvPr id="4" name="Rectangle 3">
            <a:extLst>
              <a:ext uri="{FF2B5EF4-FFF2-40B4-BE49-F238E27FC236}">
                <a16:creationId xmlns:a16="http://schemas.microsoft.com/office/drawing/2014/main" xmlns="" id="{30F103B1-48B7-443F-85B1-C2CF0E57158F}"/>
              </a:ext>
            </a:extLst>
          </p:cNvPr>
          <p:cNvSpPr/>
          <p:nvPr/>
        </p:nvSpPr>
        <p:spPr>
          <a:xfrm>
            <a:off x="1" y="955521"/>
            <a:ext cx="11738112" cy="1083363"/>
          </a:xfrm>
          <a:prstGeom prst="rect">
            <a:avLst/>
          </a:prstGeom>
          <a:noFill/>
          <a:ln>
            <a:noFill/>
          </a:ln>
        </p:spPr>
        <p:style>
          <a:lnRef idx="0">
            <a:scrgbClr r="0" g="0" b="0"/>
          </a:lnRef>
          <a:fillRef idx="0">
            <a:scrgbClr r="0" g="0" b="0"/>
          </a:fillRef>
          <a:effectRef idx="0">
            <a:scrgbClr r="0" g="0" b="0"/>
          </a:effectRef>
          <a:fontRef idx="minor">
            <a:schemeClr val="accent4"/>
          </a:fontRef>
        </p:style>
        <p:txBody>
          <a:bodyPr rtlCol="0" anchor="ctr"/>
          <a:lstStyle/>
          <a:p>
            <a:pPr algn="ctr"/>
            <a:r>
              <a:rPr lang="en-US" sz="2800" b="1" dirty="0">
                <a:solidFill>
                  <a:srgbClr val="0070C0"/>
                </a:solidFill>
              </a:rPr>
              <a:t>Organized By</a:t>
            </a:r>
          </a:p>
          <a:p>
            <a:pPr algn="ctr"/>
            <a:r>
              <a:rPr lang="en-US" sz="2800" dirty="0">
                <a:solidFill>
                  <a:schemeClr val="bg1"/>
                </a:solidFill>
                <a:latin typeface="TimesNewRomanPSMT"/>
              </a:rPr>
              <a:t>Center for Academic &amp; Professional Career Development and Research (CAPCDR)</a:t>
            </a:r>
          </a:p>
          <a:p>
            <a:pPr algn="ctr"/>
            <a:endParaRPr lang="en-US" sz="2400" dirty="0">
              <a:solidFill>
                <a:schemeClr val="bg1"/>
              </a:solidFill>
              <a:latin typeface="TimesNewRomanPSMT"/>
            </a:endParaRPr>
          </a:p>
          <a:p>
            <a:pPr algn="ctr"/>
            <a:endParaRPr lang="en-US" dirty="0">
              <a:solidFill>
                <a:schemeClr val="bg1"/>
              </a:solidFill>
              <a:latin typeface="TimesNewRomanPSMT"/>
            </a:endParaRPr>
          </a:p>
          <a:p>
            <a:pPr algn="ctr"/>
            <a:endParaRPr lang="en-US" dirty="0">
              <a:solidFill>
                <a:schemeClr val="bg1"/>
              </a:solidFill>
              <a:latin typeface="TimesNewRomanPSMT"/>
            </a:endParaRPr>
          </a:p>
        </p:txBody>
      </p:sp>
      <p:pic>
        <p:nvPicPr>
          <p:cNvPr id="11" name="Picture 10">
            <a:extLst>
              <a:ext uri="{FF2B5EF4-FFF2-40B4-BE49-F238E27FC236}">
                <a16:creationId xmlns:a16="http://schemas.microsoft.com/office/drawing/2014/main" xmlns="" id="{6C137267-0D1E-4C27-88A4-3A52A397C2D3}"/>
              </a:ext>
            </a:extLst>
          </p:cNvPr>
          <p:cNvPicPr>
            <a:picLocks noChangeAspect="1"/>
          </p:cNvPicPr>
          <p:nvPr/>
        </p:nvPicPr>
        <p:blipFill>
          <a:blip r:embed="rId2"/>
          <a:stretch>
            <a:fillRect/>
          </a:stretch>
        </p:blipFill>
        <p:spPr>
          <a:xfrm>
            <a:off x="5302623" y="2432719"/>
            <a:ext cx="1586754" cy="2115672"/>
          </a:xfrm>
          <a:prstGeom prst="rect">
            <a:avLst/>
          </a:prstGeom>
        </p:spPr>
      </p:pic>
      <p:sp>
        <p:nvSpPr>
          <p:cNvPr id="13" name="TextBox 12">
            <a:extLst>
              <a:ext uri="{FF2B5EF4-FFF2-40B4-BE49-F238E27FC236}">
                <a16:creationId xmlns:a16="http://schemas.microsoft.com/office/drawing/2014/main" xmlns="" id="{22107F26-99FE-4491-8B41-AF74AB2618F7}"/>
              </a:ext>
            </a:extLst>
          </p:cNvPr>
          <p:cNvSpPr txBox="1"/>
          <p:nvPr/>
        </p:nvSpPr>
        <p:spPr>
          <a:xfrm>
            <a:off x="417443" y="4548391"/>
            <a:ext cx="11320670" cy="1384995"/>
          </a:xfrm>
          <a:prstGeom prst="rect">
            <a:avLst/>
          </a:prstGeom>
          <a:noFill/>
        </p:spPr>
        <p:txBody>
          <a:bodyPr wrap="square">
            <a:spAutoFit/>
          </a:bodyPr>
          <a:lstStyle/>
          <a:p>
            <a:pPr algn="ctr"/>
            <a:r>
              <a:rPr lang="en-US" sz="2800" b="1" dirty="0">
                <a:solidFill>
                  <a:schemeClr val="bg1"/>
                </a:solidFill>
                <a:latin typeface="TimesNewRomanPSMT"/>
              </a:rPr>
              <a:t>Presented By</a:t>
            </a:r>
          </a:p>
          <a:p>
            <a:pPr algn="ctr"/>
            <a:r>
              <a:rPr lang="en-US" sz="2800" b="1" dirty="0">
                <a:solidFill>
                  <a:schemeClr val="bg1"/>
                </a:solidFill>
                <a:latin typeface="TimesNewRomanPSMT"/>
              </a:rPr>
              <a:t>Bijoya Saha</a:t>
            </a:r>
          </a:p>
          <a:p>
            <a:pPr algn="ctr"/>
            <a:r>
              <a:rPr lang="en-US" sz="2800" b="1" dirty="0">
                <a:solidFill>
                  <a:schemeClr val="bg1"/>
                </a:solidFill>
                <a:latin typeface="TimesNewRomanPSMT"/>
              </a:rPr>
              <a:t>Shahjalal University Of Science And Technology, Sylhet, Bangladesh</a:t>
            </a:r>
            <a:endParaRPr lang="en-US" sz="2800" b="1" dirty="0"/>
          </a:p>
        </p:txBody>
      </p:sp>
    </p:spTree>
    <p:extLst>
      <p:ext uri="{BB962C8B-B14F-4D97-AF65-F5344CB8AC3E}">
        <p14:creationId xmlns:p14="http://schemas.microsoft.com/office/powerpoint/2010/main" val="71530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D6DF054A-4858-4BF4-A669-1F10C8A58652}"/>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6" name="Rectangle 5">
            <a:extLst>
              <a:ext uri="{FF2B5EF4-FFF2-40B4-BE49-F238E27FC236}">
                <a16:creationId xmlns:a16="http://schemas.microsoft.com/office/drawing/2014/main" xmlns="" id="{48F1A3FB-CD36-4DDD-8786-74D513DA5C6F}"/>
              </a:ext>
            </a:extLst>
          </p:cNvPr>
          <p:cNvSpPr/>
          <p:nvPr/>
        </p:nvSpPr>
        <p:spPr>
          <a:xfrm>
            <a:off x="1757570" y="1570381"/>
            <a:ext cx="8458200" cy="4542183"/>
          </a:xfrm>
          <a:prstGeom prst="rect">
            <a:avLst/>
          </a:prstGeom>
          <a:noFill/>
          <a:ln>
            <a:noFill/>
          </a:ln>
        </p:spPr>
        <p:style>
          <a:lnRef idx="0">
            <a:scrgbClr r="0" g="0" b="0"/>
          </a:lnRef>
          <a:fillRef idx="0">
            <a:scrgbClr r="0" g="0" b="0"/>
          </a:fillRef>
          <a:effectRef idx="0">
            <a:scrgbClr r="0" g="0" b="0"/>
          </a:effectRef>
          <a:fontRef idx="minor">
            <a:schemeClr val="accent6"/>
          </a:fontRef>
        </p:style>
        <p:txBody>
          <a:bodyPr rtlCol="0" anchor="ctr"/>
          <a:lstStyle/>
          <a:p>
            <a:pPr algn="ctr"/>
            <a:r>
              <a:rPr lang="en-US" sz="4000" b="1" dirty="0">
                <a:solidFill>
                  <a:srgbClr val="0070C0"/>
                </a:solidFill>
              </a:rPr>
              <a:t>Introduction</a:t>
            </a:r>
          </a:p>
          <a:p>
            <a:pPr algn="ctr"/>
            <a:endParaRPr lang="en-US" dirty="0"/>
          </a:p>
          <a:p>
            <a:pPr algn="ctr"/>
            <a:endParaRPr lang="en-US" dirty="0"/>
          </a:p>
          <a:p>
            <a:pPr algn="ctr"/>
            <a:endParaRPr lang="en-US" dirty="0"/>
          </a:p>
          <a:p>
            <a:r>
              <a:rPr lang="en-US" dirty="0">
                <a:solidFill>
                  <a:schemeClr val="bg1"/>
                </a:solidFill>
                <a:latin typeface="Calibri" panose="020F0502020204030204" pitchFamily="34" charset="0"/>
                <a:cs typeface="Calibri" panose="020F0502020204030204" pitchFamily="34" charset="0"/>
              </a:rPr>
              <a:t>●</a:t>
            </a:r>
            <a:r>
              <a:rPr lang="en-US" sz="2400" b="0" i="0" dirty="0">
                <a:solidFill>
                  <a:schemeClr val="bg1"/>
                </a:solidFill>
                <a:effectLst/>
                <a:latin typeface="TimesNewRomanPSMT"/>
              </a:rPr>
              <a:t>The emergence of coronavirus disease (COVID-19) on the global public health scene has led to growing concerns and uncertainties</a:t>
            </a:r>
            <a:r>
              <a:rPr lang="en-US" sz="2400" dirty="0">
                <a:solidFill>
                  <a:schemeClr val="bg1"/>
                </a:solidFill>
              </a:rPr>
              <a:t> </a:t>
            </a:r>
            <a:br>
              <a:rPr lang="en-US" sz="2400" dirty="0">
                <a:solidFill>
                  <a:schemeClr val="bg1"/>
                </a:solidFill>
              </a:rPr>
            </a:br>
            <a:endParaRPr lang="en-US" sz="2400" dirty="0">
              <a:solidFill>
                <a:schemeClr val="bg1"/>
              </a:solidFill>
              <a:latin typeface="Calibri" panose="020F0502020204030204" pitchFamily="34" charset="0"/>
              <a:cs typeface="Calibri" panose="020F0502020204030204" pitchFamily="34" charset="0"/>
            </a:endParaRPr>
          </a:p>
          <a:p>
            <a:r>
              <a:rPr lang="en-US" sz="2400" dirty="0">
                <a:solidFill>
                  <a:schemeClr val="bg1"/>
                </a:solidFill>
                <a:latin typeface="Calibri" panose="020F0502020204030204" pitchFamily="34" charset="0"/>
                <a:cs typeface="Calibri" panose="020F0502020204030204" pitchFamily="34" charset="0"/>
              </a:rPr>
              <a:t>●</a:t>
            </a:r>
            <a:r>
              <a:rPr lang="en-US" sz="2400" b="0" i="0" dirty="0">
                <a:solidFill>
                  <a:schemeClr val="bg1"/>
                </a:solidFill>
                <a:effectLst/>
                <a:latin typeface="TimesNewRomanPSMT"/>
              </a:rPr>
              <a:t>The COVID-19 pandemic has created both a medical crisis and an economic crisis.</a:t>
            </a:r>
            <a:r>
              <a:rPr lang="en-US" sz="2400" dirty="0">
                <a:solidFill>
                  <a:schemeClr val="bg1"/>
                </a:solidFill>
              </a:rPr>
              <a:t> </a:t>
            </a:r>
            <a:br>
              <a:rPr lang="en-US" sz="2400" dirty="0">
                <a:solidFill>
                  <a:schemeClr val="bg1"/>
                </a:solidFill>
              </a:rPr>
            </a:br>
            <a:endParaRPr lang="en-US" sz="2400" dirty="0">
              <a:solidFill>
                <a:schemeClr val="bg1"/>
              </a:solidFill>
              <a:latin typeface="Calibri" panose="020F0502020204030204" pitchFamily="34" charset="0"/>
              <a:cs typeface="Calibri" panose="020F0502020204030204" pitchFamily="34" charset="0"/>
            </a:endParaRPr>
          </a:p>
          <a:p>
            <a:r>
              <a:rPr lang="en-US" sz="2400" dirty="0">
                <a:solidFill>
                  <a:schemeClr val="bg1"/>
                </a:solidFill>
                <a:latin typeface="Calibri" panose="020F0502020204030204" pitchFamily="34" charset="0"/>
                <a:cs typeface="Calibri" panose="020F0502020204030204" pitchFamily="34" charset="0"/>
              </a:rPr>
              <a:t>●</a:t>
            </a:r>
            <a:r>
              <a:rPr lang="en-US" sz="2400" b="0" i="0" dirty="0">
                <a:solidFill>
                  <a:schemeClr val="bg1"/>
                </a:solidFill>
                <a:effectLst/>
                <a:latin typeface="TimesNewRomanPSMT"/>
              </a:rPr>
              <a:t>Fundamentally, the COVID-19 pandemic increased awareness that a disease does not have a nationality and that we are all connected as one ‘global nation’.</a:t>
            </a:r>
            <a:r>
              <a:rPr lang="en-US" sz="2400" dirty="0">
                <a:solidFill>
                  <a:schemeClr val="bg1"/>
                </a:solidFill>
              </a:rPr>
              <a:t> </a:t>
            </a:r>
            <a:br>
              <a:rPr lang="en-US" sz="2400" dirty="0">
                <a:solidFill>
                  <a:schemeClr val="bg1"/>
                </a:solidFill>
              </a:rPr>
            </a:br>
            <a:endParaRPr lang="en-US" sz="2400" dirty="0">
              <a:solidFill>
                <a:schemeClr val="bg1"/>
              </a:solidFill>
              <a:latin typeface="Calibri" panose="020F0502020204030204" pitchFamily="34" charset="0"/>
              <a:cs typeface="Calibri" panose="020F0502020204030204" pitchFamily="34" charset="0"/>
            </a:endParaRPr>
          </a:p>
          <a:p>
            <a:endParaRPr lang="en-US" dirty="0"/>
          </a:p>
          <a:p>
            <a:pPr algn="ctr"/>
            <a:r>
              <a:rPr lang="en-US" dirty="0"/>
              <a:t> </a:t>
            </a:r>
          </a:p>
          <a:p>
            <a:pPr algn="ctr"/>
            <a:endParaRPr lang="en-US" dirty="0"/>
          </a:p>
        </p:txBody>
      </p:sp>
    </p:spTree>
    <p:extLst>
      <p:ext uri="{BB962C8B-B14F-4D97-AF65-F5344CB8AC3E}">
        <p14:creationId xmlns:p14="http://schemas.microsoft.com/office/powerpoint/2010/main" val="60518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E2BF9B1A-DFC7-4FF1-BA7C-B7002D21C695}"/>
              </a:ext>
            </a:extLst>
          </p:cNvPr>
          <p:cNvSpPr>
            <a:spLocks noGrp="1"/>
          </p:cNvSpPr>
          <p:nvPr>
            <p:ph type="sldNum" sz="quarter" idx="12"/>
          </p:nvPr>
        </p:nvSpPr>
        <p:spPr>
          <a:xfrm>
            <a:off x="11252200" y="6315075"/>
            <a:ext cx="406400" cy="365125"/>
          </a:xfrm>
        </p:spPr>
        <p:txBody>
          <a:bodyPr/>
          <a:lstStyle/>
          <a:p>
            <a:fld id="{C263D6C4-4840-40CC-AC84-17E24B3B7BDE}" type="slidenum">
              <a:rPr lang="en-US" noProof="0" smtClean="0"/>
              <a:pPr/>
              <a:t>4</a:t>
            </a:fld>
            <a:endParaRPr lang="en-US" noProof="0" dirty="0"/>
          </a:p>
        </p:txBody>
      </p:sp>
      <p:sp>
        <p:nvSpPr>
          <p:cNvPr id="9" name="Rectangle 8">
            <a:extLst>
              <a:ext uri="{FF2B5EF4-FFF2-40B4-BE49-F238E27FC236}">
                <a16:creationId xmlns:a16="http://schemas.microsoft.com/office/drawing/2014/main" xmlns="" id="{915C5FD9-35DD-40DB-8F5E-4E77DA521D42}"/>
              </a:ext>
            </a:extLst>
          </p:cNvPr>
          <p:cNvSpPr/>
          <p:nvPr/>
        </p:nvSpPr>
        <p:spPr>
          <a:xfrm>
            <a:off x="1858618" y="327991"/>
            <a:ext cx="8488018" cy="5987084"/>
          </a:xfrm>
          <a:prstGeom prst="rect">
            <a:avLst/>
          </a:prstGeom>
          <a:noFill/>
          <a:ln>
            <a:noFill/>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10" name="Rectangle 9">
            <a:extLst>
              <a:ext uri="{FF2B5EF4-FFF2-40B4-BE49-F238E27FC236}">
                <a16:creationId xmlns:a16="http://schemas.microsoft.com/office/drawing/2014/main" xmlns="" id="{26C582FC-764F-41F6-8FD4-DE7C4F305DCB}"/>
              </a:ext>
            </a:extLst>
          </p:cNvPr>
          <p:cNvSpPr/>
          <p:nvPr/>
        </p:nvSpPr>
        <p:spPr>
          <a:xfrm>
            <a:off x="1497496" y="459063"/>
            <a:ext cx="9392478" cy="5724939"/>
          </a:xfrm>
          <a:prstGeom prst="rect">
            <a:avLst/>
          </a:prstGeom>
          <a:noFill/>
          <a:ln>
            <a:noFill/>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1" name="TextBox 10">
            <a:extLst>
              <a:ext uri="{FF2B5EF4-FFF2-40B4-BE49-F238E27FC236}">
                <a16:creationId xmlns:a16="http://schemas.microsoft.com/office/drawing/2014/main" xmlns="" id="{3AD4D301-0137-4598-8468-3BDF588B06E2}"/>
              </a:ext>
            </a:extLst>
          </p:cNvPr>
          <p:cNvSpPr txBox="1"/>
          <p:nvPr/>
        </p:nvSpPr>
        <p:spPr>
          <a:xfrm>
            <a:off x="513522" y="858229"/>
            <a:ext cx="11360425" cy="861774"/>
          </a:xfrm>
          <a:prstGeom prst="rect">
            <a:avLst/>
          </a:prstGeom>
          <a:solidFill>
            <a:srgbClr val="103350"/>
          </a:solidFill>
          <a:effectLst>
            <a:glow rad="101600">
              <a:srgbClr val="002060">
                <a:alpha val="60000"/>
              </a:srgbClr>
            </a:glow>
          </a:effectLst>
        </p:spPr>
        <p:txBody>
          <a:bodyPr wrap="square" rtlCol="0">
            <a:spAutoFit/>
          </a:bodyPr>
          <a:lstStyle/>
          <a:p>
            <a:r>
              <a:rPr lang="en-US" sz="3200" b="1" i="0" dirty="0">
                <a:solidFill>
                  <a:schemeClr val="bg1"/>
                </a:solidFill>
                <a:effectLst/>
                <a:latin typeface="TimesNewRomanPS-BoldMT"/>
              </a:rPr>
              <a:t>Microeconomic Costs Associated with the COVID-19 Pandemic</a:t>
            </a:r>
            <a:r>
              <a:rPr lang="en-US" sz="3200" dirty="0">
                <a:solidFill>
                  <a:schemeClr val="bg1"/>
                </a:solidFill>
              </a:rPr>
              <a:t> </a:t>
            </a:r>
            <a:r>
              <a:rPr lang="en-US" dirty="0"/>
              <a:t/>
            </a:r>
            <a:br>
              <a:rPr lang="en-US" dirty="0"/>
            </a:br>
            <a:endParaRPr lang="en-US" dirty="0"/>
          </a:p>
        </p:txBody>
      </p:sp>
      <p:sp>
        <p:nvSpPr>
          <p:cNvPr id="12" name="Rectangle 11">
            <a:extLst>
              <a:ext uri="{FF2B5EF4-FFF2-40B4-BE49-F238E27FC236}">
                <a16:creationId xmlns:a16="http://schemas.microsoft.com/office/drawing/2014/main" xmlns="" id="{2E3BA862-E7E7-4AAD-A474-DA9FEA46B0B4}"/>
              </a:ext>
            </a:extLst>
          </p:cNvPr>
          <p:cNvSpPr/>
          <p:nvPr/>
        </p:nvSpPr>
        <p:spPr>
          <a:xfrm>
            <a:off x="1497496" y="2236304"/>
            <a:ext cx="9392478" cy="3399183"/>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endParaRPr lang="en-US"/>
          </a:p>
        </p:txBody>
      </p:sp>
      <p:sp>
        <p:nvSpPr>
          <p:cNvPr id="13" name="TextBox 12">
            <a:extLst>
              <a:ext uri="{FF2B5EF4-FFF2-40B4-BE49-F238E27FC236}">
                <a16:creationId xmlns:a16="http://schemas.microsoft.com/office/drawing/2014/main" xmlns="" id="{9441E117-1103-4278-98A3-78532B0F3C8B}"/>
              </a:ext>
            </a:extLst>
          </p:cNvPr>
          <p:cNvSpPr txBox="1"/>
          <p:nvPr/>
        </p:nvSpPr>
        <p:spPr>
          <a:xfrm>
            <a:off x="1003853" y="2792536"/>
            <a:ext cx="10197548" cy="1938992"/>
          </a:xfrm>
          <a:prstGeom prst="rect">
            <a:avLst/>
          </a:prstGeom>
          <a:noFill/>
        </p:spPr>
        <p:txBody>
          <a:bodyPr wrap="square" rtlCol="0">
            <a:spAutoFit/>
          </a:bodyPr>
          <a:lstStyle/>
          <a:p>
            <a:r>
              <a:rPr lang="en-US" sz="2400" b="0" i="0" dirty="0">
                <a:solidFill>
                  <a:schemeClr val="bg1"/>
                </a:solidFill>
                <a:effectLst/>
                <a:latin typeface="TimesNewRomanPSMT"/>
              </a:rPr>
              <a:t>The precarious nature of informal work, as evidenced by the absence of a contract or income protection, means that their sources of livelihood may be impacted significantly by the COVID-19 pandemic, especially when countries experience lockdown.</a:t>
            </a:r>
            <a:r>
              <a:rPr lang="en-US" sz="2400" dirty="0">
                <a:solidFill>
                  <a:schemeClr val="bg1"/>
                </a:solidFill>
              </a:rPr>
              <a:t> </a:t>
            </a:r>
            <a:br>
              <a:rPr lang="en-US" sz="2400" dirty="0">
                <a:solidFill>
                  <a:schemeClr val="bg1"/>
                </a:solidFill>
              </a:rPr>
            </a:br>
            <a:endParaRPr lang="en-US" sz="2400" dirty="0">
              <a:solidFill>
                <a:schemeClr val="bg1"/>
              </a:solidFill>
            </a:endParaRPr>
          </a:p>
        </p:txBody>
      </p:sp>
    </p:spTree>
    <p:extLst>
      <p:ext uri="{BB962C8B-B14F-4D97-AF65-F5344CB8AC3E}">
        <p14:creationId xmlns:p14="http://schemas.microsoft.com/office/powerpoint/2010/main" val="28500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2D79567B-73ED-46CF-A17B-6E146DADA7BA}"/>
              </a:ext>
            </a:extLst>
          </p:cNvPr>
          <p:cNvSpPr>
            <a:spLocks noGrp="1"/>
          </p:cNvSpPr>
          <p:nvPr>
            <p:ph type="sldNum" sz="quarter" idx="12"/>
          </p:nvPr>
        </p:nvSpPr>
        <p:spPr/>
        <p:txBody>
          <a:bodyPr/>
          <a:lstStyle/>
          <a:p>
            <a:fld id="{C263D6C4-4840-40CC-AC84-17E24B3B7BDE}" type="slidenum">
              <a:rPr lang="en-US" noProof="0" smtClean="0"/>
              <a:pPr/>
              <a:t>5</a:t>
            </a:fld>
            <a:endParaRPr lang="en-US" noProof="0" dirty="0"/>
          </a:p>
        </p:txBody>
      </p:sp>
      <p:sp>
        <p:nvSpPr>
          <p:cNvPr id="5" name="Rectangle 4">
            <a:extLst>
              <a:ext uri="{FF2B5EF4-FFF2-40B4-BE49-F238E27FC236}">
                <a16:creationId xmlns:a16="http://schemas.microsoft.com/office/drawing/2014/main" xmlns="" id="{6B2EAE3F-EA2A-46EC-802F-C4A704031F92}"/>
              </a:ext>
            </a:extLst>
          </p:cNvPr>
          <p:cNvSpPr/>
          <p:nvPr/>
        </p:nvSpPr>
        <p:spPr>
          <a:xfrm>
            <a:off x="2136913" y="1013791"/>
            <a:ext cx="8875644" cy="4542183"/>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endParaRPr lang="en-US"/>
          </a:p>
        </p:txBody>
      </p:sp>
      <p:sp>
        <p:nvSpPr>
          <p:cNvPr id="7" name="TextBox 6">
            <a:extLst>
              <a:ext uri="{FF2B5EF4-FFF2-40B4-BE49-F238E27FC236}">
                <a16:creationId xmlns:a16="http://schemas.microsoft.com/office/drawing/2014/main" xmlns="" id="{4FDBFB06-6C19-4FE4-8F8A-242998F6873A}"/>
              </a:ext>
            </a:extLst>
          </p:cNvPr>
          <p:cNvSpPr txBox="1"/>
          <p:nvPr/>
        </p:nvSpPr>
        <p:spPr>
          <a:xfrm>
            <a:off x="1417983" y="1228397"/>
            <a:ext cx="9594574" cy="4401205"/>
          </a:xfrm>
          <a:prstGeom prst="rect">
            <a:avLst/>
          </a:prstGeom>
          <a:noFill/>
        </p:spPr>
        <p:txBody>
          <a:bodyPr wrap="square">
            <a:spAutoFit/>
          </a:bodyPr>
          <a:lstStyle/>
          <a:p>
            <a:r>
              <a:rPr lang="en-US" sz="2800" b="0" i="0" dirty="0">
                <a:solidFill>
                  <a:schemeClr val="bg1"/>
                </a:solidFill>
                <a:effectLst/>
                <a:latin typeface="TimesNewRomanPSMT"/>
              </a:rPr>
              <a:t>A decline in economic activity may significantly impact on the country’s revenue generation, especially tax revenue (both direct and indirect taxes). During this period, public health spending is also expected to increase to manage and treat health service users and contain the spread of the virus. Furthermore, the cost of quarantining returnees and other cases needs to be borne by governments. Generally, governments will incur costs related to building, equipping and maintaining infrastructure to manage, treat and contain the COVID-19 pandemic. </a:t>
            </a:r>
            <a:r>
              <a:rPr lang="en-US" sz="2800" dirty="0">
                <a:solidFill>
                  <a:schemeClr val="bg1"/>
                </a:solidFill>
              </a:rPr>
              <a:t/>
            </a:r>
            <a:br>
              <a:rPr lang="en-US" sz="2800" dirty="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167009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CCBDE3E0-8DF2-46CA-BC44-13F4FB21CA83}"/>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6" name="TextBox 5">
            <a:extLst>
              <a:ext uri="{FF2B5EF4-FFF2-40B4-BE49-F238E27FC236}">
                <a16:creationId xmlns:a16="http://schemas.microsoft.com/office/drawing/2014/main" xmlns="" id="{876A5BFE-16CA-4822-AF27-F2A88901A437}"/>
              </a:ext>
            </a:extLst>
          </p:cNvPr>
          <p:cNvSpPr txBox="1"/>
          <p:nvPr/>
        </p:nvSpPr>
        <p:spPr>
          <a:xfrm>
            <a:off x="3585541" y="387626"/>
            <a:ext cx="4554607" cy="861774"/>
          </a:xfrm>
          <a:prstGeom prst="rect">
            <a:avLst/>
          </a:prstGeom>
          <a:solidFill>
            <a:srgbClr val="103350"/>
          </a:solidFill>
          <a:effectLst>
            <a:glow rad="228600">
              <a:schemeClr val="accent4">
                <a:satMod val="175000"/>
                <a:alpha val="40000"/>
              </a:schemeClr>
            </a:glow>
          </a:effectLst>
        </p:spPr>
        <p:txBody>
          <a:bodyPr wrap="square">
            <a:spAutoFit/>
          </a:bodyPr>
          <a:lstStyle/>
          <a:p>
            <a:r>
              <a:rPr lang="en-US" sz="3200" b="1" i="0" dirty="0">
                <a:solidFill>
                  <a:schemeClr val="bg1"/>
                </a:solidFill>
                <a:effectLst/>
                <a:latin typeface="TimesNewRomanPS-BoldMT"/>
              </a:rPr>
              <a:t>Macroeconomic Burden</a:t>
            </a:r>
            <a:r>
              <a:rPr lang="en-US" sz="3200" b="1" dirty="0">
                <a:solidFill>
                  <a:schemeClr val="bg1"/>
                </a:solidFill>
              </a:rPr>
              <a:t> </a:t>
            </a:r>
            <a:r>
              <a:rPr lang="en-US" dirty="0"/>
              <a:t/>
            </a:r>
            <a:br>
              <a:rPr lang="en-US" dirty="0"/>
            </a:br>
            <a:endParaRPr lang="en-US" dirty="0"/>
          </a:p>
        </p:txBody>
      </p:sp>
      <p:sp>
        <p:nvSpPr>
          <p:cNvPr id="7" name="Rectangle 6">
            <a:extLst>
              <a:ext uri="{FF2B5EF4-FFF2-40B4-BE49-F238E27FC236}">
                <a16:creationId xmlns:a16="http://schemas.microsoft.com/office/drawing/2014/main" xmlns="" id="{53D69582-51B6-427A-8701-DAE8675F74B4}"/>
              </a:ext>
            </a:extLst>
          </p:cNvPr>
          <p:cNvSpPr/>
          <p:nvPr/>
        </p:nvSpPr>
        <p:spPr>
          <a:xfrm>
            <a:off x="2166730" y="2325757"/>
            <a:ext cx="9085470" cy="4144617"/>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endParaRPr lang="en-US"/>
          </a:p>
        </p:txBody>
      </p:sp>
      <p:sp>
        <p:nvSpPr>
          <p:cNvPr id="9" name="TextBox 8">
            <a:extLst>
              <a:ext uri="{FF2B5EF4-FFF2-40B4-BE49-F238E27FC236}">
                <a16:creationId xmlns:a16="http://schemas.microsoft.com/office/drawing/2014/main" xmlns="" id="{9BAD11F5-9AC0-4FB6-AEA3-428F39434972}"/>
              </a:ext>
            </a:extLst>
          </p:cNvPr>
          <p:cNvSpPr txBox="1"/>
          <p:nvPr/>
        </p:nvSpPr>
        <p:spPr>
          <a:xfrm>
            <a:off x="834886" y="1563980"/>
            <a:ext cx="10823714" cy="4401205"/>
          </a:xfrm>
          <a:prstGeom prst="rect">
            <a:avLst/>
          </a:prstGeom>
          <a:noFill/>
        </p:spPr>
        <p:txBody>
          <a:bodyPr wrap="square">
            <a:spAutoFit/>
          </a:bodyPr>
          <a:lstStyle/>
          <a:p>
            <a:r>
              <a:rPr lang="en-US" sz="2800" b="0" i="0" dirty="0">
                <a:solidFill>
                  <a:schemeClr val="bg1"/>
                </a:solidFill>
                <a:effectLst/>
                <a:latin typeface="TimesNewRomanPSMT"/>
              </a:rPr>
              <a:t>The macroeconomic impact of the COVID-19 pandemic is the most talked-about economic effect in popular media. In summary, macroeconomic impacts result from a combination of ‘demand’</a:t>
            </a:r>
            <a:r>
              <a:rPr lang="en-US" sz="2800" dirty="0">
                <a:solidFill>
                  <a:schemeClr val="bg1"/>
                </a:solidFill>
                <a:latin typeface="TimesNewRomanPSMT"/>
              </a:rPr>
              <a:t> </a:t>
            </a:r>
            <a:r>
              <a:rPr lang="en-US" sz="2800" b="0" i="0" dirty="0">
                <a:solidFill>
                  <a:schemeClr val="bg1"/>
                </a:solidFill>
                <a:effectLst/>
                <a:latin typeface="TimesNewRomanPSMT"/>
              </a:rPr>
              <a:t>and ‘supply’ shocks in the economy. These impacts can be summed up by looking at, for instance, the effects of the pandemic on macroeconomic aggregates such as the country’s GDP, unemployment rate and inflation rate. For example, commodity scarcity created by a decline in productivity (or reduction in imports from countries affected by the COVID-19 pandemic) could fuel a rise in general price levels (i.e., inflation).</a:t>
            </a:r>
            <a:r>
              <a:rPr lang="en-US" sz="2800" dirty="0">
                <a:solidFill>
                  <a:schemeClr val="bg1"/>
                </a:solidFill>
              </a:rPr>
              <a:t> </a:t>
            </a:r>
            <a:br>
              <a:rPr lang="en-US" sz="2800" dirty="0">
                <a:solidFill>
                  <a:schemeClr val="bg1"/>
                </a:solidFill>
              </a:rPr>
            </a:br>
            <a:r>
              <a:rPr lang="en-US" sz="2800" dirty="0">
                <a:solidFill>
                  <a:schemeClr val="bg1"/>
                </a:solidFill>
              </a:rPr>
              <a:t> </a:t>
            </a:r>
          </a:p>
        </p:txBody>
      </p:sp>
    </p:spTree>
    <p:extLst>
      <p:ext uri="{BB962C8B-B14F-4D97-AF65-F5344CB8AC3E}">
        <p14:creationId xmlns:p14="http://schemas.microsoft.com/office/powerpoint/2010/main" val="94191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8D9FB6B9-ED89-40E3-90F1-983DEFF9FDAD}"/>
              </a:ext>
            </a:extLst>
          </p:cNvPr>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6" name="TextBox 5">
            <a:extLst>
              <a:ext uri="{FF2B5EF4-FFF2-40B4-BE49-F238E27FC236}">
                <a16:creationId xmlns:a16="http://schemas.microsoft.com/office/drawing/2014/main" xmlns="" id="{13CDEBE9-E6BE-423B-87DE-CB1DD59412D0}"/>
              </a:ext>
            </a:extLst>
          </p:cNvPr>
          <p:cNvSpPr txBox="1"/>
          <p:nvPr/>
        </p:nvSpPr>
        <p:spPr>
          <a:xfrm>
            <a:off x="3826565" y="690626"/>
            <a:ext cx="3935896" cy="984885"/>
          </a:xfrm>
          <a:prstGeom prst="rect">
            <a:avLst/>
          </a:prstGeom>
          <a:solidFill>
            <a:srgbClr val="103350"/>
          </a:solidFill>
          <a:effectLst>
            <a:reflection blurRad="6350" stA="52000" endA="300" endPos="35000" dir="5400000" sy="-100000" algn="bl" rotWithShape="0"/>
          </a:effectLst>
        </p:spPr>
        <p:txBody>
          <a:bodyPr wrap="square">
            <a:spAutoFit/>
          </a:bodyPr>
          <a:lstStyle/>
          <a:p>
            <a:r>
              <a:rPr lang="en-US" sz="4000" b="1" i="0" dirty="0">
                <a:solidFill>
                  <a:schemeClr val="bg1"/>
                </a:solidFill>
                <a:effectLst/>
                <a:latin typeface="TimesNewRomanPS-BoldMT"/>
              </a:rPr>
              <a:t>Research Design</a:t>
            </a:r>
            <a:r>
              <a:rPr lang="en-US" sz="4000" dirty="0">
                <a:solidFill>
                  <a:schemeClr val="bg1"/>
                </a:solidFill>
              </a:rPr>
              <a:t> </a:t>
            </a:r>
            <a:r>
              <a:rPr lang="en-US" dirty="0"/>
              <a:t/>
            </a:r>
            <a:br>
              <a:rPr lang="en-US" dirty="0"/>
            </a:br>
            <a:endParaRPr lang="en-US" dirty="0"/>
          </a:p>
        </p:txBody>
      </p:sp>
      <p:sp>
        <p:nvSpPr>
          <p:cNvPr id="7" name="Rectangle 6">
            <a:extLst>
              <a:ext uri="{FF2B5EF4-FFF2-40B4-BE49-F238E27FC236}">
                <a16:creationId xmlns:a16="http://schemas.microsoft.com/office/drawing/2014/main" xmlns="" id="{4243DF76-060D-4F47-B5DB-974CCAA4A21F}"/>
              </a:ext>
            </a:extLst>
          </p:cNvPr>
          <p:cNvSpPr/>
          <p:nvPr/>
        </p:nvSpPr>
        <p:spPr>
          <a:xfrm>
            <a:off x="1349513" y="2054845"/>
            <a:ext cx="9492974" cy="4442792"/>
          </a:xfrm>
          <a:prstGeom prst="rect">
            <a:avLst/>
          </a:prstGeom>
          <a:noFill/>
          <a:ln>
            <a:noFill/>
          </a:ln>
        </p:spPr>
        <p:style>
          <a:lnRef idx="0">
            <a:scrgbClr r="0" g="0" b="0"/>
          </a:lnRef>
          <a:fillRef idx="0">
            <a:scrgbClr r="0" g="0" b="0"/>
          </a:fillRef>
          <a:effectRef idx="0">
            <a:scrgbClr r="0" g="0" b="0"/>
          </a:effectRef>
          <a:fontRef idx="minor">
            <a:schemeClr val="accent4"/>
          </a:fontRef>
        </p:style>
        <p:txBody>
          <a:bodyPr rtlCol="0" anchor="ctr"/>
          <a:lstStyle/>
          <a:p>
            <a:r>
              <a:rPr lang="en-US" sz="2800" b="0" i="0" dirty="0">
                <a:solidFill>
                  <a:schemeClr val="bg1"/>
                </a:solidFill>
                <a:effectLst/>
                <a:latin typeface="TimesNewRomanPSMT"/>
              </a:rPr>
              <a:t>This research is exploratory in nature. As there is no study done before on this topic in the context of Bangladesh, this study attempts to explore how COVID 19 affects the Macroeconomic</a:t>
            </a:r>
            <a:br>
              <a:rPr lang="en-US" sz="2800" b="0" i="0" dirty="0">
                <a:solidFill>
                  <a:schemeClr val="bg1"/>
                </a:solidFill>
                <a:effectLst/>
                <a:latin typeface="TimesNewRomanPSMT"/>
              </a:rPr>
            </a:br>
            <a:r>
              <a:rPr lang="en-US" sz="2800" b="0" i="0" dirty="0">
                <a:solidFill>
                  <a:schemeClr val="bg1"/>
                </a:solidFill>
                <a:effectLst/>
                <a:latin typeface="TimesNewRomanPSMT"/>
              </a:rPr>
              <a:t>of the countries in the world. The study used qualitative methods following the phenomenological approach (i.e., the subjective experience of the respondents) to meet the requirements of the study objectives</a:t>
            </a:r>
            <a:r>
              <a:rPr lang="en-US" sz="1800" b="0" i="0" dirty="0">
                <a:solidFill>
                  <a:srgbClr val="333333"/>
                </a:solidFill>
                <a:effectLst/>
                <a:latin typeface="TimesNewRomanPSMT"/>
              </a:rPr>
              <a:t>.</a:t>
            </a:r>
            <a:r>
              <a:rPr lang="en-US" dirty="0"/>
              <a:t> </a:t>
            </a:r>
            <a:br>
              <a:rPr lang="en-US" dirty="0"/>
            </a:br>
            <a:endParaRPr lang="en-US" dirty="0"/>
          </a:p>
        </p:txBody>
      </p:sp>
    </p:spTree>
    <p:extLst>
      <p:ext uri="{BB962C8B-B14F-4D97-AF65-F5344CB8AC3E}">
        <p14:creationId xmlns:p14="http://schemas.microsoft.com/office/powerpoint/2010/main" val="256219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E547A533-2CA7-4EAC-9D60-05204A80B1E0}"/>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6" name="TextBox 5">
            <a:extLst>
              <a:ext uri="{FF2B5EF4-FFF2-40B4-BE49-F238E27FC236}">
                <a16:creationId xmlns:a16="http://schemas.microsoft.com/office/drawing/2014/main" xmlns="" id="{1141E883-58D6-44C1-9459-E04003BDF9D3}"/>
              </a:ext>
            </a:extLst>
          </p:cNvPr>
          <p:cNvSpPr txBox="1"/>
          <p:nvPr/>
        </p:nvSpPr>
        <p:spPr>
          <a:xfrm>
            <a:off x="3822424" y="700565"/>
            <a:ext cx="4764985" cy="984885"/>
          </a:xfrm>
          <a:prstGeom prst="rect">
            <a:avLst/>
          </a:prstGeom>
          <a:solidFill>
            <a:srgbClr val="103350"/>
          </a:solidFill>
          <a:effectLst>
            <a:reflection blurRad="6350" stA="50000" endA="300" endPos="38500" dist="50800" dir="5400000" sy="-100000" algn="bl" rotWithShape="0"/>
          </a:effectLst>
        </p:spPr>
        <p:txBody>
          <a:bodyPr wrap="square">
            <a:spAutoFit/>
          </a:bodyPr>
          <a:lstStyle/>
          <a:p>
            <a:r>
              <a:rPr lang="en-US" sz="4000" b="1" i="0" dirty="0">
                <a:solidFill>
                  <a:schemeClr val="bg1"/>
                </a:solidFill>
                <a:effectLst/>
                <a:latin typeface="TimesNewRomanPS-BoldMT"/>
              </a:rPr>
              <a:t>Sampling Procedure</a:t>
            </a:r>
            <a:r>
              <a:rPr lang="en-US" sz="4000" dirty="0">
                <a:solidFill>
                  <a:schemeClr val="bg1"/>
                </a:solidFill>
              </a:rPr>
              <a:t> </a:t>
            </a:r>
            <a:r>
              <a:rPr lang="en-US" dirty="0"/>
              <a:t/>
            </a:r>
            <a:br>
              <a:rPr lang="en-US" dirty="0"/>
            </a:br>
            <a:endParaRPr lang="en-US" dirty="0"/>
          </a:p>
        </p:txBody>
      </p:sp>
      <p:sp>
        <p:nvSpPr>
          <p:cNvPr id="7" name="TextBox 6">
            <a:extLst>
              <a:ext uri="{FF2B5EF4-FFF2-40B4-BE49-F238E27FC236}">
                <a16:creationId xmlns:a16="http://schemas.microsoft.com/office/drawing/2014/main" xmlns="" id="{71A58C01-EEA5-454C-A924-9CC8D93B36CB}"/>
              </a:ext>
            </a:extLst>
          </p:cNvPr>
          <p:cNvSpPr txBox="1"/>
          <p:nvPr/>
        </p:nvSpPr>
        <p:spPr>
          <a:xfrm>
            <a:off x="851452" y="2841684"/>
            <a:ext cx="11005930" cy="3046988"/>
          </a:xfrm>
          <a:prstGeom prst="rect">
            <a:avLst/>
          </a:prstGeom>
          <a:noFill/>
        </p:spPr>
        <p:txBody>
          <a:bodyPr wrap="square" rtlCol="0">
            <a:spAutoFit/>
          </a:bodyPr>
          <a:lstStyle/>
          <a:p>
            <a:r>
              <a:rPr lang="en-US" sz="3200" b="0" i="0" dirty="0">
                <a:solidFill>
                  <a:schemeClr val="bg1"/>
                </a:solidFill>
                <a:effectLst/>
                <a:latin typeface="TimesNewRomanPSMT"/>
              </a:rPr>
              <a:t>Purposive sampling method has been used to conduct this study for considering the very purpose of the study and selecting the relevant respondents who can provide the required</a:t>
            </a:r>
            <a:br>
              <a:rPr lang="en-US" sz="3200" b="0" i="0" dirty="0">
                <a:solidFill>
                  <a:schemeClr val="bg1"/>
                </a:solidFill>
                <a:effectLst/>
                <a:latin typeface="TimesNewRomanPSMT"/>
              </a:rPr>
            </a:br>
            <a:r>
              <a:rPr lang="en-US" sz="3200" b="0" i="0" dirty="0">
                <a:solidFill>
                  <a:schemeClr val="bg1"/>
                </a:solidFill>
                <a:effectLst/>
                <a:latin typeface="TimesNewRomanPSMT"/>
              </a:rPr>
              <a:t>information for conducting the study. Accordingly, the data has been collected from common people and doctors.</a:t>
            </a:r>
            <a:r>
              <a:rPr lang="en-US" sz="3200" dirty="0">
                <a:solidFill>
                  <a:schemeClr val="bg1"/>
                </a:solidFill>
              </a:rPr>
              <a:t> </a:t>
            </a: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1333185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A7EEDAC1-7E20-4F6E-8829-528292F63377}"/>
              </a:ext>
            </a:extLst>
          </p:cNvPr>
          <p:cNvSpPr>
            <a:spLocks noGrp="1"/>
          </p:cNvSpPr>
          <p:nvPr>
            <p:ph type="sldNum" sz="quarter" idx="12"/>
          </p:nvPr>
        </p:nvSpPr>
        <p:spPr/>
        <p:txBody>
          <a:bodyPr/>
          <a:lstStyle/>
          <a:p>
            <a:fld id="{C263D6C4-4840-40CC-AC84-17E24B3B7BDE}" type="slidenum">
              <a:rPr lang="en-US" noProof="0" smtClean="0"/>
              <a:pPr/>
              <a:t>9</a:t>
            </a:fld>
            <a:endParaRPr lang="en-US" noProof="0" dirty="0"/>
          </a:p>
        </p:txBody>
      </p:sp>
      <p:sp>
        <p:nvSpPr>
          <p:cNvPr id="6" name="TextBox 5">
            <a:extLst>
              <a:ext uri="{FF2B5EF4-FFF2-40B4-BE49-F238E27FC236}">
                <a16:creationId xmlns:a16="http://schemas.microsoft.com/office/drawing/2014/main" xmlns="" id="{7397E6F2-F16A-4E5B-A6AF-46AA34F26244}"/>
              </a:ext>
            </a:extLst>
          </p:cNvPr>
          <p:cNvSpPr txBox="1"/>
          <p:nvPr/>
        </p:nvSpPr>
        <p:spPr>
          <a:xfrm>
            <a:off x="4452730" y="670748"/>
            <a:ext cx="3597966" cy="1323439"/>
          </a:xfrm>
          <a:prstGeom prst="rect">
            <a:avLst/>
          </a:prstGeom>
          <a:solidFill>
            <a:srgbClr val="103350"/>
          </a:solidFill>
          <a:effectLst>
            <a:reflection blurRad="6350" stA="52000" endA="300" endPos="35000" dir="5400000" sy="-100000" algn="bl" rotWithShape="0"/>
          </a:effectLst>
        </p:spPr>
        <p:txBody>
          <a:bodyPr wrap="square">
            <a:spAutoFit/>
          </a:bodyPr>
          <a:lstStyle/>
          <a:p>
            <a:r>
              <a:rPr lang="en-US" sz="4000" b="1" i="0" dirty="0">
                <a:solidFill>
                  <a:schemeClr val="bg1"/>
                </a:solidFill>
                <a:effectLst/>
                <a:latin typeface="TimesNewRomanPS-BoldMT"/>
              </a:rPr>
              <a:t>Data Collection</a:t>
            </a:r>
            <a:r>
              <a:rPr lang="en-US" sz="4000" dirty="0">
                <a:solidFill>
                  <a:schemeClr val="bg1"/>
                </a:solidFill>
              </a:rPr>
              <a:t> </a:t>
            </a:r>
            <a:br>
              <a:rPr lang="en-US" sz="4000" dirty="0">
                <a:solidFill>
                  <a:schemeClr val="bg1"/>
                </a:solidFill>
              </a:rPr>
            </a:br>
            <a:endParaRPr lang="en-US" sz="4000" dirty="0">
              <a:solidFill>
                <a:schemeClr val="bg1"/>
              </a:solidFill>
            </a:endParaRPr>
          </a:p>
        </p:txBody>
      </p:sp>
      <p:sp>
        <p:nvSpPr>
          <p:cNvPr id="7" name="Rectangle 6">
            <a:extLst>
              <a:ext uri="{FF2B5EF4-FFF2-40B4-BE49-F238E27FC236}">
                <a16:creationId xmlns:a16="http://schemas.microsoft.com/office/drawing/2014/main" xmlns="" id="{D93F56AD-0270-4029-AE05-D1BD2E095F09}"/>
              </a:ext>
            </a:extLst>
          </p:cNvPr>
          <p:cNvSpPr/>
          <p:nvPr/>
        </p:nvSpPr>
        <p:spPr>
          <a:xfrm>
            <a:off x="2744304" y="2524541"/>
            <a:ext cx="8507896" cy="3528391"/>
          </a:xfrm>
          <a:prstGeom prst="rect">
            <a:avLst/>
          </a:prstGeom>
          <a:noFill/>
          <a:ln>
            <a:noFill/>
          </a:ln>
        </p:spPr>
        <p:style>
          <a:lnRef idx="0">
            <a:scrgbClr r="0" g="0" b="0"/>
          </a:lnRef>
          <a:fillRef idx="0">
            <a:scrgbClr r="0" g="0" b="0"/>
          </a:fillRef>
          <a:effectRef idx="0">
            <a:scrgbClr r="0" g="0" b="0"/>
          </a:effectRef>
          <a:fontRef idx="minor">
            <a:schemeClr val="accent4"/>
          </a:fontRef>
        </p:style>
        <p:txBody>
          <a:bodyPr rtlCol="0" anchor="ctr"/>
          <a:lstStyle/>
          <a:p>
            <a:r>
              <a:rPr lang="en-US" sz="3600" b="0" i="0" dirty="0">
                <a:solidFill>
                  <a:schemeClr val="bg1"/>
                </a:solidFill>
                <a:effectLst/>
                <a:latin typeface="TimesNewRomanPSMT"/>
              </a:rPr>
              <a:t>In this study, researchers used two methods</a:t>
            </a:r>
          </a:p>
          <a:p>
            <a:pPr marL="742950" indent="-742950">
              <a:buAutoNum type="arabicPeriod"/>
            </a:pPr>
            <a:r>
              <a:rPr lang="en-US" sz="3600" dirty="0">
                <a:solidFill>
                  <a:schemeClr val="bg1"/>
                </a:solidFill>
                <a:latin typeface="TimesNewRomanPSMT"/>
              </a:rPr>
              <a:t>Primary Data </a:t>
            </a:r>
          </a:p>
          <a:p>
            <a:pPr marL="742950" indent="-742950">
              <a:buAutoNum type="arabicPeriod"/>
            </a:pPr>
            <a:r>
              <a:rPr lang="en-US" sz="3600" dirty="0">
                <a:solidFill>
                  <a:schemeClr val="bg1"/>
                </a:solidFill>
                <a:latin typeface="TimesNewRomanPSMT"/>
              </a:rPr>
              <a:t>Secondary Data</a:t>
            </a:r>
            <a:endParaRPr lang="en-US" sz="3600" dirty="0">
              <a:solidFill>
                <a:schemeClr val="bg1"/>
              </a:solidFill>
            </a:endParaRPr>
          </a:p>
        </p:txBody>
      </p:sp>
    </p:spTree>
    <p:extLst>
      <p:ext uri="{BB962C8B-B14F-4D97-AF65-F5344CB8AC3E}">
        <p14:creationId xmlns:p14="http://schemas.microsoft.com/office/powerpoint/2010/main" val="1795085563"/>
      </p:ext>
    </p:extLst>
  </p:cSld>
  <p:clrMapOvr>
    <a:masterClrMapping/>
  </p:clrMapOvr>
</p:sld>
</file>

<file path=ppt/theme/theme1.xml><?xml version="1.0" encoding="utf-8"?>
<a:theme xmlns:a="http://schemas.openxmlformats.org/drawingml/2006/main" name="Office Theme">
  <a:themeElements>
    <a:clrScheme name="Custom 19">
      <a:dk1>
        <a:srgbClr val="000000"/>
      </a:dk1>
      <a:lt1>
        <a:srgbClr val="FFFFFF"/>
      </a:lt1>
      <a:dk2>
        <a:srgbClr val="6D6E71"/>
      </a:dk2>
      <a:lt2>
        <a:srgbClr val="58595B"/>
      </a:lt2>
      <a:accent1>
        <a:srgbClr val="000000"/>
      </a:accent1>
      <a:accent2>
        <a:srgbClr val="262626"/>
      </a:accent2>
      <a:accent3>
        <a:srgbClr val="262626"/>
      </a:accent3>
      <a:accent4>
        <a:srgbClr val="3F3F3F"/>
      </a:accent4>
      <a:accent5>
        <a:srgbClr val="3F3F3F"/>
      </a:accent5>
      <a:accent6>
        <a:srgbClr val="595959"/>
      </a:accent6>
      <a:hlink>
        <a:srgbClr val="3F3F3F"/>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F5757914-1161-4661-9696-421FD6935CDD}">
  <ds:schemaRefs>
    <ds:schemaRef ds:uri="http://purl.org/dc/terms/"/>
    <ds:schemaRef ds:uri="http://purl.org/dc/dcmitype/"/>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6c05727-aa75-4e4a-9b5f-8a80a1165891"/>
    <ds:schemaRef ds:uri="71af3243-3dd4-4a8d-8c0d-dd76da1f02a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614</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Tahoma</vt:lpstr>
      <vt:lpstr>Times New Roman</vt:lpstr>
      <vt:lpstr>TimesNewRomanPS-BoldMT</vt:lpstr>
      <vt:lpstr>TimesNewRomanPSMT</vt:lpstr>
      <vt:lpstr>Trade Gothic LT Pro</vt:lpstr>
      <vt:lpstr>Trebuchet MS</vt:lpstr>
      <vt:lpstr>Office Theme</vt:lpstr>
      <vt:lpstr>Impacts of COVID-19 Pandemic COVID-19 Pandemic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cp:revision>
  <dcterms:created xsi:type="dcterms:W3CDTF">2020-09-13T11:03:38Z</dcterms:created>
  <dcterms:modified xsi:type="dcterms:W3CDTF">2021-09-25T05:53:17Z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