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65" r:id="rId4"/>
    <p:sldId id="259" r:id="rId5"/>
    <p:sldId id="283" r:id="rId6"/>
    <p:sldId id="260" r:id="rId7"/>
    <p:sldId id="284" r:id="rId8"/>
    <p:sldId id="261" r:id="rId9"/>
    <p:sldId id="262" r:id="rId10"/>
    <p:sldId id="263" r:id="rId11"/>
    <p:sldId id="264" r:id="rId12"/>
    <p:sldId id="266" r:id="rId13"/>
    <p:sldId id="267" r:id="rId14"/>
    <p:sldId id="268" r:id="rId15"/>
    <p:sldId id="269" r:id="rId16"/>
    <p:sldId id="270" r:id="rId17"/>
    <p:sldId id="271" r:id="rId18"/>
    <p:sldId id="272" r:id="rId19"/>
    <p:sldId id="273" r:id="rId20"/>
    <p:sldId id="274" r:id="rId21"/>
    <p:sldId id="276" r:id="rId22"/>
    <p:sldId id="277" r:id="rId23"/>
    <p:sldId id="278" r:id="rId24"/>
    <p:sldId id="279" r:id="rId25"/>
    <p:sldId id="280" r:id="rId26"/>
    <p:sldId id="282" r:id="rId27"/>
    <p:sldId id="285"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p:cViewPr varScale="1">
        <p:scale>
          <a:sx n="55" d="100"/>
          <a:sy n="55" d="100"/>
        </p:scale>
        <p:origin x="42"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F0FA2E-194C-4AC6-ABE8-4BDA7D2D0FAF}" type="datetimeFigureOut">
              <a:rPr lang="en-US" smtClean="0"/>
              <a:t>9/27/2021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7407E-AAE9-4578-8B34-09585B33285A}" type="slidenum">
              <a:rPr lang="en-US" smtClean="0"/>
              <a:t>‹#›</a:t>
            </a:fld>
            <a:endParaRPr lang="en-US"/>
          </a:p>
        </p:txBody>
      </p:sp>
    </p:spTree>
    <p:extLst>
      <p:ext uri="{BB962C8B-B14F-4D97-AF65-F5344CB8AC3E}">
        <p14:creationId xmlns:p14="http://schemas.microsoft.com/office/powerpoint/2010/main" val="529937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7407E-AAE9-4578-8B34-09585B33285A}" type="slidenum">
              <a:rPr lang="en-US" smtClean="0"/>
              <a:t>12</a:t>
            </a:fld>
            <a:endParaRPr lang="en-US"/>
          </a:p>
        </p:txBody>
      </p:sp>
    </p:spTree>
    <p:extLst>
      <p:ext uri="{BB962C8B-B14F-4D97-AF65-F5344CB8AC3E}">
        <p14:creationId xmlns:p14="http://schemas.microsoft.com/office/powerpoint/2010/main" val="446385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0156D1DB-1D56-47D2-82FB-1E0AD3D72D96}" type="datetimeFigureOut">
              <a:rPr lang="en-US" smtClean="0"/>
              <a:pPr/>
              <a:t>9/27/2021</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F488905-01FE-45C4-865B-6E844A5B03BD}" type="slidenum">
              <a:rPr lang="en-US" smtClean="0"/>
              <a:pPr/>
              <a:t>‹#›</a:t>
            </a:fld>
            <a:endParaRPr lang="en-US"/>
          </a:p>
        </p:txBody>
      </p:sp>
    </p:spTree>
    <p:extLst>
      <p:ext uri="{BB962C8B-B14F-4D97-AF65-F5344CB8AC3E}">
        <p14:creationId xmlns:p14="http://schemas.microsoft.com/office/powerpoint/2010/main" val="324038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6D1DB-1D56-47D2-82FB-1E0AD3D72D96}" type="datetimeFigureOut">
              <a:rPr lang="en-US" smtClean="0"/>
              <a:pPr/>
              <a:t>9/27/2021</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F488905-01FE-45C4-865B-6E844A5B03BD}" type="slidenum">
              <a:rPr lang="en-US" smtClean="0"/>
              <a:pPr/>
              <a:t>‹#›</a:t>
            </a:fld>
            <a:endParaRPr lang="en-US"/>
          </a:p>
        </p:txBody>
      </p:sp>
    </p:spTree>
    <p:extLst>
      <p:ext uri="{BB962C8B-B14F-4D97-AF65-F5344CB8AC3E}">
        <p14:creationId xmlns:p14="http://schemas.microsoft.com/office/powerpoint/2010/main" val="3816156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6D1DB-1D56-47D2-82FB-1E0AD3D72D96}" type="datetimeFigureOut">
              <a:rPr lang="en-US" smtClean="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F488905-01FE-45C4-865B-6E844A5B03BD}" type="slidenum">
              <a:rPr lang="en-US" smtClean="0"/>
              <a:pPr/>
              <a:t>‹#›</a:t>
            </a:fld>
            <a:endParaRPr lang="en-US"/>
          </a:p>
        </p:txBody>
      </p:sp>
    </p:spTree>
    <p:extLst>
      <p:ext uri="{BB962C8B-B14F-4D97-AF65-F5344CB8AC3E}">
        <p14:creationId xmlns:p14="http://schemas.microsoft.com/office/powerpoint/2010/main" val="982532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6D1DB-1D56-47D2-82FB-1E0AD3D72D96}" type="datetimeFigureOut">
              <a:rPr lang="en-US" smtClean="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F488905-01FE-45C4-865B-6E844A5B03BD}" type="slidenum">
              <a:rPr lang="en-US" smtClean="0"/>
              <a:pPr/>
              <a:t>‹#›</a:t>
            </a:fld>
            <a:endParaRPr lang="en-US"/>
          </a:p>
        </p:txBody>
      </p:sp>
    </p:spTree>
    <p:extLst>
      <p:ext uri="{BB962C8B-B14F-4D97-AF65-F5344CB8AC3E}">
        <p14:creationId xmlns:p14="http://schemas.microsoft.com/office/powerpoint/2010/main" val="1446402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6D1DB-1D56-47D2-82FB-1E0AD3D72D96}" type="datetimeFigureOut">
              <a:rPr lang="en-US" smtClean="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F488905-01FE-45C4-865B-6E844A5B03BD}" type="slidenum">
              <a:rPr lang="en-US" smtClean="0"/>
              <a:pPr/>
              <a:t>‹#›</a:t>
            </a:fld>
            <a:endParaRPr lang="en-US"/>
          </a:p>
        </p:txBody>
      </p:sp>
    </p:spTree>
    <p:extLst>
      <p:ext uri="{BB962C8B-B14F-4D97-AF65-F5344CB8AC3E}">
        <p14:creationId xmlns:p14="http://schemas.microsoft.com/office/powerpoint/2010/main" val="3856903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156D1DB-1D56-47D2-82FB-1E0AD3D72D96}" type="datetimeFigureOut">
              <a:rPr lang="en-US" smtClean="0"/>
              <a:pPr/>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6F488905-01FE-45C4-865B-6E844A5B03BD}" type="slidenum">
              <a:rPr lang="en-US" smtClean="0"/>
              <a:pPr/>
              <a:t>‹#›</a:t>
            </a:fld>
            <a:endParaRPr lang="en-US"/>
          </a:p>
        </p:txBody>
      </p:sp>
    </p:spTree>
    <p:extLst>
      <p:ext uri="{BB962C8B-B14F-4D97-AF65-F5344CB8AC3E}">
        <p14:creationId xmlns:p14="http://schemas.microsoft.com/office/powerpoint/2010/main" val="816176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156D1DB-1D56-47D2-82FB-1E0AD3D72D96}" type="datetimeFigureOut">
              <a:rPr lang="en-US" smtClean="0"/>
              <a:pPr/>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6F488905-01FE-45C4-865B-6E844A5B03BD}" type="slidenum">
              <a:rPr lang="en-US" smtClean="0"/>
              <a:pPr/>
              <a:t>‹#›</a:t>
            </a:fld>
            <a:endParaRPr lang="en-US"/>
          </a:p>
        </p:txBody>
      </p:sp>
    </p:spTree>
    <p:extLst>
      <p:ext uri="{BB962C8B-B14F-4D97-AF65-F5344CB8AC3E}">
        <p14:creationId xmlns:p14="http://schemas.microsoft.com/office/powerpoint/2010/main" val="164117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0156D1DB-1D56-47D2-82FB-1E0AD3D72D96}" type="datetimeFigureOut">
              <a:rPr lang="en-US" smtClean="0"/>
              <a:pPr/>
              <a:t>9/27/2021</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F488905-01FE-45C4-865B-6E844A5B03BD}" type="slidenum">
              <a:rPr lang="en-US" smtClean="0"/>
              <a:pPr/>
              <a:t>‹#›</a:t>
            </a:fld>
            <a:endParaRPr lang="en-US"/>
          </a:p>
        </p:txBody>
      </p:sp>
    </p:spTree>
    <p:extLst>
      <p:ext uri="{BB962C8B-B14F-4D97-AF65-F5344CB8AC3E}">
        <p14:creationId xmlns:p14="http://schemas.microsoft.com/office/powerpoint/2010/main" val="2533860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56D1DB-1D56-47D2-82FB-1E0AD3D72D96}" type="datetimeFigureOut">
              <a:rPr lang="en-US" smtClean="0"/>
              <a:pPr/>
              <a:t>9/27/2021</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F488905-01FE-45C4-865B-6E844A5B03BD}" type="slidenum">
              <a:rPr lang="en-US" smtClean="0"/>
              <a:pPr/>
              <a:t>‹#›</a:t>
            </a:fld>
            <a:endParaRPr lang="en-US"/>
          </a:p>
        </p:txBody>
      </p:sp>
    </p:spTree>
    <p:extLst>
      <p:ext uri="{BB962C8B-B14F-4D97-AF65-F5344CB8AC3E}">
        <p14:creationId xmlns:p14="http://schemas.microsoft.com/office/powerpoint/2010/main" val="113123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56D1DB-1D56-47D2-82FB-1E0AD3D72D96}" type="datetimeFigureOut">
              <a:rPr lang="en-US" smtClean="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F488905-01FE-45C4-865B-6E844A5B03BD}" type="slidenum">
              <a:rPr lang="en-US" smtClean="0"/>
              <a:pPr/>
              <a:t>‹#›</a:t>
            </a:fld>
            <a:endParaRPr lang="en-US"/>
          </a:p>
        </p:txBody>
      </p:sp>
    </p:spTree>
    <p:extLst>
      <p:ext uri="{BB962C8B-B14F-4D97-AF65-F5344CB8AC3E}">
        <p14:creationId xmlns:p14="http://schemas.microsoft.com/office/powerpoint/2010/main" val="4008691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6D1DB-1D56-47D2-82FB-1E0AD3D72D96}" type="datetimeFigureOut">
              <a:rPr lang="en-US" smtClean="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F488905-01FE-45C4-865B-6E844A5B03BD}" type="slidenum">
              <a:rPr lang="en-US" smtClean="0"/>
              <a:pPr/>
              <a:t>‹#›</a:t>
            </a:fld>
            <a:endParaRPr lang="en-US"/>
          </a:p>
        </p:txBody>
      </p:sp>
    </p:spTree>
    <p:extLst>
      <p:ext uri="{BB962C8B-B14F-4D97-AF65-F5344CB8AC3E}">
        <p14:creationId xmlns:p14="http://schemas.microsoft.com/office/powerpoint/2010/main" val="413498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56D1DB-1D56-47D2-82FB-1E0AD3D72D96}" type="datetimeFigureOut">
              <a:rPr lang="en-US" smtClean="0"/>
              <a:pPr/>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F488905-01FE-45C4-865B-6E844A5B03BD}" type="slidenum">
              <a:rPr lang="en-US" smtClean="0"/>
              <a:pPr/>
              <a:t>‹#›</a:t>
            </a:fld>
            <a:endParaRPr lang="en-US"/>
          </a:p>
        </p:txBody>
      </p:sp>
    </p:spTree>
    <p:extLst>
      <p:ext uri="{BB962C8B-B14F-4D97-AF65-F5344CB8AC3E}">
        <p14:creationId xmlns:p14="http://schemas.microsoft.com/office/powerpoint/2010/main" val="4097752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56D1DB-1D56-47D2-82FB-1E0AD3D72D96}" type="datetimeFigureOut">
              <a:rPr lang="en-US" smtClean="0"/>
              <a:pPr/>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F488905-01FE-45C4-865B-6E844A5B03BD}" type="slidenum">
              <a:rPr lang="en-US" smtClean="0"/>
              <a:pPr/>
              <a:t>‹#›</a:t>
            </a:fld>
            <a:endParaRPr lang="en-US"/>
          </a:p>
        </p:txBody>
      </p:sp>
    </p:spTree>
    <p:extLst>
      <p:ext uri="{BB962C8B-B14F-4D97-AF65-F5344CB8AC3E}">
        <p14:creationId xmlns:p14="http://schemas.microsoft.com/office/powerpoint/2010/main" val="343080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56D1DB-1D56-47D2-82FB-1E0AD3D72D96}" type="datetimeFigureOut">
              <a:rPr lang="en-US" smtClean="0"/>
              <a:pPr/>
              <a:t>9/27/2021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F488905-01FE-45C4-865B-6E844A5B03BD}" type="slidenum">
              <a:rPr lang="en-US" smtClean="0"/>
              <a:pPr/>
              <a:t>‹#›</a:t>
            </a:fld>
            <a:endParaRPr lang="en-US"/>
          </a:p>
        </p:txBody>
      </p:sp>
    </p:spTree>
    <p:extLst>
      <p:ext uri="{BB962C8B-B14F-4D97-AF65-F5344CB8AC3E}">
        <p14:creationId xmlns:p14="http://schemas.microsoft.com/office/powerpoint/2010/main" val="95199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0156D1DB-1D56-47D2-82FB-1E0AD3D72D96}" type="datetimeFigureOut">
              <a:rPr lang="en-US" smtClean="0"/>
              <a:pPr/>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6F488905-01FE-45C4-865B-6E844A5B03BD}" type="slidenum">
              <a:rPr lang="en-US" smtClean="0"/>
              <a:pPr/>
              <a:t>‹#›</a:t>
            </a:fld>
            <a:endParaRPr lang="en-US"/>
          </a:p>
        </p:txBody>
      </p:sp>
    </p:spTree>
    <p:extLst>
      <p:ext uri="{BB962C8B-B14F-4D97-AF65-F5344CB8AC3E}">
        <p14:creationId xmlns:p14="http://schemas.microsoft.com/office/powerpoint/2010/main" val="157320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6D1DB-1D56-47D2-82FB-1E0AD3D72D96}" type="datetimeFigureOut">
              <a:rPr lang="en-US" smtClean="0"/>
              <a:pPr/>
              <a:t>9/27/2021</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F488905-01FE-45C4-865B-6E844A5B03BD}" type="slidenum">
              <a:rPr lang="en-US" smtClean="0"/>
              <a:pPr/>
              <a:t>‹#›</a:t>
            </a:fld>
            <a:endParaRPr lang="en-US"/>
          </a:p>
        </p:txBody>
      </p:sp>
    </p:spTree>
    <p:extLst>
      <p:ext uri="{BB962C8B-B14F-4D97-AF65-F5344CB8AC3E}">
        <p14:creationId xmlns:p14="http://schemas.microsoft.com/office/powerpoint/2010/main" val="787209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6D1DB-1D56-47D2-82FB-1E0AD3D72D96}" type="datetimeFigureOut">
              <a:rPr lang="en-US" smtClean="0"/>
              <a:pPr/>
              <a:t>9/27/2021</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F488905-01FE-45C4-865B-6E844A5B03BD}" type="slidenum">
              <a:rPr lang="en-US" smtClean="0"/>
              <a:pPr/>
              <a:t>‹#›</a:t>
            </a:fld>
            <a:endParaRPr lang="en-US"/>
          </a:p>
        </p:txBody>
      </p:sp>
    </p:spTree>
    <p:extLst>
      <p:ext uri="{BB962C8B-B14F-4D97-AF65-F5344CB8AC3E}">
        <p14:creationId xmlns:p14="http://schemas.microsoft.com/office/powerpoint/2010/main" val="3727450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156D1DB-1D56-47D2-82FB-1E0AD3D72D96}" type="datetimeFigureOut">
              <a:rPr lang="en-US" smtClean="0"/>
              <a:pPr/>
              <a:t>9/27/2021</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6F488905-01FE-45C4-865B-6E844A5B03BD}" type="slidenum">
              <a:rPr lang="en-US" smtClean="0"/>
              <a:pPr/>
              <a:t>‹#›</a:t>
            </a:fld>
            <a:endParaRPr lang="en-US"/>
          </a:p>
        </p:txBody>
      </p:sp>
    </p:spTree>
    <p:extLst>
      <p:ext uri="{BB962C8B-B14F-4D97-AF65-F5344CB8AC3E}">
        <p14:creationId xmlns:p14="http://schemas.microsoft.com/office/powerpoint/2010/main" val="1427406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3200400"/>
            <a:ext cx="5410200" cy="1470025"/>
          </a:xfrm>
        </p:spPr>
        <p:txBody>
          <a:bodyPr/>
          <a:lstStyle/>
          <a:p>
            <a:pPr algn="ctr"/>
            <a:r>
              <a:rPr lang="en-US" sz="2400" dirty="0" smtClean="0"/>
              <a:t>By</a:t>
            </a:r>
            <a:br>
              <a:rPr lang="en-US" sz="2400" dirty="0" smtClean="0"/>
            </a:br>
            <a:r>
              <a:rPr lang="en-US" sz="2400" dirty="0" smtClean="0"/>
              <a:t/>
            </a:r>
            <a:br>
              <a:rPr lang="en-US" sz="2400" dirty="0" smtClean="0"/>
            </a:br>
            <a:r>
              <a:rPr lang="en-US" sz="2400" dirty="0" err="1" smtClean="0"/>
              <a:t>Md</a:t>
            </a:r>
            <a:r>
              <a:rPr lang="en-US" sz="2400" dirty="0" smtClean="0"/>
              <a:t> Imran Khan &amp; </a:t>
            </a:r>
            <a:r>
              <a:rPr lang="en-US" sz="2400" dirty="0" err="1" smtClean="0"/>
              <a:t>Asheref</a:t>
            </a:r>
            <a:r>
              <a:rPr lang="en-US" sz="2400" dirty="0" smtClean="0"/>
              <a:t> </a:t>
            </a:r>
            <a:r>
              <a:rPr lang="en-US" sz="2400" dirty="0" err="1" smtClean="0"/>
              <a:t>Illiyan</a:t>
            </a:r>
            <a:endParaRPr lang="en-US" sz="2400" dirty="0"/>
          </a:p>
        </p:txBody>
      </p:sp>
      <p:sp>
        <p:nvSpPr>
          <p:cNvPr id="3" name="Subtitle 2"/>
          <p:cNvSpPr>
            <a:spLocks noGrp="1"/>
          </p:cNvSpPr>
          <p:nvPr>
            <p:ph type="subTitle" idx="1"/>
          </p:nvPr>
        </p:nvSpPr>
        <p:spPr>
          <a:xfrm>
            <a:off x="838200" y="1143000"/>
            <a:ext cx="7315200" cy="2209800"/>
          </a:xfrm>
        </p:spPr>
        <p:txBody>
          <a:bodyPr>
            <a:normAutofit/>
          </a:bodyPr>
          <a:lstStyle/>
          <a:p>
            <a:pPr algn="ctr"/>
            <a:r>
              <a:rPr lang="en-US" sz="3200" b="1" dirty="0" smtClean="0">
                <a:solidFill>
                  <a:srgbClr val="FFFF00"/>
                </a:solidFill>
                <a:latin typeface="+mj-lt"/>
              </a:rPr>
              <a:t>An economic analysis of Indian emigrants in Saudi Arabia during covid-19 pandemic </a:t>
            </a:r>
            <a:endParaRPr lang="en-US" sz="3200" b="1" dirty="0">
              <a:solidFill>
                <a:srgbClr val="FFFF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&amp; Discussion (Demographic profile)</a:t>
            </a:r>
            <a:endParaRPr lang="en-US" dirty="0"/>
          </a:p>
        </p:txBody>
      </p:sp>
      <p:pic>
        <p:nvPicPr>
          <p:cNvPr id="4" name="Content Placeholder 3" descr="B:\PH.D\PUBLICATION\PAPER-5\Untitled.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8382000" cy="4114800"/>
          </a:xfrm>
          <a:prstGeom prst="rect">
            <a:avLst/>
          </a:prstGeom>
          <a:noFill/>
          <a:ln>
            <a:noFill/>
          </a:ln>
        </p:spPr>
      </p:pic>
      <p:sp>
        <p:nvSpPr>
          <p:cNvPr id="3" name="Rectangle 2"/>
          <p:cNvSpPr/>
          <p:nvPr/>
        </p:nvSpPr>
        <p:spPr>
          <a:xfrm>
            <a:off x="1905000" y="6251106"/>
            <a:ext cx="5029200"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Source: Calculated by Authors from sample survey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PH.D\PUBLICATION\PAPER-5\Profession.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8229599" cy="3454400"/>
          </a:xfrm>
          <a:prstGeom prst="rect">
            <a:avLst/>
          </a:prstGeom>
          <a:noFill/>
          <a:ln>
            <a:noFill/>
          </a:ln>
        </p:spPr>
      </p:pic>
      <p:sp>
        <p:nvSpPr>
          <p:cNvPr id="2" name="Rectangle 1"/>
          <p:cNvSpPr/>
          <p:nvPr/>
        </p:nvSpPr>
        <p:spPr>
          <a:xfrm>
            <a:off x="-228600" y="838200"/>
            <a:ext cx="7924800" cy="656718"/>
          </a:xfrm>
          <a:prstGeom prst="rect">
            <a:avLst/>
          </a:prstGeom>
        </p:spPr>
        <p:txBody>
          <a:bodyPr wrap="square">
            <a:spAutoFit/>
          </a:bodyPr>
          <a:lstStyle/>
          <a:p>
            <a:pPr marR="0" lvl="2">
              <a:lnSpc>
                <a:spcPct val="150000"/>
              </a:lnSpc>
              <a:spcBef>
                <a:spcPts val="0"/>
              </a:spcBef>
              <a:spcAft>
                <a:spcPts val="800"/>
              </a:spcAft>
            </a:pPr>
            <a:r>
              <a:rPr lang="en-US" sz="2800" i="1" dirty="0">
                <a:solidFill>
                  <a:schemeClr val="bg1"/>
                </a:solidFill>
                <a:latin typeface="+mj-lt"/>
                <a:ea typeface="Calibri" panose="020F0502020204030204" pitchFamily="34" charset="0"/>
                <a:cs typeface="Times New Roman" panose="02020603050405020304" pitchFamily="18" charset="0"/>
              </a:rPr>
              <a:t>Occupational structure of the migrants</a:t>
            </a:r>
            <a:endParaRPr lang="en-US" sz="2800" dirty="0">
              <a:solidFill>
                <a:schemeClr val="bg1"/>
              </a:solidFill>
              <a:effectLst/>
              <a:latin typeface="+mj-lt"/>
              <a:ea typeface="Calibri" panose="020F0502020204030204" pitchFamily="34" charset="0"/>
              <a:cs typeface="Times New Roman" panose="02020603050405020304" pitchFamily="18" charset="0"/>
            </a:endParaRPr>
          </a:p>
        </p:txBody>
      </p:sp>
      <p:sp>
        <p:nvSpPr>
          <p:cNvPr id="3" name="Rectangle 2"/>
          <p:cNvSpPr/>
          <p:nvPr/>
        </p:nvSpPr>
        <p:spPr>
          <a:xfrm>
            <a:off x="2514600" y="5705955"/>
            <a:ext cx="4876800"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Source: Calculated by Authors from sample survey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Migrant’s working experience</a:t>
            </a:r>
            <a:endParaRPr lang="en-US" dirty="0"/>
          </a:p>
        </p:txBody>
      </p:sp>
      <p:pic>
        <p:nvPicPr>
          <p:cNvPr id="4" name="Content Placeholder 3" descr="B:\PH.D\PUBLICATION\PAPER-5\work experience.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7700" y="2362200"/>
            <a:ext cx="7848600" cy="2438400"/>
          </a:xfrm>
          <a:prstGeom prst="rect">
            <a:avLst/>
          </a:prstGeom>
          <a:noFill/>
          <a:ln>
            <a:noFill/>
          </a:ln>
        </p:spPr>
      </p:pic>
      <p:sp>
        <p:nvSpPr>
          <p:cNvPr id="3" name="Rectangle 2"/>
          <p:cNvSpPr/>
          <p:nvPr/>
        </p:nvSpPr>
        <p:spPr>
          <a:xfrm>
            <a:off x="2337866" y="4826558"/>
            <a:ext cx="4876800"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Source: Calculated by Authors from sample survey</a:t>
            </a:r>
            <a:endParaRPr lang="en-US" dirty="0"/>
          </a:p>
        </p:txBody>
      </p:sp>
    </p:spTree>
    <p:extLst>
      <p:ext uri="{BB962C8B-B14F-4D97-AF65-F5344CB8AC3E}">
        <p14:creationId xmlns:p14="http://schemas.microsoft.com/office/powerpoint/2010/main" val="967987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516030" cy="709865"/>
          </a:xfrm>
        </p:spPr>
        <p:txBody>
          <a:bodyPr/>
          <a:lstStyle/>
          <a:p>
            <a:r>
              <a:rPr lang="en-US" i="1" dirty="0"/>
              <a:t>Migrant’s Earnings and Remittances</a:t>
            </a:r>
            <a:endParaRPr lang="en-US" dirty="0"/>
          </a:p>
        </p:txBody>
      </p:sp>
      <p:pic>
        <p:nvPicPr>
          <p:cNvPr id="4" name="Content Placeholder 3" descr="B:\PH.D\PUBLICATION\PAPER-5\Table and Graph\SAL, REM NEW.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8229600" cy="3505200"/>
          </a:xfrm>
          <a:prstGeom prst="rect">
            <a:avLst/>
          </a:prstGeom>
          <a:noFill/>
          <a:ln>
            <a:noFill/>
          </a:ln>
        </p:spPr>
      </p:pic>
      <p:sp>
        <p:nvSpPr>
          <p:cNvPr id="3" name="Rectangle 2"/>
          <p:cNvSpPr/>
          <p:nvPr/>
        </p:nvSpPr>
        <p:spPr>
          <a:xfrm>
            <a:off x="2590800" y="5678156"/>
            <a:ext cx="4876800"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Source: Calculated by Authors from sample survey</a:t>
            </a:r>
            <a:endParaRPr lang="en-US" dirty="0"/>
          </a:p>
        </p:txBody>
      </p:sp>
    </p:spTree>
    <p:extLst>
      <p:ext uri="{BB962C8B-B14F-4D97-AF65-F5344CB8AC3E}">
        <p14:creationId xmlns:p14="http://schemas.microsoft.com/office/powerpoint/2010/main" val="994569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982630" cy="709865"/>
          </a:xfrm>
        </p:spPr>
        <p:txBody>
          <a:bodyPr/>
          <a:lstStyle/>
          <a:p>
            <a:r>
              <a:rPr lang="en-US" i="1" dirty="0"/>
              <a:t>Migrant’s source of income and family structure</a:t>
            </a:r>
            <a:endParaRPr lang="en-US" dirty="0"/>
          </a:p>
        </p:txBody>
      </p:sp>
      <p:pic>
        <p:nvPicPr>
          <p:cNvPr id="4" name="Content Placeholder 3" descr="B:\PH.D\PUBLICATION\PAPER-5\dependent.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286001"/>
            <a:ext cx="8077200" cy="3429000"/>
          </a:xfrm>
          <a:prstGeom prst="rect">
            <a:avLst/>
          </a:prstGeom>
          <a:noFill/>
          <a:ln>
            <a:noFill/>
          </a:ln>
        </p:spPr>
      </p:pic>
      <p:sp>
        <p:nvSpPr>
          <p:cNvPr id="3" name="Rectangle 2"/>
          <p:cNvSpPr/>
          <p:nvPr/>
        </p:nvSpPr>
        <p:spPr>
          <a:xfrm>
            <a:off x="2362200" y="5715001"/>
            <a:ext cx="4953000"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Source: Calculated by Authors from sample survey</a:t>
            </a:r>
            <a:endParaRPr lang="en-US" dirty="0"/>
          </a:p>
        </p:txBody>
      </p:sp>
    </p:spTree>
    <p:extLst>
      <p:ext uri="{BB962C8B-B14F-4D97-AF65-F5344CB8AC3E}">
        <p14:creationId xmlns:p14="http://schemas.microsoft.com/office/powerpoint/2010/main" val="812893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27098"/>
            <a:ext cx="7620000" cy="709865"/>
          </a:xfrm>
        </p:spPr>
        <p:txBody>
          <a:bodyPr/>
          <a:lstStyle/>
          <a:p>
            <a:r>
              <a:rPr lang="en-US" i="1" dirty="0"/>
              <a:t>Comparison to total COVID-19 cases</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514600"/>
            <a:ext cx="8077199" cy="3505200"/>
          </a:xfrm>
          <a:prstGeom prst="rect">
            <a:avLst/>
          </a:prstGeom>
          <a:noFill/>
          <a:ln>
            <a:noFill/>
          </a:ln>
        </p:spPr>
      </p:pic>
    </p:spTree>
    <p:extLst>
      <p:ext uri="{BB962C8B-B14F-4D97-AF65-F5344CB8AC3E}">
        <p14:creationId xmlns:p14="http://schemas.microsoft.com/office/powerpoint/2010/main" val="264583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135030" cy="709865"/>
          </a:xfrm>
        </p:spPr>
        <p:txBody>
          <a:bodyPr/>
          <a:lstStyle/>
          <a:p>
            <a:r>
              <a:rPr lang="en-US" i="1" dirty="0"/>
              <a:t>Comparison of total COVID death</a:t>
            </a:r>
            <a:endParaRPr lang="en-US" dirty="0"/>
          </a:p>
        </p:txBody>
      </p:sp>
      <p:pic>
        <p:nvPicPr>
          <p:cNvPr id="4" name="Content Placeholder 3" descr="B:\PH.D\PUBLICATION\PAPER-5\Table and Graph\COVID DEATH NEW.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590800"/>
            <a:ext cx="7315200" cy="3429000"/>
          </a:xfrm>
          <a:prstGeom prst="rect">
            <a:avLst/>
          </a:prstGeom>
          <a:noFill/>
          <a:ln>
            <a:noFill/>
          </a:ln>
        </p:spPr>
      </p:pic>
    </p:spTree>
    <p:extLst>
      <p:ext uri="{BB962C8B-B14F-4D97-AF65-F5344CB8AC3E}">
        <p14:creationId xmlns:p14="http://schemas.microsoft.com/office/powerpoint/2010/main" val="3955761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7098"/>
            <a:ext cx="8229600" cy="709865"/>
          </a:xfrm>
        </p:spPr>
        <p:txBody>
          <a:bodyPr/>
          <a:lstStyle/>
          <a:p>
            <a:r>
              <a:rPr lang="en-US" i="1" dirty="0"/>
              <a:t>Migrant’s working hour during lockdown</a:t>
            </a:r>
            <a:endParaRPr lang="en-US" dirty="0"/>
          </a:p>
        </p:txBody>
      </p:sp>
      <p:pic>
        <p:nvPicPr>
          <p:cNvPr id="4" name="Content Placeholder 3" descr="B:\PH.D\PUBLICATION\PAPER-5\working during ld.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8229600" cy="3048000"/>
          </a:xfrm>
          <a:prstGeom prst="rect">
            <a:avLst/>
          </a:prstGeom>
          <a:noFill/>
          <a:ln>
            <a:noFill/>
          </a:ln>
        </p:spPr>
      </p:pic>
      <p:sp>
        <p:nvSpPr>
          <p:cNvPr id="3" name="Rectangle 2"/>
          <p:cNvSpPr/>
          <p:nvPr/>
        </p:nvSpPr>
        <p:spPr>
          <a:xfrm>
            <a:off x="2514600" y="5257800"/>
            <a:ext cx="4876800"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Source: Calculated by Authors from sample survey</a:t>
            </a:r>
            <a:endParaRPr lang="en-US" dirty="0"/>
          </a:p>
        </p:txBody>
      </p:sp>
    </p:spTree>
    <p:extLst>
      <p:ext uri="{BB962C8B-B14F-4D97-AF65-F5344CB8AC3E}">
        <p14:creationId xmlns:p14="http://schemas.microsoft.com/office/powerpoint/2010/main" val="2399588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363630" cy="709865"/>
          </a:xfrm>
        </p:spPr>
        <p:txBody>
          <a:bodyPr/>
          <a:lstStyle/>
          <a:p>
            <a:r>
              <a:rPr lang="en-US" i="1" dirty="0"/>
              <a:t>Return of Migrants during Lockdown</a:t>
            </a:r>
            <a:endParaRPr lang="en-US" dirty="0"/>
          </a:p>
        </p:txBody>
      </p:sp>
      <p:pic>
        <p:nvPicPr>
          <p:cNvPr id="4" name="Content Placeholder 3" descr="B:\PH.D\PUBLICATION\PAPER-5\retur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585" y="2286000"/>
            <a:ext cx="8534400" cy="2743200"/>
          </a:xfrm>
          <a:prstGeom prst="rect">
            <a:avLst/>
          </a:prstGeom>
          <a:noFill/>
          <a:ln>
            <a:noFill/>
          </a:ln>
        </p:spPr>
      </p:pic>
      <p:sp>
        <p:nvSpPr>
          <p:cNvPr id="3" name="Rectangle 2"/>
          <p:cNvSpPr/>
          <p:nvPr/>
        </p:nvSpPr>
        <p:spPr>
          <a:xfrm>
            <a:off x="2362200" y="5181600"/>
            <a:ext cx="4876800"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Source: Calculated by Authors from sample survey</a:t>
            </a:r>
            <a:endParaRPr lang="en-US" dirty="0"/>
          </a:p>
        </p:txBody>
      </p:sp>
    </p:spTree>
    <p:extLst>
      <p:ext uri="{BB962C8B-B14F-4D97-AF65-F5344CB8AC3E}">
        <p14:creationId xmlns:p14="http://schemas.microsoft.com/office/powerpoint/2010/main" val="3971276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098"/>
            <a:ext cx="7848600" cy="709865"/>
          </a:xfrm>
        </p:spPr>
        <p:txBody>
          <a:bodyPr/>
          <a:lstStyle/>
          <a:p>
            <a:pPr algn="ctr"/>
            <a:r>
              <a:rPr lang="en-US" i="1" dirty="0"/>
              <a:t>Migrant’s earning loss and change in remittances</a:t>
            </a:r>
            <a:endParaRPr lang="en-US" dirty="0"/>
          </a:p>
        </p:txBody>
      </p:sp>
      <p:pic>
        <p:nvPicPr>
          <p:cNvPr id="4" name="Content Placeholder 3" descr="B:\PH.D\PUBLICATION\PAPER-5\Table and Graph\Loss of earning.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5970" y="2209800"/>
            <a:ext cx="7668430" cy="1905000"/>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114800"/>
            <a:ext cx="8229600" cy="2057400"/>
          </a:xfrm>
          <a:prstGeom prst="rect">
            <a:avLst/>
          </a:prstGeom>
        </p:spPr>
      </p:pic>
    </p:spTree>
    <p:extLst>
      <p:ext uri="{BB962C8B-B14F-4D97-AF65-F5344CB8AC3E}">
        <p14:creationId xmlns:p14="http://schemas.microsoft.com/office/powerpoint/2010/main" val="3545428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924800" cy="1143000"/>
          </a:xfrm>
        </p:spPr>
        <p:txBody>
          <a:bodyPr/>
          <a:lstStyle/>
          <a:p>
            <a:r>
              <a:rPr lang="en-US" dirty="0" smtClean="0"/>
              <a:t>Introduction</a:t>
            </a:r>
            <a:endParaRPr lang="en-US" dirty="0"/>
          </a:p>
        </p:txBody>
      </p:sp>
      <p:sp>
        <p:nvSpPr>
          <p:cNvPr id="3" name="Content Placeholder 2"/>
          <p:cNvSpPr>
            <a:spLocks noGrp="1"/>
          </p:cNvSpPr>
          <p:nvPr>
            <p:ph idx="1"/>
          </p:nvPr>
        </p:nvSpPr>
        <p:spPr>
          <a:xfrm>
            <a:off x="457200" y="2209800"/>
            <a:ext cx="8229600" cy="4267200"/>
          </a:xfrm>
        </p:spPr>
        <p:txBody>
          <a:bodyPr>
            <a:normAutofit fontScale="70000" lnSpcReduction="20000"/>
          </a:bodyPr>
          <a:lstStyle/>
          <a:p>
            <a:pPr>
              <a:lnSpc>
                <a:spcPct val="210000"/>
              </a:lnSpc>
            </a:pPr>
            <a:r>
              <a:rPr lang="en-US" sz="2200" dirty="0" smtClean="0"/>
              <a:t>India: Second most populated country in the world, largest number of Indians living abroad (18 million)</a:t>
            </a:r>
          </a:p>
          <a:p>
            <a:pPr>
              <a:lnSpc>
                <a:spcPct val="210000"/>
              </a:lnSpc>
            </a:pPr>
            <a:r>
              <a:rPr lang="en-US" sz="2200" dirty="0" smtClean="0"/>
              <a:t>Saudi Arabia: </a:t>
            </a:r>
            <a:r>
              <a:rPr lang="en-US" sz="2200" dirty="0"/>
              <a:t>T</a:t>
            </a:r>
            <a:r>
              <a:rPr lang="en-US" sz="2200" dirty="0" smtClean="0"/>
              <a:t>hird </a:t>
            </a:r>
            <a:r>
              <a:rPr lang="en-US" sz="2200" dirty="0"/>
              <a:t>largest destination country for the </a:t>
            </a:r>
            <a:r>
              <a:rPr lang="en-US" sz="2200" dirty="0" smtClean="0"/>
              <a:t>migrants, </a:t>
            </a:r>
            <a:r>
              <a:rPr lang="en-US" sz="2200" dirty="0"/>
              <a:t>hosting largest number of migrants </a:t>
            </a:r>
            <a:r>
              <a:rPr lang="en-US" sz="2200" dirty="0" smtClean="0"/>
              <a:t>2.5 million </a:t>
            </a:r>
            <a:r>
              <a:rPr lang="en-US" sz="2200" dirty="0"/>
              <a:t>from India in 2020</a:t>
            </a:r>
            <a:endParaRPr lang="en-US" sz="2200" dirty="0" smtClean="0"/>
          </a:p>
          <a:p>
            <a:pPr>
              <a:lnSpc>
                <a:spcPct val="210000"/>
              </a:lnSpc>
            </a:pPr>
            <a:r>
              <a:rPr lang="en-US" sz="2200" dirty="0" smtClean="0"/>
              <a:t>Remittances to India: </a:t>
            </a:r>
            <a:r>
              <a:rPr lang="en-US" sz="2200" dirty="0"/>
              <a:t>fell by 0.2% </a:t>
            </a:r>
            <a:r>
              <a:rPr lang="en-US" sz="2200" dirty="0" smtClean="0"/>
              <a:t>in 2020 as </a:t>
            </a:r>
            <a:r>
              <a:rPr lang="en-US" sz="2200" dirty="0"/>
              <a:t>compared to 2019 and with 17% drop in remittances from United Arab Emirates </a:t>
            </a:r>
            <a:r>
              <a:rPr lang="en-US" sz="2200" dirty="0" smtClean="0"/>
              <a:t>only.</a:t>
            </a:r>
          </a:p>
          <a:p>
            <a:pPr>
              <a:lnSpc>
                <a:spcPct val="210000"/>
              </a:lnSpc>
            </a:pPr>
            <a:r>
              <a:rPr lang="en-US" sz="2200" dirty="0"/>
              <a:t>Labour migration to the Saudi Arabia had started from Kerala after the oil boom of </a:t>
            </a:r>
            <a:r>
              <a:rPr lang="en-US" sz="2200" dirty="0" smtClean="0"/>
              <a:t>1970s.</a:t>
            </a:r>
          </a:p>
          <a:p>
            <a:pPr>
              <a:lnSpc>
                <a:spcPct val="150000"/>
              </a:lnSpc>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Paired Sample t- Test</a:t>
            </a:r>
            <a:endParaRPr lang="en-US" dirty="0"/>
          </a:p>
        </p:txBody>
      </p:sp>
      <p:pic>
        <p:nvPicPr>
          <p:cNvPr id="4" name="Content Placeholder 3" descr="B:\PH.D\PUBLICATION\PAPER-5\Table and Graph\t-test new.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971800"/>
            <a:ext cx="7848600" cy="2133600"/>
          </a:xfrm>
          <a:prstGeom prst="rect">
            <a:avLst/>
          </a:prstGeom>
          <a:noFill/>
          <a:ln>
            <a:noFill/>
          </a:ln>
        </p:spPr>
      </p:pic>
      <p:sp>
        <p:nvSpPr>
          <p:cNvPr id="3" name="Rectangle 2"/>
          <p:cNvSpPr/>
          <p:nvPr/>
        </p:nvSpPr>
        <p:spPr>
          <a:xfrm>
            <a:off x="2637642" y="5105400"/>
            <a:ext cx="4906158"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Source: Calculated by Authors from sample survey</a:t>
            </a:r>
            <a:endParaRPr lang="en-US" dirty="0"/>
          </a:p>
        </p:txBody>
      </p:sp>
    </p:spTree>
    <p:extLst>
      <p:ext uri="{BB962C8B-B14F-4D97-AF65-F5344CB8AC3E}">
        <p14:creationId xmlns:p14="http://schemas.microsoft.com/office/powerpoint/2010/main" val="1926408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363630" cy="709865"/>
          </a:xfrm>
        </p:spPr>
        <p:txBody>
          <a:bodyPr/>
          <a:lstStyle/>
          <a:p>
            <a:pPr algn="ctr"/>
            <a:r>
              <a:rPr lang="en-US" b="1" dirty="0"/>
              <a:t>Emotional wellbeing of the migrants during pandemic</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438400"/>
            <a:ext cx="7162800" cy="3505200"/>
          </a:xfrm>
        </p:spPr>
      </p:pic>
    </p:spTree>
    <p:extLst>
      <p:ext uri="{BB962C8B-B14F-4D97-AF65-F5344CB8AC3E}">
        <p14:creationId xmlns:p14="http://schemas.microsoft.com/office/powerpoint/2010/main" val="1030734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363630" cy="709865"/>
          </a:xfrm>
        </p:spPr>
        <p:txBody>
          <a:bodyPr/>
          <a:lstStyle/>
          <a:p>
            <a:pPr lvl="2" algn="l" defTabSz="457200" rtl="0">
              <a:spcBef>
                <a:spcPct val="0"/>
              </a:spcBef>
            </a:pPr>
            <a:r>
              <a:rPr lang="en-US" sz="3200" dirty="0">
                <a:solidFill>
                  <a:schemeClr val="bg1"/>
                </a:solidFill>
                <a:latin typeface="+mj-lt"/>
              </a:rPr>
              <a:t>Feeling depressed during pandemic</a:t>
            </a:r>
            <a:r>
              <a:rPr lang="en-US" sz="1600" dirty="0"/>
              <a:t/>
            </a:r>
            <a:br>
              <a:rPr lang="en-US" sz="1600"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286000"/>
            <a:ext cx="8077200" cy="3810000"/>
          </a:xfrm>
        </p:spPr>
      </p:pic>
    </p:spTree>
    <p:extLst>
      <p:ext uri="{BB962C8B-B14F-4D97-AF65-F5344CB8AC3E}">
        <p14:creationId xmlns:p14="http://schemas.microsoft.com/office/powerpoint/2010/main" val="236817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982630" cy="709865"/>
          </a:xfrm>
        </p:spPr>
        <p:txBody>
          <a:bodyPr/>
          <a:lstStyle/>
          <a:p>
            <a:pPr lvl="2" algn="l" defTabSz="457200" rtl="0">
              <a:spcBef>
                <a:spcPct val="0"/>
              </a:spcBef>
            </a:pPr>
            <a:r>
              <a:rPr lang="en-US" sz="3200" dirty="0">
                <a:solidFill>
                  <a:schemeClr val="bg1"/>
                </a:solidFill>
                <a:latin typeface="+mj-lt"/>
              </a:rPr>
              <a:t>Feeling lonely during pandemic</a:t>
            </a:r>
            <a:r>
              <a:rPr lang="en-US" sz="1600" dirty="0">
                <a:solidFill>
                  <a:schemeClr val="bg1"/>
                </a:solidFill>
              </a:rPr>
              <a:t/>
            </a:r>
            <a:br>
              <a:rPr lang="en-US" sz="1600" dirty="0">
                <a:solidFill>
                  <a:schemeClr val="bg1"/>
                </a:solidFill>
              </a:rPr>
            </a:b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2362200"/>
            <a:ext cx="7772400" cy="4114800"/>
          </a:xfrm>
        </p:spPr>
      </p:pic>
    </p:spTree>
    <p:extLst>
      <p:ext uri="{BB962C8B-B14F-4D97-AF65-F5344CB8AC3E}">
        <p14:creationId xmlns:p14="http://schemas.microsoft.com/office/powerpoint/2010/main" val="3897633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7098"/>
            <a:ext cx="8305800" cy="709865"/>
          </a:xfrm>
        </p:spPr>
        <p:txBody>
          <a:bodyPr/>
          <a:lstStyle/>
          <a:p>
            <a:pPr algn="ctr"/>
            <a:r>
              <a:rPr lang="en-US" dirty="0"/>
              <a:t>Chi-Square Test of emotional well-being within different state of origin</a:t>
            </a:r>
          </a:p>
        </p:txBody>
      </p:sp>
      <p:pic>
        <p:nvPicPr>
          <p:cNvPr id="4" name="Content Placeholder 3" descr="B:\PH.D\PUBLICATION\PAPER-5\Table and Graph\chi squar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286000"/>
            <a:ext cx="7848600" cy="2819400"/>
          </a:xfrm>
          <a:prstGeom prst="rect">
            <a:avLst/>
          </a:prstGeom>
          <a:noFill/>
          <a:ln>
            <a:noFill/>
          </a:ln>
        </p:spPr>
      </p:pic>
      <p:sp>
        <p:nvSpPr>
          <p:cNvPr id="3" name="Rectangle 2"/>
          <p:cNvSpPr/>
          <p:nvPr/>
        </p:nvSpPr>
        <p:spPr>
          <a:xfrm>
            <a:off x="2247900" y="5105400"/>
            <a:ext cx="4991100"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Source: Calculated by Authors from sample survey</a:t>
            </a:r>
            <a:endParaRPr lang="en-US" dirty="0"/>
          </a:p>
        </p:txBody>
      </p:sp>
    </p:spTree>
    <p:extLst>
      <p:ext uri="{BB962C8B-B14F-4D97-AF65-F5344CB8AC3E}">
        <p14:creationId xmlns:p14="http://schemas.microsoft.com/office/powerpoint/2010/main" val="2447489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81000" y="2133600"/>
            <a:ext cx="8382000" cy="4267200"/>
          </a:xfrm>
        </p:spPr>
        <p:txBody>
          <a:bodyPr>
            <a:normAutofit lnSpcReduction="10000"/>
          </a:bodyPr>
          <a:lstStyle/>
          <a:p>
            <a:r>
              <a:rPr lang="en-US" dirty="0"/>
              <a:t>Migration of unskilled and semi-skilled labour from Uttar Pradesh and Bihar were started after the oil boom of </a:t>
            </a:r>
            <a:r>
              <a:rPr lang="en-US" dirty="0" smtClean="0"/>
              <a:t>1970s</a:t>
            </a:r>
          </a:p>
          <a:p>
            <a:r>
              <a:rPr lang="en-US" dirty="0"/>
              <a:t>The current study observes that majority of the migrants (52%) from these states are earning below 2500 SAR </a:t>
            </a:r>
            <a:endParaRPr lang="en-US" dirty="0" smtClean="0"/>
          </a:p>
          <a:p>
            <a:r>
              <a:rPr lang="en-US" dirty="0"/>
              <a:t>47% of the migrants reported per month remittances even less than 1000 SAR in a month</a:t>
            </a:r>
            <a:r>
              <a:rPr lang="en-US" dirty="0" smtClean="0"/>
              <a:t>.</a:t>
            </a:r>
          </a:p>
          <a:p>
            <a:r>
              <a:rPr lang="en-US" dirty="0"/>
              <a:t>M</a:t>
            </a:r>
            <a:r>
              <a:rPr lang="en-US" dirty="0" smtClean="0"/>
              <a:t>igrants </a:t>
            </a:r>
            <a:r>
              <a:rPr lang="en-US" dirty="0"/>
              <a:t>from Bihar remitting more money than the migrants from Uttar </a:t>
            </a:r>
            <a:r>
              <a:rPr lang="en-US" dirty="0" smtClean="0"/>
              <a:t>Pradesh</a:t>
            </a:r>
          </a:p>
          <a:p>
            <a:r>
              <a:rPr lang="en-US" dirty="0"/>
              <a:t>M</a:t>
            </a:r>
            <a:r>
              <a:rPr lang="en-US" dirty="0" smtClean="0"/>
              <a:t>ajority </a:t>
            </a:r>
            <a:r>
              <a:rPr lang="en-US" dirty="0"/>
              <a:t>of the migrants (80%) do not have other source of income except earning from Saudi Arabia</a:t>
            </a:r>
            <a:r>
              <a:rPr lang="en-US" dirty="0" smtClean="0"/>
              <a:t>.</a:t>
            </a:r>
          </a:p>
          <a:p>
            <a:r>
              <a:rPr lang="en-US" dirty="0"/>
              <a:t>43% of the respondent confirm that they did not worked during the lockdown period of the pandemic, however, 53% worked less than 8 hours in a day. </a:t>
            </a:r>
          </a:p>
        </p:txBody>
      </p:sp>
    </p:spTree>
    <p:extLst>
      <p:ext uri="{BB962C8B-B14F-4D97-AF65-F5344CB8AC3E}">
        <p14:creationId xmlns:p14="http://schemas.microsoft.com/office/powerpoint/2010/main" val="1203913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381000" y="2209800"/>
            <a:ext cx="8382000" cy="4191000"/>
          </a:xfrm>
        </p:spPr>
        <p:txBody>
          <a:bodyPr/>
          <a:lstStyle/>
          <a:p>
            <a:r>
              <a:rPr lang="en-US" dirty="0"/>
              <a:t>Most of the migrants remit less amount during the lockdown period than before the lockdown period</a:t>
            </a:r>
            <a:r>
              <a:rPr lang="en-US" dirty="0" smtClean="0"/>
              <a:t>.</a:t>
            </a:r>
          </a:p>
          <a:p>
            <a:r>
              <a:rPr lang="en-US" dirty="0"/>
              <a:t>The result of paired sample t-test confirms that there is significant difference in remittances before and during </a:t>
            </a:r>
            <a:r>
              <a:rPr lang="en-US" dirty="0" smtClean="0"/>
              <a:t>pandemic</a:t>
            </a:r>
          </a:p>
          <a:p>
            <a:r>
              <a:rPr lang="en-US" dirty="0"/>
              <a:t>The study also reveals the fact that the migrants from Uttar Pradesh were felt to be more depressed, nervous and lonely than the migrants of Bihar, because the spread of coronavirus and death due to Coronavirus were high in Uttar Pradesh in comparison to </a:t>
            </a:r>
            <a:r>
              <a:rPr lang="en-US" dirty="0" smtClean="0"/>
              <a:t>Bihar</a:t>
            </a:r>
          </a:p>
          <a:p>
            <a:r>
              <a:rPr lang="en-US" dirty="0"/>
              <a:t>Chi square test result confirms that there is a significant difference of feeling nervous, depress and lonely across the different states of origin of the migrants</a:t>
            </a:r>
          </a:p>
        </p:txBody>
      </p:sp>
    </p:spTree>
    <p:extLst>
      <p:ext uri="{BB962C8B-B14F-4D97-AF65-F5344CB8AC3E}">
        <p14:creationId xmlns:p14="http://schemas.microsoft.com/office/powerpoint/2010/main" val="3465436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r>
              <a:rPr lang="en-US" dirty="0"/>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47800"/>
            <a:ext cx="8458200" cy="5257800"/>
          </a:xfrm>
          <a:prstGeom prst="rect">
            <a:avLst/>
          </a:prstGeom>
        </p:spPr>
      </p:pic>
    </p:spTree>
    <p:extLst>
      <p:ext uri="{BB962C8B-B14F-4D97-AF65-F5344CB8AC3E}">
        <p14:creationId xmlns:p14="http://schemas.microsoft.com/office/powerpoint/2010/main" val="342077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86000"/>
            <a:ext cx="7620000" cy="3352800"/>
          </a:xfrm>
        </p:spPr>
      </p:pic>
    </p:spTree>
    <p:extLst>
      <p:ext uri="{BB962C8B-B14F-4D97-AF65-F5344CB8AC3E}">
        <p14:creationId xmlns:p14="http://schemas.microsoft.com/office/powerpoint/2010/main" val="508362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a:xfrm>
            <a:off x="304800" y="2133600"/>
            <a:ext cx="8686800" cy="4572000"/>
          </a:xfrm>
        </p:spPr>
        <p:txBody>
          <a:bodyPr>
            <a:normAutofit fontScale="85000" lnSpcReduction="20000"/>
          </a:bodyPr>
          <a:lstStyle/>
          <a:p>
            <a:pPr>
              <a:lnSpc>
                <a:spcPct val="160000"/>
              </a:lnSpc>
            </a:pPr>
            <a:r>
              <a:rPr lang="en-US" dirty="0"/>
              <a:t>Uttar Pradesh and </a:t>
            </a:r>
            <a:r>
              <a:rPr lang="en-US" dirty="0" smtClean="0"/>
              <a:t>Bihar: limited </a:t>
            </a:r>
            <a:r>
              <a:rPr lang="en-US" dirty="0"/>
              <a:t>expansion of education, lack of employment opportunities, less industrialized state, agriculture occupational state </a:t>
            </a:r>
            <a:r>
              <a:rPr lang="en-US" dirty="0" smtClean="0"/>
              <a:t>supplies </a:t>
            </a:r>
            <a:r>
              <a:rPr lang="en-US" dirty="0"/>
              <a:t>labour for the menial work in the gulf </a:t>
            </a:r>
            <a:r>
              <a:rPr lang="en-US" dirty="0" smtClean="0"/>
              <a:t>countries</a:t>
            </a:r>
          </a:p>
          <a:p>
            <a:pPr>
              <a:lnSpc>
                <a:spcPct val="160000"/>
              </a:lnSpc>
            </a:pPr>
            <a:r>
              <a:rPr lang="en-US" dirty="0"/>
              <a:t>The current pandemic of COVID-19 has not only changed the life style of billions of persons in the world but also severely disturbed their livelihood. </a:t>
            </a:r>
            <a:endParaRPr lang="en-US" dirty="0" smtClean="0"/>
          </a:p>
          <a:p>
            <a:pPr>
              <a:lnSpc>
                <a:spcPct val="160000"/>
              </a:lnSpc>
            </a:pPr>
            <a:r>
              <a:rPr lang="en-US" dirty="0" smtClean="0"/>
              <a:t>Travel </a:t>
            </a:r>
            <a:r>
              <a:rPr lang="en-US" dirty="0"/>
              <a:t>ban and business restrictions has frozen the movement of people, changed the occupational status and consumption pattern of people in almost every country</a:t>
            </a:r>
            <a:r>
              <a:rPr lang="en-US" dirty="0" smtClean="0"/>
              <a:t>.</a:t>
            </a:r>
          </a:p>
          <a:p>
            <a:pPr>
              <a:lnSpc>
                <a:spcPct val="160000"/>
              </a:lnSpc>
            </a:pPr>
            <a:r>
              <a:rPr lang="en-US" dirty="0"/>
              <a:t>The kingdom had identified its first Coronavirus case on 2</a:t>
            </a:r>
            <a:r>
              <a:rPr lang="en-US" baseline="30000" dirty="0"/>
              <a:t>nd</a:t>
            </a:r>
            <a:r>
              <a:rPr lang="en-US" dirty="0"/>
              <a:t> march 2020, a person returning from Iran via </a:t>
            </a:r>
            <a:r>
              <a:rPr lang="en-US" dirty="0" smtClean="0"/>
              <a:t>Bahrain</a:t>
            </a:r>
          </a:p>
          <a:p>
            <a:pPr>
              <a:lnSpc>
                <a:spcPct val="160000"/>
              </a:lnSpc>
            </a:pPr>
            <a:r>
              <a:rPr lang="en-US" dirty="0"/>
              <a:t>The government of the Saudi Arabia imposes multiple restrictions to prevent the transmission of Coronavirus such as halting Hajj and </a:t>
            </a:r>
            <a:r>
              <a:rPr lang="en-US" dirty="0" err="1"/>
              <a:t>Umrah</a:t>
            </a:r>
            <a:r>
              <a:rPr lang="en-US" dirty="0"/>
              <a:t>, ban of international flights, temporary shutting of mosques, night curfew, proper lockdown </a:t>
            </a:r>
            <a:r>
              <a:rPr lang="en-US" dirty="0" smtClean="0"/>
              <a:t>etc.</a:t>
            </a:r>
            <a:endParaRPr lang="en-US" dirty="0"/>
          </a:p>
        </p:txBody>
      </p:sp>
    </p:spTree>
    <p:extLst>
      <p:ext uri="{BB962C8B-B14F-4D97-AF65-F5344CB8AC3E}">
        <p14:creationId xmlns:p14="http://schemas.microsoft.com/office/powerpoint/2010/main" val="3234340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a:xfrm>
            <a:off x="381000" y="2209800"/>
            <a:ext cx="8382000" cy="4343400"/>
          </a:xfrm>
        </p:spPr>
        <p:txBody>
          <a:bodyPr>
            <a:normAutofit fontScale="85000" lnSpcReduction="20000"/>
          </a:bodyPr>
          <a:lstStyle/>
          <a:p>
            <a:pPr algn="just">
              <a:lnSpc>
                <a:spcPct val="150000"/>
              </a:lnSpc>
            </a:pPr>
            <a:r>
              <a:rPr lang="en-US" b="1" dirty="0" err="1" smtClean="0"/>
              <a:t>Datt</a:t>
            </a:r>
            <a:r>
              <a:rPr lang="en-US" b="1" dirty="0" smtClean="0"/>
              <a:t> et al. (2021) </a:t>
            </a:r>
            <a:r>
              <a:rPr lang="en-US" dirty="0" smtClean="0"/>
              <a:t>in their paper titled, </a:t>
            </a:r>
            <a:r>
              <a:rPr lang="en-US" dirty="0"/>
              <a:t>"The COVID-19 Pandemic and Migrant Workers from Rural </a:t>
            </a:r>
            <a:r>
              <a:rPr lang="en-US" dirty="0" smtClean="0"/>
              <a:t>Bihar’ describes </a:t>
            </a:r>
            <a:r>
              <a:rPr lang="en-US" dirty="0"/>
              <a:t>that the second wave of Coronavirus majorly affected the migrant’s family in Bihar because the first wave of Coronavirus was concentrated to the urban areas and rural agriculture activities has not been much affected.   One fifth of the sample respondents went to the destination for work but still waiting to resume the work and 94% of the migrant family has been adversely affected due to spread of Coronavirus</a:t>
            </a:r>
            <a:endParaRPr lang="en-US" dirty="0" smtClean="0"/>
          </a:p>
          <a:p>
            <a:pPr algn="just">
              <a:lnSpc>
                <a:spcPct val="150000"/>
              </a:lnSpc>
            </a:pPr>
            <a:r>
              <a:rPr lang="en-US" b="1" dirty="0"/>
              <a:t>Ansari et al. (</a:t>
            </a:r>
            <a:r>
              <a:rPr lang="en-US" b="1" dirty="0" smtClean="0"/>
              <a:t>2021), </a:t>
            </a:r>
            <a:r>
              <a:rPr lang="en-US" dirty="0" smtClean="0"/>
              <a:t>in their paper titled </a:t>
            </a:r>
            <a:r>
              <a:rPr lang="en-US" dirty="0"/>
              <a:t>"</a:t>
            </a:r>
            <a:r>
              <a:rPr lang="en-US" dirty="0" err="1"/>
              <a:t>Covid</a:t>
            </a:r>
            <a:r>
              <a:rPr lang="en-US" dirty="0"/>
              <a:t> 19 And Its Implications For Gulf Migrants: Some Reflections From </a:t>
            </a:r>
            <a:r>
              <a:rPr lang="en-US" dirty="0" smtClean="0"/>
              <a:t>Kerala”, reveals the fact that </a:t>
            </a:r>
            <a:r>
              <a:rPr lang="en-US" dirty="0"/>
              <a:t>45% of the migrants return to Kerala due to disruption of employment status during Coronavirus pandemic. 10% reported the reason of return being low wages, 5% because of expiry of contract, 15% due to nationalization, 5% due to poor working conditions and 10% due the bad behavior of the employer</a:t>
            </a:r>
            <a:endParaRPr lang="en-US" dirty="0" smtClean="0"/>
          </a:p>
          <a:p>
            <a:pPr algn="just">
              <a:lnSpc>
                <a:spcPct val="15000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sp>
        <p:nvSpPr>
          <p:cNvPr id="3" name="Content Placeholder 2"/>
          <p:cNvSpPr>
            <a:spLocks noGrp="1"/>
          </p:cNvSpPr>
          <p:nvPr>
            <p:ph idx="1"/>
          </p:nvPr>
        </p:nvSpPr>
        <p:spPr>
          <a:xfrm>
            <a:off x="533400" y="2057400"/>
            <a:ext cx="8382000" cy="4495800"/>
          </a:xfrm>
        </p:spPr>
        <p:txBody>
          <a:bodyPr>
            <a:normAutofit fontScale="92500"/>
          </a:bodyPr>
          <a:lstStyle/>
          <a:p>
            <a:pPr algn="just">
              <a:lnSpc>
                <a:spcPct val="150000"/>
              </a:lnSpc>
            </a:pPr>
            <a:r>
              <a:rPr lang="en-US" b="1" dirty="0"/>
              <a:t>Chowdhury et al. </a:t>
            </a:r>
            <a:r>
              <a:rPr lang="en-US" b="1" dirty="0" smtClean="0"/>
              <a:t>(2021</a:t>
            </a:r>
            <a:r>
              <a:rPr lang="en-US" dirty="0" smtClean="0"/>
              <a:t>), in their study titled </a:t>
            </a:r>
            <a:r>
              <a:rPr lang="en-US" dirty="0"/>
              <a:t>"The Impact of COVID-19 on the Migrant Workers and Remittances Flow to </a:t>
            </a:r>
            <a:r>
              <a:rPr lang="en-US" dirty="0" smtClean="0"/>
              <a:t>Bangladesh”, </a:t>
            </a:r>
            <a:r>
              <a:rPr lang="en-US" dirty="0"/>
              <a:t>study reported that the remittances to Bangladesh rose by 54% in July 2020 compare to December 2019, despite 67% fall in employment. The rose in remittances was result of increase in formal transactions of remittances</a:t>
            </a:r>
            <a:r>
              <a:rPr lang="en-US" dirty="0" smtClean="0"/>
              <a:t>.</a:t>
            </a:r>
          </a:p>
          <a:p>
            <a:pPr algn="just">
              <a:lnSpc>
                <a:spcPct val="150000"/>
              </a:lnSpc>
            </a:pPr>
            <a:r>
              <a:rPr lang="en-US" b="1" dirty="0" err="1" smtClean="0"/>
              <a:t>Jahan</a:t>
            </a:r>
            <a:r>
              <a:rPr lang="en-US" b="1" dirty="0"/>
              <a:t> et al. </a:t>
            </a:r>
            <a:r>
              <a:rPr lang="en-US" b="1" dirty="0" smtClean="0"/>
              <a:t>(2021), </a:t>
            </a:r>
            <a:r>
              <a:rPr lang="en-US" dirty="0" smtClean="0"/>
              <a:t>in their study titled </a:t>
            </a:r>
            <a:r>
              <a:rPr lang="en-US" dirty="0"/>
              <a:t>"Impact of Covid-19 Lockdown on Socio-Economic Conditions of Semi-Skilled Returnee Migrant Workers of </a:t>
            </a:r>
            <a:r>
              <a:rPr lang="en-US" dirty="0" smtClean="0"/>
              <a:t>Bangladesh”, </a:t>
            </a:r>
            <a:r>
              <a:rPr lang="en-US" dirty="0"/>
              <a:t>study confirms that majority of the migrants (54%) return back to the country due to shutdown of work during pandemic, however 15% of the respondents return back due to visa renewal issue and 15% due to contract renewal issue</a:t>
            </a:r>
            <a:r>
              <a:rPr lang="en-US" dirty="0" smtClean="0"/>
              <a:t>.</a:t>
            </a:r>
            <a:endParaRPr lang="en-US" dirty="0"/>
          </a:p>
        </p:txBody>
      </p:sp>
    </p:spTree>
    <p:extLst>
      <p:ext uri="{BB962C8B-B14F-4D97-AF65-F5344CB8AC3E}">
        <p14:creationId xmlns:p14="http://schemas.microsoft.com/office/powerpoint/2010/main" val="2857539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a:xfrm>
            <a:off x="457200" y="2438400"/>
            <a:ext cx="8305800" cy="3886200"/>
          </a:xfrm>
        </p:spPr>
        <p:txBody>
          <a:bodyPr>
            <a:noAutofit/>
          </a:bodyPr>
          <a:lstStyle/>
          <a:p>
            <a:pPr marL="0" indent="0" algn="just">
              <a:lnSpc>
                <a:spcPct val="150000"/>
              </a:lnSpc>
              <a:buNone/>
            </a:pPr>
            <a:r>
              <a:rPr lang="en-US" b="1" dirty="0" err="1" smtClean="0"/>
              <a:t>Oyando</a:t>
            </a:r>
            <a:r>
              <a:rPr lang="en-US" b="1" i="1" dirty="0"/>
              <a:t> </a:t>
            </a:r>
            <a:r>
              <a:rPr lang="en-US" b="1" dirty="0"/>
              <a:t>et al.</a:t>
            </a:r>
            <a:r>
              <a:rPr lang="en-US" b="1" i="1" dirty="0" smtClean="0"/>
              <a:t> (2021)</a:t>
            </a:r>
            <a:r>
              <a:rPr lang="en-US" b="1" dirty="0" smtClean="0"/>
              <a:t>, </a:t>
            </a:r>
            <a:r>
              <a:rPr lang="en-US" dirty="0" smtClean="0"/>
              <a:t>in their paper titled "Assessing </a:t>
            </a:r>
            <a:r>
              <a:rPr lang="en-US" dirty="0"/>
              <a:t>equity and the determinants of socio-economic impacts of COVID-19: results from a cross-sectional survey in three counties in </a:t>
            </a:r>
            <a:r>
              <a:rPr lang="en-US" dirty="0" smtClean="0"/>
              <a:t>Kenya”, </a:t>
            </a:r>
            <a:r>
              <a:rPr lang="en-US" dirty="0"/>
              <a:t>study analyzes the level of disruption even after the one year of Coronavirus spread. In the sample data 42% respondents reported the school disruption, 46% reported mental health problems, 30% of them reported domestic tensions or domestic violence’s, 36% reported communal violence’s and 44% reported food disruptions</a:t>
            </a:r>
            <a:endParaRPr lang="en-US" dirty="0" smtClean="0"/>
          </a:p>
          <a:p>
            <a:pPr algn="just">
              <a:lnSpc>
                <a:spcPct val="15000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sp>
        <p:nvSpPr>
          <p:cNvPr id="3" name="Content Placeholder 2"/>
          <p:cNvSpPr>
            <a:spLocks noGrp="1"/>
          </p:cNvSpPr>
          <p:nvPr>
            <p:ph idx="1"/>
          </p:nvPr>
        </p:nvSpPr>
        <p:spPr>
          <a:xfrm>
            <a:off x="304800" y="2209800"/>
            <a:ext cx="8534400" cy="4648200"/>
          </a:xfrm>
        </p:spPr>
        <p:txBody>
          <a:bodyPr>
            <a:normAutofit fontScale="85000" lnSpcReduction="10000"/>
          </a:bodyPr>
          <a:lstStyle/>
          <a:p>
            <a:pPr algn="just">
              <a:lnSpc>
                <a:spcPct val="150000"/>
              </a:lnSpc>
            </a:pPr>
            <a:r>
              <a:rPr lang="en-US" b="1" dirty="0"/>
              <a:t>Burton et al. </a:t>
            </a:r>
            <a:r>
              <a:rPr lang="en-US" b="1" dirty="0" smtClean="0"/>
              <a:t>(2020)</a:t>
            </a:r>
            <a:r>
              <a:rPr lang="en-US" dirty="0" smtClean="0"/>
              <a:t>, in their study titled </a:t>
            </a:r>
            <a:r>
              <a:rPr lang="en-US" dirty="0"/>
              <a:t>"The impact of the Covid-19 pandemic and the lockdown on the health and living conditions of undocumented migrants and migrants undergoing legal status </a:t>
            </a:r>
            <a:r>
              <a:rPr lang="en-US" dirty="0" smtClean="0"/>
              <a:t>regularization”, </a:t>
            </a:r>
            <a:r>
              <a:rPr lang="en-US" dirty="0"/>
              <a:t>study reveals the fact that migrants faced huge difficulties in accessing the basic necessity during pandemic. Poor mental health and avoidance of health service during the pandemic was exercised by the migrants. Consequently disruption of working hours and reduction of income created a situation for undocumented migrants of unavailability of </a:t>
            </a:r>
            <a:r>
              <a:rPr lang="en-US" dirty="0" smtClean="0"/>
              <a:t>food</a:t>
            </a:r>
          </a:p>
          <a:p>
            <a:pPr algn="just">
              <a:lnSpc>
                <a:spcPct val="150000"/>
              </a:lnSpc>
            </a:pPr>
            <a:r>
              <a:rPr lang="en-US" b="1" dirty="0" err="1" smtClean="0"/>
              <a:t>Alkhamshi</a:t>
            </a:r>
            <a:r>
              <a:rPr lang="en-US" b="1" dirty="0"/>
              <a:t> et al. </a:t>
            </a:r>
            <a:r>
              <a:rPr lang="en-US" b="1" dirty="0" smtClean="0"/>
              <a:t>(2021),</a:t>
            </a:r>
            <a:r>
              <a:rPr lang="en-US" dirty="0" smtClean="0"/>
              <a:t> in their paper titled, </a:t>
            </a:r>
            <a:r>
              <a:rPr lang="en-US" dirty="0"/>
              <a:t>"Covid-19 Pandemic: Psychological, Social and Economic Impacts on Saudi </a:t>
            </a:r>
            <a:r>
              <a:rPr lang="en-US" dirty="0" smtClean="0"/>
              <a:t>Society” </a:t>
            </a:r>
            <a:r>
              <a:rPr lang="en-US" dirty="0"/>
              <a:t>study confirms that 44.6% of the respondents reported loss of his job or his primary income due to pandemic, however 52.8% were worried about losing his job. 51.6% of the respondents were not able to manage his expenses, however 52.6% of the respondents were using his savings to manage the expenses</a:t>
            </a:r>
            <a:r>
              <a:rPr lang="en-US" dirty="0" smtClean="0"/>
              <a:t> </a:t>
            </a:r>
            <a:endParaRPr lang="en-US" dirty="0"/>
          </a:p>
        </p:txBody>
      </p:sp>
    </p:spTree>
    <p:extLst>
      <p:ext uri="{BB962C8B-B14F-4D97-AF65-F5344CB8AC3E}">
        <p14:creationId xmlns:p14="http://schemas.microsoft.com/office/powerpoint/2010/main" val="3629624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of the study</a:t>
            </a:r>
            <a:endParaRPr lang="en-US" dirty="0"/>
          </a:p>
        </p:txBody>
      </p:sp>
      <p:sp>
        <p:nvSpPr>
          <p:cNvPr id="3" name="Content Placeholder 2"/>
          <p:cNvSpPr>
            <a:spLocks noGrp="1"/>
          </p:cNvSpPr>
          <p:nvPr>
            <p:ph idx="1"/>
          </p:nvPr>
        </p:nvSpPr>
        <p:spPr>
          <a:xfrm>
            <a:off x="864382" y="2489200"/>
            <a:ext cx="7593818" cy="3759200"/>
          </a:xfrm>
        </p:spPr>
        <p:txBody>
          <a:bodyPr>
            <a:noAutofit/>
          </a:bodyPr>
          <a:lstStyle/>
          <a:p>
            <a:pPr algn="just">
              <a:lnSpc>
                <a:spcPct val="150000"/>
              </a:lnSpc>
            </a:pPr>
            <a:r>
              <a:rPr lang="en-US" dirty="0" smtClean="0"/>
              <a:t>Understanding the economic impact of COVID-19 on Indian migrants working in Saudi Arabia </a:t>
            </a:r>
          </a:p>
          <a:p>
            <a:pPr algn="just">
              <a:lnSpc>
                <a:spcPct val="150000"/>
              </a:lnSpc>
            </a:pPr>
            <a:r>
              <a:rPr lang="en-US" dirty="0" smtClean="0"/>
              <a:t>Understanding the emotional well being of the migrants during COVID-19 lockdown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457200" y="2133600"/>
            <a:ext cx="8458200" cy="4419600"/>
          </a:xfrm>
        </p:spPr>
        <p:txBody>
          <a:bodyPr>
            <a:normAutofit fontScale="92500" lnSpcReduction="20000"/>
          </a:bodyPr>
          <a:lstStyle/>
          <a:p>
            <a:pPr algn="just">
              <a:lnSpc>
                <a:spcPct val="150000"/>
              </a:lnSpc>
            </a:pPr>
            <a:r>
              <a:rPr lang="en-US" dirty="0"/>
              <a:t>The present study attempts to analyze the economic impact on Indian male migrants in Saudi Arabia during COVID-19 </a:t>
            </a:r>
            <a:r>
              <a:rPr lang="en-US" dirty="0" smtClean="0"/>
              <a:t>pandemic.</a:t>
            </a:r>
          </a:p>
          <a:p>
            <a:pPr algn="just">
              <a:lnSpc>
                <a:spcPct val="150000"/>
              </a:lnSpc>
            </a:pPr>
            <a:r>
              <a:rPr lang="en-US" dirty="0"/>
              <a:t>The study is quantitative in nature and based on both primary and secondary </a:t>
            </a:r>
            <a:r>
              <a:rPr lang="en-US" dirty="0" smtClean="0"/>
              <a:t>data</a:t>
            </a:r>
          </a:p>
          <a:p>
            <a:pPr algn="just">
              <a:lnSpc>
                <a:spcPct val="150000"/>
              </a:lnSpc>
            </a:pPr>
            <a:r>
              <a:rPr lang="en-US" dirty="0"/>
              <a:t>Multistage sampling techniques were used to collect the sample data</a:t>
            </a:r>
            <a:r>
              <a:rPr lang="en-US" dirty="0" smtClean="0"/>
              <a:t>.</a:t>
            </a:r>
          </a:p>
          <a:p>
            <a:pPr algn="just">
              <a:lnSpc>
                <a:spcPct val="150000"/>
              </a:lnSpc>
            </a:pPr>
            <a:r>
              <a:rPr lang="en-US" dirty="0"/>
              <a:t>A sample of 150 migrants were collected, working in Saudi Arabia and belong to Uttar Pradesh and Bihar in the month of march-April </a:t>
            </a:r>
            <a:r>
              <a:rPr lang="en-US" dirty="0" smtClean="0"/>
              <a:t>2021</a:t>
            </a:r>
          </a:p>
          <a:p>
            <a:pPr algn="just">
              <a:lnSpc>
                <a:spcPct val="150000"/>
              </a:lnSpc>
            </a:pPr>
            <a:r>
              <a:rPr lang="en-US" dirty="0"/>
              <a:t>We had not included the responses of skilled labour and incomplete responses into the study, therefore, analysis of the paper is based on 100 samples </a:t>
            </a:r>
            <a:r>
              <a:rPr lang="en-US" dirty="0" smtClean="0"/>
              <a:t>only. </a:t>
            </a:r>
            <a:r>
              <a:rPr lang="en-US" dirty="0"/>
              <a:t>The 60 sample responses belongs to migrants from Uttar Pradesh and 40 sample responses from </a:t>
            </a:r>
            <a:r>
              <a:rPr lang="en-US" dirty="0" smtClean="0"/>
              <a:t>Bihar.</a:t>
            </a:r>
          </a:p>
          <a:p>
            <a:pPr algn="just">
              <a:lnSpc>
                <a:spcPct val="15000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255</TotalTime>
  <Words>1368</Words>
  <Application>Microsoft Office PowerPoint</Application>
  <PresentationFormat>On-screen Show (4:3)</PresentationFormat>
  <Paragraphs>71</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Century Gothic</vt:lpstr>
      <vt:lpstr>Times New Roman</vt:lpstr>
      <vt:lpstr>Wingdings 3</vt:lpstr>
      <vt:lpstr>Ion Boardroom</vt:lpstr>
      <vt:lpstr>By  Md Imran Khan &amp; Asheref Illiyan</vt:lpstr>
      <vt:lpstr>Introduction</vt:lpstr>
      <vt:lpstr>Continue</vt:lpstr>
      <vt:lpstr>Literature Review</vt:lpstr>
      <vt:lpstr>Continue</vt:lpstr>
      <vt:lpstr>Continue</vt:lpstr>
      <vt:lpstr>Continue</vt:lpstr>
      <vt:lpstr>Objective of the study</vt:lpstr>
      <vt:lpstr>Methodology</vt:lpstr>
      <vt:lpstr>Result &amp; Discussion (Demographic profile)</vt:lpstr>
      <vt:lpstr>PowerPoint Presentation</vt:lpstr>
      <vt:lpstr>Migrant’s working experience</vt:lpstr>
      <vt:lpstr>Migrant’s Earnings and Remittances</vt:lpstr>
      <vt:lpstr>Migrant’s source of income and family structure</vt:lpstr>
      <vt:lpstr>Comparison to total COVID-19 cases</vt:lpstr>
      <vt:lpstr>Comparison of total COVID death</vt:lpstr>
      <vt:lpstr>Migrant’s working hour during lockdown</vt:lpstr>
      <vt:lpstr>Return of Migrants during Lockdown</vt:lpstr>
      <vt:lpstr>Migrant’s earning loss and change in remittances</vt:lpstr>
      <vt:lpstr>Paired Sample t- Test</vt:lpstr>
      <vt:lpstr>Emotional wellbeing of the migrants during pandemic</vt:lpstr>
      <vt:lpstr>Feeling depressed during pandemic </vt:lpstr>
      <vt:lpstr>Feeling lonely during pandemic </vt:lpstr>
      <vt:lpstr>Chi-Square Test of emotional well-being within different state of origin</vt:lpstr>
      <vt:lpstr>Conclusion</vt:lpstr>
      <vt:lpstr>Conclusion</vt:lpstr>
      <vt:lpstr>References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Proposal</dc:title>
  <dc:creator>hp</dc:creator>
  <cp:lastModifiedBy>Windows User</cp:lastModifiedBy>
  <cp:revision>42</cp:revision>
  <dcterms:created xsi:type="dcterms:W3CDTF">2019-09-17T17:14:25Z</dcterms:created>
  <dcterms:modified xsi:type="dcterms:W3CDTF">2021-09-27T05:58:09Z</dcterms:modified>
</cp:coreProperties>
</file>