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5" r:id="rId1"/>
  </p:sldMasterIdLst>
  <p:sldIdLst>
    <p:sldId id="259" r:id="rId2"/>
    <p:sldId id="258" r:id="rId3"/>
    <p:sldId id="260" r:id="rId4"/>
    <p:sldId id="261" r:id="rId5"/>
    <p:sldId id="262" r:id="rId6"/>
    <p:sldId id="263" r:id="rId7"/>
    <p:sldId id="265" r:id="rId8"/>
    <p:sldId id="266" r:id="rId9"/>
    <p:sldId id="267"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8D8B"/>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snapToGrid="0">
      <p:cViewPr varScale="1">
        <p:scale>
          <a:sx n="71" d="100"/>
          <a:sy n="71" d="100"/>
        </p:scale>
        <p:origin x="58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DC13AB6D-DEA2-4CBB-AC69-1EF1A6AD1512}">
      <dgm:prSet/>
      <dgm:spPr/>
      <dgm:t>
        <a:bodyPr/>
        <a:lstStyle/>
        <a:p>
          <a:pPr>
            <a:defRPr cap="all"/>
          </a:pPr>
          <a:endParaRPr lang="en-US" dirty="0"/>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phldrT="01" phldr="0" custT="1"/>
      <dgm:spPr/>
      <dgm:t>
        <a:bodyPr/>
        <a:lstStyle/>
        <a:p>
          <a:pPr algn="l"/>
          <a:endParaRPr lang="en-US" sz="2400" dirty="0" smtClean="0"/>
        </a:p>
        <a:p>
          <a:pPr algn="l"/>
          <a:r>
            <a:rPr lang="en-US" sz="2400" dirty="0" smtClean="0"/>
            <a:t>01</a:t>
          </a:r>
        </a:p>
        <a:p>
          <a:pPr algn="l"/>
          <a:r>
            <a:rPr lang="en-US" sz="2000" dirty="0" smtClean="0">
              <a:solidFill>
                <a:schemeClr val="bg1"/>
              </a:solidFill>
              <a:latin typeface="Arial Black" panose="020B0A04020102020204" pitchFamily="34" charset="0"/>
            </a:rPr>
            <a:t>Censorious contribution</a:t>
          </a:r>
        </a:p>
        <a:p>
          <a:pPr algn="l"/>
          <a:r>
            <a:rPr lang="en-US" sz="2000" dirty="0" smtClean="0"/>
            <a:t>Every 3 European &amp; every 5 American  wears  manufactured clothes of Bangladesh </a:t>
          </a:r>
        </a:p>
        <a:p>
          <a:pPr algn="l"/>
          <a:endParaRPr lang="en-US" sz="1500" dirty="0" smtClean="0"/>
        </a:p>
        <a:p>
          <a:pPr algn="l"/>
          <a:endParaRPr lang="en-US" sz="1500" dirty="0" smtClean="0"/>
        </a:p>
        <a:p>
          <a:pPr algn="l"/>
          <a:endParaRPr lang="en-US" sz="1500" dirty="0" smtClean="0"/>
        </a:p>
        <a:p>
          <a:pPr algn="l"/>
          <a:endParaRPr lang="en-US" sz="1500" dirty="0"/>
        </a:p>
      </dgm:t>
    </dgm:pt>
    <dgm:pt modelId="{53742231-981F-480A-940F-203EC2F7423F}">
      <dgm:prSet/>
      <dgm:spPr/>
      <dgm:t>
        <a:bodyPr/>
        <a:lstStyle/>
        <a:p>
          <a:pPr>
            <a:defRPr cap="all"/>
          </a:pPr>
          <a:endParaRPr lang="en-US" dirty="0"/>
        </a:p>
      </dgm:t>
    </dgm:pt>
    <dgm:pt modelId="{2FC75195-FBA1-43DE-85DD-40B4B3A2F1F3}" type="parTrans" cxnId="{F226B1C2-5D99-403A-8240-EAD6BD4D8534}">
      <dgm:prSet/>
      <dgm:spPr/>
      <dgm:t>
        <a:bodyPr/>
        <a:lstStyle/>
        <a:p>
          <a:endParaRPr lang="en-US"/>
        </a:p>
      </dgm:t>
    </dgm:pt>
    <dgm:pt modelId="{EF449C32-A7AE-4099-9E9B-9E2F736A89CE}" type="sibTrans" cxnId="{F226B1C2-5D99-403A-8240-EAD6BD4D8534}">
      <dgm:prSet phldrT="02" phldr="0" custT="1"/>
      <dgm:spPr/>
      <dgm:t>
        <a:bodyPr/>
        <a:lstStyle/>
        <a:p>
          <a:r>
            <a:rPr lang="en-US" sz="2800" dirty="0" smtClean="0"/>
            <a:t>02</a:t>
          </a:r>
        </a:p>
        <a:p>
          <a:r>
            <a:rPr lang="en-US" sz="2400" dirty="0" smtClean="0">
              <a:solidFill>
                <a:schemeClr val="bg1"/>
              </a:solidFill>
              <a:latin typeface="Arial Black" panose="020B0A04020102020204" pitchFamily="34" charset="0"/>
            </a:rPr>
            <a:t>Export condition</a:t>
          </a:r>
        </a:p>
        <a:p>
          <a:r>
            <a:rPr lang="en-US" sz="2800" dirty="0" smtClean="0"/>
            <a:t>83% overall export</a:t>
          </a:r>
        </a:p>
        <a:p>
          <a:endParaRPr lang="en-US" sz="1800" dirty="0" smtClean="0"/>
        </a:p>
        <a:p>
          <a:endParaRPr lang="en-US" sz="1800" dirty="0" smtClean="0"/>
        </a:p>
        <a:p>
          <a:endParaRPr lang="en-US" sz="1800" dirty="0" smtClean="0"/>
        </a:p>
        <a:p>
          <a:endParaRPr lang="en-US" sz="1800" dirty="0"/>
        </a:p>
      </dgm:t>
    </dgm:pt>
    <dgm:pt modelId="{9EF41CC5-EF3B-4A6D-8229-3F1333EADFB3}">
      <dgm:prSet/>
      <dgm:spPr/>
      <dgm:t>
        <a:bodyPr/>
        <a:lstStyle/>
        <a:p>
          <a:pPr>
            <a:defRPr cap="all"/>
          </a:pPr>
          <a:r>
            <a:rPr lang="en-US" dirty="0" smtClean="0"/>
            <a:t>.</a:t>
          </a:r>
          <a:endParaRPr lang="en-US" dirty="0"/>
        </a:p>
      </dgm:t>
    </dgm:pt>
    <dgm:pt modelId="{DAEF1C7D-B0C5-46FA-BED3-8A54E918D3E0}" type="parTrans" cxnId="{E476EEBC-7C9F-4E07-BD58-1044B9769B64}">
      <dgm:prSet/>
      <dgm:spPr/>
      <dgm:t>
        <a:bodyPr/>
        <a:lstStyle/>
        <a:p>
          <a:endParaRPr lang="en-US"/>
        </a:p>
      </dgm:t>
    </dgm:pt>
    <dgm:pt modelId="{98E6DD7C-B953-4119-9F64-9914E467ECBF}" type="sibTrans" cxnId="{E476EEBC-7C9F-4E07-BD58-1044B9769B64}">
      <dgm:prSet phldrT="03" phldr="0" custT="1"/>
      <dgm:spPr/>
      <dgm:t>
        <a:bodyPr/>
        <a:lstStyle/>
        <a:p>
          <a:r>
            <a:rPr lang="en-US" sz="2800" dirty="0" smtClean="0"/>
            <a:t>03</a:t>
          </a:r>
        </a:p>
        <a:p>
          <a:r>
            <a:rPr lang="en-US" sz="2000" dirty="0" smtClean="0">
              <a:solidFill>
                <a:schemeClr val="bg1"/>
              </a:solidFill>
              <a:latin typeface="Arial Black" panose="020B0A04020102020204" pitchFamily="34" charset="0"/>
            </a:rPr>
            <a:t>Creating</a:t>
          </a:r>
        </a:p>
        <a:p>
          <a:r>
            <a:rPr lang="en-US" sz="2000" dirty="0" smtClean="0">
              <a:solidFill>
                <a:schemeClr val="bg1"/>
              </a:solidFill>
              <a:latin typeface="Arial Black" panose="020B0A04020102020204" pitchFamily="34" charset="0"/>
            </a:rPr>
            <a:t>Empowermen</a:t>
          </a:r>
          <a:r>
            <a:rPr lang="en-US" sz="2800" dirty="0" smtClean="0">
              <a:solidFill>
                <a:schemeClr val="bg1"/>
              </a:solidFill>
            </a:rPr>
            <a:t>t</a:t>
          </a:r>
        </a:p>
        <a:p>
          <a:r>
            <a:rPr lang="en-US" sz="2800" dirty="0" smtClean="0"/>
            <a:t>4.4 million workers</a:t>
          </a:r>
        </a:p>
        <a:p>
          <a:endParaRPr lang="en-US" sz="1500" dirty="0" smtClean="0"/>
        </a:p>
        <a:p>
          <a:endParaRPr lang="en-US" sz="1500" dirty="0" smtClean="0"/>
        </a:p>
      </dgm:t>
    </dgm:pt>
    <dgm:pt modelId="{579698BD-D232-4926-8D7B-29A69B90858B}" type="pres">
      <dgm:prSet presAssocID="{8AA20905-3954-474B-A606-562BCA026DC1}" presName="Name0" presStyleCnt="0">
        <dgm:presLayoutVars>
          <dgm:animLvl val="lvl"/>
          <dgm:resizeHandles val="exact"/>
        </dgm:presLayoutVars>
      </dgm:prSet>
      <dgm:spPr/>
      <dgm:t>
        <a:bodyPr/>
        <a:lstStyle/>
        <a:p>
          <a:endParaRPr lang="en-SG"/>
        </a:p>
      </dgm:t>
    </dgm:pt>
    <dgm:pt modelId="{3DD5B223-886E-4FC7-BDA1-ECA869A474EC}" type="pres">
      <dgm:prSet presAssocID="{DC13AB6D-DEA2-4CBB-AC69-1EF1A6AD1512}" presName="compositeNode" presStyleCnt="0">
        <dgm:presLayoutVars>
          <dgm:bulletEnabled val="1"/>
        </dgm:presLayoutVars>
      </dgm:prSet>
      <dgm:spPr/>
      <dgm:t>
        <a:bodyPr/>
        <a:lstStyle/>
        <a:p>
          <a:endParaRPr lang="en-SG"/>
        </a:p>
      </dgm:t>
    </dgm:pt>
    <dgm:pt modelId="{DA3A6BD4-857F-4C66-97FA-B1E1C180A950}" type="pres">
      <dgm:prSet presAssocID="{DC13AB6D-DEA2-4CBB-AC69-1EF1A6AD1512}" presName="bgRect" presStyleLbl="alignNode1" presStyleIdx="0" presStyleCnt="3" custScaleX="92929" custLinFactNeighborX="726" custLinFactNeighborY="-18186"/>
      <dgm:spPr/>
      <dgm:t>
        <a:bodyPr/>
        <a:lstStyle/>
        <a:p>
          <a:endParaRPr lang="en-SG"/>
        </a:p>
      </dgm:t>
    </dgm:pt>
    <dgm:pt modelId="{BBA91679-4684-4A04-8AEB-03038C78A75C}" type="pres">
      <dgm:prSet presAssocID="{9C64CC83-643C-4E12-8F97-BC19DC031190}" presName="sibTransNodeRect" presStyleLbl="alignNode1" presStyleIdx="0" presStyleCnt="3" custScaleX="94423" custScaleY="253996">
        <dgm:presLayoutVars>
          <dgm:chMax val="0"/>
          <dgm:bulletEnabled val="1"/>
        </dgm:presLayoutVars>
      </dgm:prSet>
      <dgm:spPr/>
      <dgm:t>
        <a:bodyPr/>
        <a:lstStyle/>
        <a:p>
          <a:endParaRPr lang="en-SG"/>
        </a:p>
      </dgm:t>
    </dgm:pt>
    <dgm:pt modelId="{5F398AEE-BC0F-4F30-99FA-92D67A176C2D}" type="pres">
      <dgm:prSet presAssocID="{DC13AB6D-DEA2-4CBB-AC69-1EF1A6AD1512}" presName="nodeRect" presStyleLbl="alignNode1" presStyleIdx="0" presStyleCnt="3">
        <dgm:presLayoutVars>
          <dgm:bulletEnabled val="1"/>
        </dgm:presLayoutVars>
      </dgm:prSet>
      <dgm:spPr/>
      <dgm:t>
        <a:bodyPr/>
        <a:lstStyle/>
        <a:p>
          <a:endParaRPr lang="en-SG"/>
        </a:p>
      </dgm:t>
    </dgm:pt>
    <dgm:pt modelId="{3C27A223-AC17-40BD-B7C5-0447661C2934}" type="pres">
      <dgm:prSet presAssocID="{9C64CC83-643C-4E12-8F97-BC19DC031190}" presName="sibTrans" presStyleCnt="0"/>
      <dgm:spPr/>
      <dgm:t>
        <a:bodyPr/>
        <a:lstStyle/>
        <a:p>
          <a:endParaRPr lang="en-SG"/>
        </a:p>
      </dgm:t>
    </dgm:pt>
    <dgm:pt modelId="{0864151C-845B-4A50-9755-7EE613694D81}" type="pres">
      <dgm:prSet presAssocID="{53742231-981F-480A-940F-203EC2F7423F}" presName="compositeNode" presStyleCnt="0">
        <dgm:presLayoutVars>
          <dgm:bulletEnabled val="1"/>
        </dgm:presLayoutVars>
      </dgm:prSet>
      <dgm:spPr/>
      <dgm:t>
        <a:bodyPr/>
        <a:lstStyle/>
        <a:p>
          <a:endParaRPr lang="en-SG"/>
        </a:p>
      </dgm:t>
    </dgm:pt>
    <dgm:pt modelId="{00AE7F27-0E5D-4AFB-ACD6-B5A19E79EA42}" type="pres">
      <dgm:prSet presAssocID="{53742231-981F-480A-940F-203EC2F7423F}" presName="bgRect" presStyleLbl="alignNode1" presStyleIdx="1" presStyleCnt="3" custLinFactNeighborX="2" custLinFactNeighborY="93"/>
      <dgm:spPr/>
      <dgm:t>
        <a:bodyPr/>
        <a:lstStyle/>
        <a:p>
          <a:endParaRPr lang="en-SG"/>
        </a:p>
      </dgm:t>
    </dgm:pt>
    <dgm:pt modelId="{975C752B-C37A-4BA6-A3AE-2202A141404A}" type="pres">
      <dgm:prSet presAssocID="{EF449C32-A7AE-4099-9E9B-9E2F736A89CE}" presName="sibTransNodeRect" presStyleLbl="alignNode1" presStyleIdx="1" presStyleCnt="3" custScaleY="162601" custLinFactNeighborX="2240" custLinFactNeighborY="56775">
        <dgm:presLayoutVars>
          <dgm:chMax val="0"/>
          <dgm:bulletEnabled val="1"/>
        </dgm:presLayoutVars>
      </dgm:prSet>
      <dgm:spPr/>
      <dgm:t>
        <a:bodyPr/>
        <a:lstStyle/>
        <a:p>
          <a:endParaRPr lang="en-SG"/>
        </a:p>
      </dgm:t>
    </dgm:pt>
    <dgm:pt modelId="{C5BDCA19-B754-421E-A6CC-628F80FC74CB}" type="pres">
      <dgm:prSet presAssocID="{53742231-981F-480A-940F-203EC2F7423F}" presName="nodeRect" presStyleLbl="alignNode1" presStyleIdx="1" presStyleCnt="3">
        <dgm:presLayoutVars>
          <dgm:bulletEnabled val="1"/>
        </dgm:presLayoutVars>
      </dgm:prSet>
      <dgm:spPr/>
      <dgm:t>
        <a:bodyPr/>
        <a:lstStyle/>
        <a:p>
          <a:endParaRPr lang="en-SG"/>
        </a:p>
      </dgm:t>
    </dgm:pt>
    <dgm:pt modelId="{3E36C1DA-E751-469B-91D5-B7ADF3790DAB}" type="pres">
      <dgm:prSet presAssocID="{EF449C32-A7AE-4099-9E9B-9E2F736A89CE}" presName="sibTrans" presStyleCnt="0"/>
      <dgm:spPr/>
      <dgm:t>
        <a:bodyPr/>
        <a:lstStyle/>
        <a:p>
          <a:endParaRPr lang="en-SG"/>
        </a:p>
      </dgm:t>
    </dgm:pt>
    <dgm:pt modelId="{19974A3A-09A4-40DE-BB0F-D9AED1ACB06E}" type="pres">
      <dgm:prSet presAssocID="{9EF41CC5-EF3B-4A6D-8229-3F1333EADFB3}" presName="compositeNode" presStyleCnt="0">
        <dgm:presLayoutVars>
          <dgm:bulletEnabled val="1"/>
        </dgm:presLayoutVars>
      </dgm:prSet>
      <dgm:spPr/>
      <dgm:t>
        <a:bodyPr/>
        <a:lstStyle/>
        <a:p>
          <a:endParaRPr lang="en-SG"/>
        </a:p>
      </dgm:t>
    </dgm:pt>
    <dgm:pt modelId="{CAD62F17-E99D-4FEF-B376-961CA4CB20EB}" type="pres">
      <dgm:prSet presAssocID="{9EF41CC5-EF3B-4A6D-8229-3F1333EADFB3}" presName="bgRect" presStyleLbl="alignNode1" presStyleIdx="2" presStyleCnt="3" custLinFactNeighborX="-4515" custLinFactNeighborY="-19060"/>
      <dgm:spPr/>
      <dgm:t>
        <a:bodyPr/>
        <a:lstStyle/>
        <a:p>
          <a:endParaRPr lang="en-SG"/>
        </a:p>
      </dgm:t>
    </dgm:pt>
    <dgm:pt modelId="{E20811D6-E5D4-4C9E-AABF-9E0E1902CA2C}" type="pres">
      <dgm:prSet presAssocID="{98E6DD7C-B953-4119-9F64-9914E467ECBF}" presName="sibTransNodeRect" presStyleLbl="alignNode1" presStyleIdx="2" presStyleCnt="3" custAng="0" custFlipVert="0" custFlipHor="1" custScaleX="104497" custScaleY="258368" custLinFactNeighborY="24184">
        <dgm:presLayoutVars>
          <dgm:chMax val="0"/>
          <dgm:bulletEnabled val="1"/>
        </dgm:presLayoutVars>
      </dgm:prSet>
      <dgm:spPr/>
      <dgm:t>
        <a:bodyPr/>
        <a:lstStyle/>
        <a:p>
          <a:endParaRPr lang="en-SG"/>
        </a:p>
      </dgm:t>
    </dgm:pt>
    <dgm:pt modelId="{67D48337-9200-42EF-A956-8FC92E9B78D2}" type="pres">
      <dgm:prSet presAssocID="{9EF41CC5-EF3B-4A6D-8229-3F1333EADFB3}" presName="nodeRect" presStyleLbl="alignNode1" presStyleIdx="2" presStyleCnt="3">
        <dgm:presLayoutVars>
          <dgm:bulletEnabled val="1"/>
        </dgm:presLayoutVars>
      </dgm:prSet>
      <dgm:spPr/>
      <dgm:t>
        <a:bodyPr/>
        <a:lstStyle/>
        <a:p>
          <a:endParaRPr lang="en-SG"/>
        </a:p>
      </dgm:t>
    </dgm:pt>
  </dgm:ptLst>
  <dgm:cxnLst>
    <dgm:cxn modelId="{BA068B95-2DA2-453B-8162-90B6AB26C20F}" type="presOf" srcId="{DC13AB6D-DEA2-4CBB-AC69-1EF1A6AD1512}" destId="{DA3A6BD4-857F-4C66-97FA-B1E1C180A950}" srcOrd="0" destOrd="0" presId="urn:microsoft.com/office/officeart/2016/7/layout/LinearBlockProcessNumbered"/>
    <dgm:cxn modelId="{F226B1C2-5D99-403A-8240-EAD6BD4D8534}" srcId="{8AA20905-3954-474B-A606-562BCA026DC1}" destId="{53742231-981F-480A-940F-203EC2F7423F}" srcOrd="1" destOrd="0" parTransId="{2FC75195-FBA1-43DE-85DD-40B4B3A2F1F3}" sibTransId="{EF449C32-A7AE-4099-9E9B-9E2F736A89CE}"/>
    <dgm:cxn modelId="{714928C7-F07E-48C4-BE9E-4842896AB09C}" type="presOf" srcId="{9C64CC83-643C-4E12-8F97-BC19DC031190}" destId="{BBA91679-4684-4A04-8AEB-03038C78A75C}" srcOrd="0" destOrd="0" presId="urn:microsoft.com/office/officeart/2016/7/layout/LinearBlockProcessNumbered"/>
    <dgm:cxn modelId="{29280853-1A86-48A7-BA30-A3847B3BBF6D}" type="presOf" srcId="{98E6DD7C-B953-4119-9F64-9914E467ECBF}" destId="{E20811D6-E5D4-4C9E-AABF-9E0E1902CA2C}" srcOrd="0" destOrd="0" presId="urn:microsoft.com/office/officeart/2016/7/layout/LinearBlockProcessNumbered"/>
    <dgm:cxn modelId="{E476EEBC-7C9F-4E07-BD58-1044B9769B64}" srcId="{8AA20905-3954-474B-A606-562BCA026DC1}" destId="{9EF41CC5-EF3B-4A6D-8229-3F1333EADFB3}" srcOrd="2" destOrd="0" parTransId="{DAEF1C7D-B0C5-46FA-BED3-8A54E918D3E0}" sibTransId="{98E6DD7C-B953-4119-9F64-9914E467ECBF}"/>
    <dgm:cxn modelId="{F6B1598F-1951-460F-BB68-54B32A798437}" type="presOf" srcId="{DC13AB6D-DEA2-4CBB-AC69-1EF1A6AD1512}" destId="{5F398AEE-BC0F-4F30-99FA-92D67A176C2D}" srcOrd="1" destOrd="0" presId="urn:microsoft.com/office/officeart/2016/7/layout/LinearBlockProcessNumbered"/>
    <dgm:cxn modelId="{0439566F-A180-439C-8FAE-14E400EF2DCF}" type="presOf" srcId="{8AA20905-3954-474B-A606-562BCA026DC1}" destId="{579698BD-D232-4926-8D7B-29A69B90858B}" srcOrd="0" destOrd="0" presId="urn:microsoft.com/office/officeart/2016/7/layout/LinearBlockProcessNumbered"/>
    <dgm:cxn modelId="{B9FDDAF6-ABE3-43D5-A54F-4A0002D3FD47}" type="presOf" srcId="{EF449C32-A7AE-4099-9E9B-9E2F736A89CE}" destId="{975C752B-C37A-4BA6-A3AE-2202A141404A}" srcOrd="0" destOrd="0" presId="urn:microsoft.com/office/officeart/2016/7/layout/LinearBlockProcessNumbered"/>
    <dgm:cxn modelId="{07D44DA2-D4CF-4582-A029-20843D5E0F23}" type="presOf" srcId="{53742231-981F-480A-940F-203EC2F7423F}" destId="{C5BDCA19-B754-421E-A6CC-628F80FC74CB}" srcOrd="1" destOrd="0" presId="urn:microsoft.com/office/officeart/2016/7/layout/LinearBlockProcessNumbered"/>
    <dgm:cxn modelId="{43B61840-F115-4174-96B9-DA0C0E83489E}" type="presOf" srcId="{9EF41CC5-EF3B-4A6D-8229-3F1333EADFB3}" destId="{CAD62F17-E99D-4FEF-B376-961CA4CB20EB}" srcOrd="0"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7D7B6CF4-1A1D-4E61-B5FE-C95185EF2648}" type="presOf" srcId="{9EF41CC5-EF3B-4A6D-8229-3F1333EADFB3}" destId="{67D48337-9200-42EF-A956-8FC92E9B78D2}" srcOrd="1" destOrd="0" presId="urn:microsoft.com/office/officeart/2016/7/layout/LinearBlockProcessNumbered"/>
    <dgm:cxn modelId="{FDD130C2-CD74-4EFB-A226-A939177EE674}" type="presOf" srcId="{53742231-981F-480A-940F-203EC2F7423F}" destId="{00AE7F27-0E5D-4AFB-ACD6-B5A19E79EA42}" srcOrd="0" destOrd="0" presId="urn:microsoft.com/office/officeart/2016/7/layout/LinearBlockProcessNumbered"/>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F8935481-B234-48A2-8E9B-6F423817537E}" type="presParOf" srcId="{579698BD-D232-4926-8D7B-29A69B90858B}" destId="{3C27A223-AC17-40BD-B7C5-0447661C2934}" srcOrd="1" destOrd="0" presId="urn:microsoft.com/office/officeart/2016/7/layout/LinearBlockProcessNumbered"/>
    <dgm:cxn modelId="{2A71550B-14EE-4B95-A40C-E132F64E84DB}" type="presParOf" srcId="{579698BD-D232-4926-8D7B-29A69B90858B}" destId="{0864151C-845B-4A50-9755-7EE613694D81}" srcOrd="2" destOrd="0" presId="urn:microsoft.com/office/officeart/2016/7/layout/LinearBlockProcessNumbered"/>
    <dgm:cxn modelId="{819F34FD-11F2-459D-B90D-FA1539737ADA}" type="presParOf" srcId="{0864151C-845B-4A50-9755-7EE613694D81}" destId="{00AE7F27-0E5D-4AFB-ACD6-B5A19E79EA42}" srcOrd="0" destOrd="0" presId="urn:microsoft.com/office/officeart/2016/7/layout/LinearBlockProcessNumbered"/>
    <dgm:cxn modelId="{FAA4A22E-63A9-40D7-AF37-15573F3C350A}" type="presParOf" srcId="{0864151C-845B-4A50-9755-7EE613694D81}" destId="{975C752B-C37A-4BA6-A3AE-2202A141404A}" srcOrd="1" destOrd="0" presId="urn:microsoft.com/office/officeart/2016/7/layout/LinearBlockProcessNumbered"/>
    <dgm:cxn modelId="{ABA4B620-C848-4944-B91E-2E492EED893C}" type="presParOf" srcId="{0864151C-845B-4A50-9755-7EE613694D81}" destId="{C5BDCA19-B754-421E-A6CC-628F80FC74CB}" srcOrd="2" destOrd="0" presId="urn:microsoft.com/office/officeart/2016/7/layout/LinearBlockProcessNumbered"/>
    <dgm:cxn modelId="{981D06A1-F8EB-4C14-9C2A-EA505D9C81FA}" type="presParOf" srcId="{579698BD-D232-4926-8D7B-29A69B90858B}" destId="{3E36C1DA-E751-469B-91D5-B7ADF3790DAB}" srcOrd="3" destOrd="0" presId="urn:microsoft.com/office/officeart/2016/7/layout/LinearBlockProcessNumbered"/>
    <dgm:cxn modelId="{D7BB022A-2504-497B-9672-D97F4CB95B15}" type="presParOf" srcId="{579698BD-D232-4926-8D7B-29A69B90858B}" destId="{19974A3A-09A4-40DE-BB0F-D9AED1ACB06E}" srcOrd="4" destOrd="0" presId="urn:microsoft.com/office/officeart/2016/7/layout/LinearBlockProcessNumbered"/>
    <dgm:cxn modelId="{A085F843-0169-43CB-B042-74EAB6E1674B}" type="presParOf" srcId="{19974A3A-09A4-40DE-BB0F-D9AED1ACB06E}" destId="{CAD62F17-E99D-4FEF-B376-961CA4CB20EB}" srcOrd="0" destOrd="0" presId="urn:microsoft.com/office/officeart/2016/7/layout/LinearBlockProcessNumbered"/>
    <dgm:cxn modelId="{A179DBCD-25F3-44B6-BAA7-26EBC7B29448}" type="presParOf" srcId="{19974A3A-09A4-40DE-BB0F-D9AED1ACB06E}" destId="{E20811D6-E5D4-4C9E-AABF-9E0E1902CA2C}" srcOrd="1" destOrd="0" presId="urn:microsoft.com/office/officeart/2016/7/layout/LinearBlockProcessNumbered"/>
    <dgm:cxn modelId="{7429BDE6-E17F-4E08-960D-D62B256C81F6}" type="presParOf" srcId="{19974A3A-09A4-40DE-BB0F-D9AED1ACB06E}" destId="{67D48337-9200-42EF-A956-8FC92E9B78D2}"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C48238-54BE-4AB1-A090-CCFF4382ED61}" type="doc">
      <dgm:prSet loTypeId="urn:microsoft.com/office/officeart/2005/8/layout/hList7" loCatId="list" qsTypeId="urn:microsoft.com/office/officeart/2005/8/quickstyle/simple1" qsCatId="simple" csTypeId="urn:microsoft.com/office/officeart/2005/8/colors/accent1_2" csCatId="accent1" phldr="1"/>
      <dgm:spPr/>
    </dgm:pt>
    <dgm:pt modelId="{553DD2D8-664D-42FB-98F6-DAFA86BC6E17}">
      <dgm:prSet phldrT="[Text]"/>
      <dgm:spPr/>
      <dgm:t>
        <a:bodyPr/>
        <a:lstStyle/>
        <a:p>
          <a:r>
            <a:rPr lang="en-SG" dirty="0" smtClean="0"/>
            <a:t>Unsafe work environment(fire collapse)</a:t>
          </a:r>
          <a:endParaRPr lang="en-SG" dirty="0"/>
        </a:p>
      </dgm:t>
    </dgm:pt>
    <dgm:pt modelId="{049C06DD-C5AD-442D-AED6-1C8344D4DF40}" type="parTrans" cxnId="{24218675-8B11-488D-A302-47A2A34C5E4C}">
      <dgm:prSet/>
      <dgm:spPr/>
      <dgm:t>
        <a:bodyPr/>
        <a:lstStyle/>
        <a:p>
          <a:endParaRPr lang="en-SG"/>
        </a:p>
      </dgm:t>
    </dgm:pt>
    <dgm:pt modelId="{C469CF93-2199-4BD0-9ACB-04576892A9A3}" type="sibTrans" cxnId="{24218675-8B11-488D-A302-47A2A34C5E4C}">
      <dgm:prSet/>
      <dgm:spPr/>
      <dgm:t>
        <a:bodyPr/>
        <a:lstStyle/>
        <a:p>
          <a:endParaRPr lang="en-SG"/>
        </a:p>
      </dgm:t>
    </dgm:pt>
    <dgm:pt modelId="{7834955D-CB7B-45F3-B282-31530A68845E}">
      <dgm:prSet phldrT="[Text]"/>
      <dgm:spPr/>
      <dgm:t>
        <a:bodyPr/>
        <a:lstStyle/>
        <a:p>
          <a:r>
            <a:rPr lang="en-SG" dirty="0" smtClean="0"/>
            <a:t>Unhygienic workplace condition </a:t>
          </a:r>
          <a:endParaRPr lang="en-SG" dirty="0"/>
        </a:p>
      </dgm:t>
    </dgm:pt>
    <dgm:pt modelId="{F5E81C5B-8854-444A-988B-DF5B1BF7E83F}" type="parTrans" cxnId="{6B168803-AC47-41E3-B594-0532E36B5740}">
      <dgm:prSet/>
      <dgm:spPr/>
      <dgm:t>
        <a:bodyPr/>
        <a:lstStyle/>
        <a:p>
          <a:endParaRPr lang="en-SG"/>
        </a:p>
      </dgm:t>
    </dgm:pt>
    <dgm:pt modelId="{951C15CC-2CEE-4A81-AE24-0D1B05D850D6}" type="sibTrans" cxnId="{6B168803-AC47-41E3-B594-0532E36B5740}">
      <dgm:prSet/>
      <dgm:spPr/>
      <dgm:t>
        <a:bodyPr/>
        <a:lstStyle/>
        <a:p>
          <a:endParaRPr lang="en-SG"/>
        </a:p>
      </dgm:t>
    </dgm:pt>
    <dgm:pt modelId="{F5BBEAE1-2494-4D7F-A5F8-674B0B620715}">
      <dgm:prSet phldrT="[Text]"/>
      <dgm:spPr/>
      <dgm:t>
        <a:bodyPr/>
        <a:lstStyle/>
        <a:p>
          <a:r>
            <a:rPr lang="en-SG" dirty="0" smtClean="0"/>
            <a:t>Sexual harassment </a:t>
          </a:r>
          <a:endParaRPr lang="en-SG" dirty="0"/>
        </a:p>
      </dgm:t>
    </dgm:pt>
    <dgm:pt modelId="{10D9ADDB-8C3E-4C21-A973-3FA3672643FF}" type="parTrans" cxnId="{4E26B36D-421B-4E7A-95C5-CEED2487D12D}">
      <dgm:prSet/>
      <dgm:spPr/>
      <dgm:t>
        <a:bodyPr/>
        <a:lstStyle/>
        <a:p>
          <a:endParaRPr lang="en-SG"/>
        </a:p>
      </dgm:t>
    </dgm:pt>
    <dgm:pt modelId="{6CE6E592-D67B-4050-9E17-8DFDB064EF5B}" type="sibTrans" cxnId="{4E26B36D-421B-4E7A-95C5-CEED2487D12D}">
      <dgm:prSet/>
      <dgm:spPr/>
      <dgm:t>
        <a:bodyPr/>
        <a:lstStyle/>
        <a:p>
          <a:endParaRPr lang="en-SG"/>
        </a:p>
      </dgm:t>
    </dgm:pt>
    <dgm:pt modelId="{639E0B62-6A3A-40D4-9DEA-1009DA5189D0}" type="pres">
      <dgm:prSet presAssocID="{6FC48238-54BE-4AB1-A090-CCFF4382ED61}" presName="Name0" presStyleCnt="0">
        <dgm:presLayoutVars>
          <dgm:dir/>
          <dgm:resizeHandles val="exact"/>
        </dgm:presLayoutVars>
      </dgm:prSet>
      <dgm:spPr/>
    </dgm:pt>
    <dgm:pt modelId="{CE8ED537-5C0D-4455-A44F-56D0CFEA462B}" type="pres">
      <dgm:prSet presAssocID="{6FC48238-54BE-4AB1-A090-CCFF4382ED61}" presName="fgShape" presStyleLbl="fgShp" presStyleIdx="0" presStyleCnt="1"/>
      <dgm:spPr/>
    </dgm:pt>
    <dgm:pt modelId="{5C6CB2E5-2A89-493E-A435-9A18E7B868DD}" type="pres">
      <dgm:prSet presAssocID="{6FC48238-54BE-4AB1-A090-CCFF4382ED61}" presName="linComp" presStyleCnt="0"/>
      <dgm:spPr/>
    </dgm:pt>
    <dgm:pt modelId="{AEB8600B-5CD2-4F0E-A079-AA3615ECD84E}" type="pres">
      <dgm:prSet presAssocID="{553DD2D8-664D-42FB-98F6-DAFA86BC6E17}" presName="compNode" presStyleCnt="0"/>
      <dgm:spPr/>
    </dgm:pt>
    <dgm:pt modelId="{66897601-6B6B-4180-BFE0-42C4632FDEDA}" type="pres">
      <dgm:prSet presAssocID="{553DD2D8-664D-42FB-98F6-DAFA86BC6E17}" presName="bkgdShape" presStyleLbl="node1" presStyleIdx="0" presStyleCnt="3"/>
      <dgm:spPr/>
      <dgm:t>
        <a:bodyPr/>
        <a:lstStyle/>
        <a:p>
          <a:endParaRPr lang="en-SG"/>
        </a:p>
      </dgm:t>
    </dgm:pt>
    <dgm:pt modelId="{822D6A65-E70D-4708-90E6-4424BFD40246}" type="pres">
      <dgm:prSet presAssocID="{553DD2D8-664D-42FB-98F6-DAFA86BC6E17}" presName="nodeTx" presStyleLbl="node1" presStyleIdx="0" presStyleCnt="3">
        <dgm:presLayoutVars>
          <dgm:bulletEnabled val="1"/>
        </dgm:presLayoutVars>
      </dgm:prSet>
      <dgm:spPr/>
      <dgm:t>
        <a:bodyPr/>
        <a:lstStyle/>
        <a:p>
          <a:endParaRPr lang="en-SG"/>
        </a:p>
      </dgm:t>
    </dgm:pt>
    <dgm:pt modelId="{551AFAA2-1C77-4F32-AD4F-25F46FAACD8E}" type="pres">
      <dgm:prSet presAssocID="{553DD2D8-664D-42FB-98F6-DAFA86BC6E17}" presName="invisiNode" presStyleLbl="node1" presStyleIdx="0" presStyleCnt="3"/>
      <dgm:spPr/>
    </dgm:pt>
    <dgm:pt modelId="{75B1762F-ADB6-411F-85EB-4B0CA4D467B3}" type="pres">
      <dgm:prSet presAssocID="{553DD2D8-664D-42FB-98F6-DAFA86BC6E17}" presName="imagNode" presStyleLbl="fgImgPlace1" presStyleIdx="0" presStyleCnt="3"/>
      <dgm:spPr>
        <a:solidFill>
          <a:srgbClr val="002060"/>
        </a:solidFill>
        <a:ln>
          <a:solidFill>
            <a:schemeClr val="bg1">
              <a:lumMod val="95000"/>
              <a:lumOff val="5000"/>
            </a:schemeClr>
          </a:solidFill>
        </a:ln>
      </dgm:spPr>
    </dgm:pt>
    <dgm:pt modelId="{E040FD95-58B0-46BB-8F03-2CFF8458F0B8}" type="pres">
      <dgm:prSet presAssocID="{C469CF93-2199-4BD0-9ACB-04576892A9A3}" presName="sibTrans" presStyleLbl="sibTrans2D1" presStyleIdx="0" presStyleCnt="0"/>
      <dgm:spPr/>
      <dgm:t>
        <a:bodyPr/>
        <a:lstStyle/>
        <a:p>
          <a:endParaRPr lang="en-SG"/>
        </a:p>
      </dgm:t>
    </dgm:pt>
    <dgm:pt modelId="{373FEE0C-BC85-420C-A0CF-7A5F076D9C60}" type="pres">
      <dgm:prSet presAssocID="{7834955D-CB7B-45F3-B282-31530A68845E}" presName="compNode" presStyleCnt="0"/>
      <dgm:spPr/>
    </dgm:pt>
    <dgm:pt modelId="{C4FF889B-5578-4697-A3D4-DA650670A25E}" type="pres">
      <dgm:prSet presAssocID="{7834955D-CB7B-45F3-B282-31530A68845E}" presName="bkgdShape" presStyleLbl="node1" presStyleIdx="1" presStyleCnt="3"/>
      <dgm:spPr/>
      <dgm:t>
        <a:bodyPr/>
        <a:lstStyle/>
        <a:p>
          <a:endParaRPr lang="en-SG"/>
        </a:p>
      </dgm:t>
    </dgm:pt>
    <dgm:pt modelId="{853783E9-78B2-4801-B935-318E41D589F5}" type="pres">
      <dgm:prSet presAssocID="{7834955D-CB7B-45F3-B282-31530A68845E}" presName="nodeTx" presStyleLbl="node1" presStyleIdx="1" presStyleCnt="3">
        <dgm:presLayoutVars>
          <dgm:bulletEnabled val="1"/>
        </dgm:presLayoutVars>
      </dgm:prSet>
      <dgm:spPr/>
      <dgm:t>
        <a:bodyPr/>
        <a:lstStyle/>
        <a:p>
          <a:endParaRPr lang="en-SG"/>
        </a:p>
      </dgm:t>
    </dgm:pt>
    <dgm:pt modelId="{2E043F96-9D60-43D8-867D-6285BA975E7A}" type="pres">
      <dgm:prSet presAssocID="{7834955D-CB7B-45F3-B282-31530A68845E}" presName="invisiNode" presStyleLbl="node1" presStyleIdx="1" presStyleCnt="3"/>
      <dgm:spPr/>
    </dgm:pt>
    <dgm:pt modelId="{82D37916-A559-4EC1-B2C9-4D67322D8591}" type="pres">
      <dgm:prSet presAssocID="{7834955D-CB7B-45F3-B282-31530A68845E}" presName="imagNode" presStyleLbl="fgImgPlace1" presStyleIdx="1" presStyleCnt="3"/>
      <dgm:spPr>
        <a:solidFill>
          <a:srgbClr val="002060"/>
        </a:solidFill>
        <a:ln>
          <a:solidFill>
            <a:schemeClr val="bg1">
              <a:lumMod val="95000"/>
              <a:lumOff val="5000"/>
            </a:schemeClr>
          </a:solidFill>
        </a:ln>
      </dgm:spPr>
    </dgm:pt>
    <dgm:pt modelId="{FDF0D39D-210E-4C57-9C5A-FCE879510859}" type="pres">
      <dgm:prSet presAssocID="{951C15CC-2CEE-4A81-AE24-0D1B05D850D6}" presName="sibTrans" presStyleLbl="sibTrans2D1" presStyleIdx="0" presStyleCnt="0"/>
      <dgm:spPr/>
      <dgm:t>
        <a:bodyPr/>
        <a:lstStyle/>
        <a:p>
          <a:endParaRPr lang="en-SG"/>
        </a:p>
      </dgm:t>
    </dgm:pt>
    <dgm:pt modelId="{7FAE17AC-2861-4477-B7AC-EB6461F2A3CB}" type="pres">
      <dgm:prSet presAssocID="{F5BBEAE1-2494-4D7F-A5F8-674B0B620715}" presName="compNode" presStyleCnt="0"/>
      <dgm:spPr/>
    </dgm:pt>
    <dgm:pt modelId="{770A341D-FBDF-4BFF-9AA5-C7D1164B7779}" type="pres">
      <dgm:prSet presAssocID="{F5BBEAE1-2494-4D7F-A5F8-674B0B620715}" presName="bkgdShape" presStyleLbl="node1" presStyleIdx="2" presStyleCnt="3"/>
      <dgm:spPr/>
      <dgm:t>
        <a:bodyPr/>
        <a:lstStyle/>
        <a:p>
          <a:endParaRPr lang="en-SG"/>
        </a:p>
      </dgm:t>
    </dgm:pt>
    <dgm:pt modelId="{31B24593-AF77-424D-B908-1786D82612EF}" type="pres">
      <dgm:prSet presAssocID="{F5BBEAE1-2494-4D7F-A5F8-674B0B620715}" presName="nodeTx" presStyleLbl="node1" presStyleIdx="2" presStyleCnt="3">
        <dgm:presLayoutVars>
          <dgm:bulletEnabled val="1"/>
        </dgm:presLayoutVars>
      </dgm:prSet>
      <dgm:spPr/>
      <dgm:t>
        <a:bodyPr/>
        <a:lstStyle/>
        <a:p>
          <a:endParaRPr lang="en-SG"/>
        </a:p>
      </dgm:t>
    </dgm:pt>
    <dgm:pt modelId="{EE85F8D5-4671-4BB3-9028-251C81ECC29C}" type="pres">
      <dgm:prSet presAssocID="{F5BBEAE1-2494-4D7F-A5F8-674B0B620715}" presName="invisiNode" presStyleLbl="node1" presStyleIdx="2" presStyleCnt="3"/>
      <dgm:spPr/>
    </dgm:pt>
    <dgm:pt modelId="{EA1FCA2A-E0F0-4EB8-9C75-C37290E28C68}" type="pres">
      <dgm:prSet presAssocID="{F5BBEAE1-2494-4D7F-A5F8-674B0B620715}" presName="imagNode" presStyleLbl="fgImgPlace1" presStyleIdx="2" presStyleCnt="3"/>
      <dgm:spPr>
        <a:solidFill>
          <a:srgbClr val="002060"/>
        </a:solidFill>
        <a:ln>
          <a:solidFill>
            <a:schemeClr val="bg1"/>
          </a:solidFill>
        </a:ln>
      </dgm:spPr>
    </dgm:pt>
  </dgm:ptLst>
  <dgm:cxnLst>
    <dgm:cxn modelId="{760D4E92-BB99-4601-9ADE-54E37821B3EF}" type="presOf" srcId="{553DD2D8-664D-42FB-98F6-DAFA86BC6E17}" destId="{66897601-6B6B-4180-BFE0-42C4632FDEDA}" srcOrd="0" destOrd="0" presId="urn:microsoft.com/office/officeart/2005/8/layout/hList7"/>
    <dgm:cxn modelId="{F0EA1FC4-4CBD-4EB6-8978-AC23B790EB5E}" type="presOf" srcId="{553DD2D8-664D-42FB-98F6-DAFA86BC6E17}" destId="{822D6A65-E70D-4708-90E6-4424BFD40246}" srcOrd="1" destOrd="0" presId="urn:microsoft.com/office/officeart/2005/8/layout/hList7"/>
    <dgm:cxn modelId="{4E26B36D-421B-4E7A-95C5-CEED2487D12D}" srcId="{6FC48238-54BE-4AB1-A090-CCFF4382ED61}" destId="{F5BBEAE1-2494-4D7F-A5F8-674B0B620715}" srcOrd="2" destOrd="0" parTransId="{10D9ADDB-8C3E-4C21-A973-3FA3672643FF}" sibTransId="{6CE6E592-D67B-4050-9E17-8DFDB064EF5B}"/>
    <dgm:cxn modelId="{3B7317A2-F8D9-4001-BDB5-2ADB4B7BDE19}" type="presOf" srcId="{7834955D-CB7B-45F3-B282-31530A68845E}" destId="{C4FF889B-5578-4697-A3D4-DA650670A25E}" srcOrd="0" destOrd="0" presId="urn:microsoft.com/office/officeart/2005/8/layout/hList7"/>
    <dgm:cxn modelId="{141FC1B7-87DD-4CA9-AC7E-7CA18477A021}" type="presOf" srcId="{951C15CC-2CEE-4A81-AE24-0D1B05D850D6}" destId="{FDF0D39D-210E-4C57-9C5A-FCE879510859}" srcOrd="0" destOrd="0" presId="urn:microsoft.com/office/officeart/2005/8/layout/hList7"/>
    <dgm:cxn modelId="{824A8481-CDDA-45E4-826D-DEBD0BD119D6}" type="presOf" srcId="{6FC48238-54BE-4AB1-A090-CCFF4382ED61}" destId="{639E0B62-6A3A-40D4-9DEA-1009DA5189D0}" srcOrd="0" destOrd="0" presId="urn:microsoft.com/office/officeart/2005/8/layout/hList7"/>
    <dgm:cxn modelId="{111B76A2-BCC9-4C8C-840E-2791B93CBDDC}" type="presOf" srcId="{F5BBEAE1-2494-4D7F-A5F8-674B0B620715}" destId="{770A341D-FBDF-4BFF-9AA5-C7D1164B7779}" srcOrd="0" destOrd="0" presId="urn:microsoft.com/office/officeart/2005/8/layout/hList7"/>
    <dgm:cxn modelId="{09959A1B-682D-4510-9890-010C7FC6723A}" type="presOf" srcId="{C469CF93-2199-4BD0-9ACB-04576892A9A3}" destId="{E040FD95-58B0-46BB-8F03-2CFF8458F0B8}" srcOrd="0" destOrd="0" presId="urn:microsoft.com/office/officeart/2005/8/layout/hList7"/>
    <dgm:cxn modelId="{2C4E648D-BD6B-4C7D-B500-03886ED83F48}" type="presOf" srcId="{F5BBEAE1-2494-4D7F-A5F8-674B0B620715}" destId="{31B24593-AF77-424D-B908-1786D82612EF}" srcOrd="1" destOrd="0" presId="urn:microsoft.com/office/officeart/2005/8/layout/hList7"/>
    <dgm:cxn modelId="{3C5436C8-7508-4D05-9DE6-046A315CA67B}" type="presOf" srcId="{7834955D-CB7B-45F3-B282-31530A68845E}" destId="{853783E9-78B2-4801-B935-318E41D589F5}" srcOrd="1" destOrd="0" presId="urn:microsoft.com/office/officeart/2005/8/layout/hList7"/>
    <dgm:cxn modelId="{24218675-8B11-488D-A302-47A2A34C5E4C}" srcId="{6FC48238-54BE-4AB1-A090-CCFF4382ED61}" destId="{553DD2D8-664D-42FB-98F6-DAFA86BC6E17}" srcOrd="0" destOrd="0" parTransId="{049C06DD-C5AD-442D-AED6-1C8344D4DF40}" sibTransId="{C469CF93-2199-4BD0-9ACB-04576892A9A3}"/>
    <dgm:cxn modelId="{6B168803-AC47-41E3-B594-0532E36B5740}" srcId="{6FC48238-54BE-4AB1-A090-CCFF4382ED61}" destId="{7834955D-CB7B-45F3-B282-31530A68845E}" srcOrd="1" destOrd="0" parTransId="{F5E81C5B-8854-444A-988B-DF5B1BF7E83F}" sibTransId="{951C15CC-2CEE-4A81-AE24-0D1B05D850D6}"/>
    <dgm:cxn modelId="{A935A43B-29E2-4669-8770-9A723B7FBD61}" type="presParOf" srcId="{639E0B62-6A3A-40D4-9DEA-1009DA5189D0}" destId="{CE8ED537-5C0D-4455-A44F-56D0CFEA462B}" srcOrd="0" destOrd="0" presId="urn:microsoft.com/office/officeart/2005/8/layout/hList7"/>
    <dgm:cxn modelId="{28D0D4F5-66D4-479C-9D6E-832812D21B95}" type="presParOf" srcId="{639E0B62-6A3A-40D4-9DEA-1009DA5189D0}" destId="{5C6CB2E5-2A89-493E-A435-9A18E7B868DD}" srcOrd="1" destOrd="0" presId="urn:microsoft.com/office/officeart/2005/8/layout/hList7"/>
    <dgm:cxn modelId="{9E76FA3D-B8C1-4C73-B64D-42EAAE42B4FB}" type="presParOf" srcId="{5C6CB2E5-2A89-493E-A435-9A18E7B868DD}" destId="{AEB8600B-5CD2-4F0E-A079-AA3615ECD84E}" srcOrd="0" destOrd="0" presId="urn:microsoft.com/office/officeart/2005/8/layout/hList7"/>
    <dgm:cxn modelId="{FE2D661F-309C-4CC9-82D6-ECD188F7256F}" type="presParOf" srcId="{AEB8600B-5CD2-4F0E-A079-AA3615ECD84E}" destId="{66897601-6B6B-4180-BFE0-42C4632FDEDA}" srcOrd="0" destOrd="0" presId="urn:microsoft.com/office/officeart/2005/8/layout/hList7"/>
    <dgm:cxn modelId="{8627E96E-5CAE-4972-99DB-5C98E115BC3A}" type="presParOf" srcId="{AEB8600B-5CD2-4F0E-A079-AA3615ECD84E}" destId="{822D6A65-E70D-4708-90E6-4424BFD40246}" srcOrd="1" destOrd="0" presId="urn:microsoft.com/office/officeart/2005/8/layout/hList7"/>
    <dgm:cxn modelId="{DC65D6F5-F854-4F4A-B583-EA0C324224BC}" type="presParOf" srcId="{AEB8600B-5CD2-4F0E-A079-AA3615ECD84E}" destId="{551AFAA2-1C77-4F32-AD4F-25F46FAACD8E}" srcOrd="2" destOrd="0" presId="urn:microsoft.com/office/officeart/2005/8/layout/hList7"/>
    <dgm:cxn modelId="{116C5B40-8384-4325-A0CB-E72800AF89D9}" type="presParOf" srcId="{AEB8600B-5CD2-4F0E-A079-AA3615ECD84E}" destId="{75B1762F-ADB6-411F-85EB-4B0CA4D467B3}" srcOrd="3" destOrd="0" presId="urn:microsoft.com/office/officeart/2005/8/layout/hList7"/>
    <dgm:cxn modelId="{38EFAAA9-7D3C-4B3A-BB23-982244583D21}" type="presParOf" srcId="{5C6CB2E5-2A89-493E-A435-9A18E7B868DD}" destId="{E040FD95-58B0-46BB-8F03-2CFF8458F0B8}" srcOrd="1" destOrd="0" presId="urn:microsoft.com/office/officeart/2005/8/layout/hList7"/>
    <dgm:cxn modelId="{FC97CBCF-C2C0-4ACA-86A7-678FAB978824}" type="presParOf" srcId="{5C6CB2E5-2A89-493E-A435-9A18E7B868DD}" destId="{373FEE0C-BC85-420C-A0CF-7A5F076D9C60}" srcOrd="2" destOrd="0" presId="urn:microsoft.com/office/officeart/2005/8/layout/hList7"/>
    <dgm:cxn modelId="{CC48AD8E-B866-4908-98A1-2E3E840A571C}" type="presParOf" srcId="{373FEE0C-BC85-420C-A0CF-7A5F076D9C60}" destId="{C4FF889B-5578-4697-A3D4-DA650670A25E}" srcOrd="0" destOrd="0" presId="urn:microsoft.com/office/officeart/2005/8/layout/hList7"/>
    <dgm:cxn modelId="{C986BBB9-F516-4986-91F7-2CD6595868AD}" type="presParOf" srcId="{373FEE0C-BC85-420C-A0CF-7A5F076D9C60}" destId="{853783E9-78B2-4801-B935-318E41D589F5}" srcOrd="1" destOrd="0" presId="urn:microsoft.com/office/officeart/2005/8/layout/hList7"/>
    <dgm:cxn modelId="{B7654E56-FA54-4D7A-BE10-57E5186B84D9}" type="presParOf" srcId="{373FEE0C-BC85-420C-A0CF-7A5F076D9C60}" destId="{2E043F96-9D60-43D8-867D-6285BA975E7A}" srcOrd="2" destOrd="0" presId="urn:microsoft.com/office/officeart/2005/8/layout/hList7"/>
    <dgm:cxn modelId="{45042E0F-2CCA-402F-A633-20D64E02E871}" type="presParOf" srcId="{373FEE0C-BC85-420C-A0CF-7A5F076D9C60}" destId="{82D37916-A559-4EC1-B2C9-4D67322D8591}" srcOrd="3" destOrd="0" presId="urn:microsoft.com/office/officeart/2005/8/layout/hList7"/>
    <dgm:cxn modelId="{410BA5DE-EA11-496E-9D13-1A1240962973}" type="presParOf" srcId="{5C6CB2E5-2A89-493E-A435-9A18E7B868DD}" destId="{FDF0D39D-210E-4C57-9C5A-FCE879510859}" srcOrd="3" destOrd="0" presId="urn:microsoft.com/office/officeart/2005/8/layout/hList7"/>
    <dgm:cxn modelId="{123AEE4F-999C-4A15-87A0-C4970F033E3F}" type="presParOf" srcId="{5C6CB2E5-2A89-493E-A435-9A18E7B868DD}" destId="{7FAE17AC-2861-4477-B7AC-EB6461F2A3CB}" srcOrd="4" destOrd="0" presId="urn:microsoft.com/office/officeart/2005/8/layout/hList7"/>
    <dgm:cxn modelId="{7407469F-792B-4409-A612-47C0A8720BC6}" type="presParOf" srcId="{7FAE17AC-2861-4477-B7AC-EB6461F2A3CB}" destId="{770A341D-FBDF-4BFF-9AA5-C7D1164B7779}" srcOrd="0" destOrd="0" presId="urn:microsoft.com/office/officeart/2005/8/layout/hList7"/>
    <dgm:cxn modelId="{BC13D65A-C508-405F-978F-F7578A76BA47}" type="presParOf" srcId="{7FAE17AC-2861-4477-B7AC-EB6461F2A3CB}" destId="{31B24593-AF77-424D-B908-1786D82612EF}" srcOrd="1" destOrd="0" presId="urn:microsoft.com/office/officeart/2005/8/layout/hList7"/>
    <dgm:cxn modelId="{52306EDC-6D7D-4C55-A1A5-F647EEA6AF57}" type="presParOf" srcId="{7FAE17AC-2861-4477-B7AC-EB6461F2A3CB}" destId="{EE85F8D5-4671-4BB3-9028-251C81ECC29C}" srcOrd="2" destOrd="0" presId="urn:microsoft.com/office/officeart/2005/8/layout/hList7"/>
    <dgm:cxn modelId="{B7F73098-8272-493A-8084-DFBBF02E0B84}" type="presParOf" srcId="{7FAE17AC-2861-4477-B7AC-EB6461F2A3CB}" destId="{EA1FCA2A-E0F0-4EB8-9C75-C37290E28C6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xmlns=""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xmlns=""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xmlns=""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xmlns=""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xmlns=""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xmlns=""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xmlns=""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xmlns=""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xmlns=""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12/19/2021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12/19/2021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1BC5572-FC33-4C1C-8DEE-C2CF75A75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52129"/>
          </a:xfrm>
          <a:prstGeom prst="rect">
            <a:avLst/>
          </a:prstGeom>
        </p:spPr>
      </p:pic>
      <p:sp>
        <p:nvSpPr>
          <p:cNvPr id="2" name="Title 1">
            <a:extLst>
              <a:ext uri="{FF2B5EF4-FFF2-40B4-BE49-F238E27FC236}">
                <a16:creationId xmlns:a16="http://schemas.microsoft.com/office/drawing/2014/main" xmlns="" id="{0D1F047C-C727-42A7-85C5-68C5AA1B1A93}"/>
              </a:ext>
            </a:extLst>
          </p:cNvPr>
          <p:cNvSpPr>
            <a:spLocks noGrp="1"/>
          </p:cNvSpPr>
          <p:nvPr>
            <p:ph type="ctrTitle"/>
          </p:nvPr>
        </p:nvSpPr>
        <p:spPr>
          <a:xfrm>
            <a:off x="540153" y="1043374"/>
            <a:ext cx="10872034" cy="2994236"/>
          </a:xfrm>
          <a:noFill/>
          <a:ln>
            <a:solidFill>
              <a:schemeClr val="tx1"/>
            </a:solidFill>
            <a:prstDash val="dashDot"/>
          </a:ln>
        </p:spPr>
        <p:txBody>
          <a:bodyPr>
            <a:noAutofit/>
          </a:bodyPr>
          <a:lstStyle/>
          <a:p>
            <a:r>
              <a:rPr lang="en-US" sz="4000" b="1" dirty="0" smtClean="0">
                <a:solidFill>
                  <a:srgbClr val="FF0000"/>
                </a:solidFill>
                <a:latin typeface="Arial" panose="020B0604020202020204" pitchFamily="34" charset="0"/>
                <a:cs typeface="Arial" panose="020B0604020202020204" pitchFamily="34" charset="0"/>
              </a:rPr>
              <a:t>An analytical conductive study to RMG</a:t>
            </a:r>
            <a:br>
              <a:rPr lang="en-US" sz="4000" b="1" dirty="0" smtClean="0">
                <a:solidFill>
                  <a:srgbClr val="FF0000"/>
                </a:solidFill>
                <a:latin typeface="Arial" panose="020B0604020202020204" pitchFamily="34" charset="0"/>
                <a:cs typeface="Arial" panose="020B0604020202020204" pitchFamily="34" charset="0"/>
              </a:rPr>
            </a:br>
            <a:r>
              <a:rPr lang="en-US" sz="4000" b="1" dirty="0" smtClean="0">
                <a:solidFill>
                  <a:srgbClr val="FF0000"/>
                </a:solidFill>
                <a:latin typeface="Arial" panose="020B0604020202020204" pitchFamily="34" charset="0"/>
                <a:cs typeface="Arial" panose="020B0604020202020204" pitchFamily="34" charset="0"/>
              </a:rPr>
              <a:t>( Ready-Made Garment) sector workers health state, the economic </a:t>
            </a:r>
            <a:r>
              <a:rPr lang="en-US" sz="4000" b="1" dirty="0" err="1" smtClean="0">
                <a:solidFill>
                  <a:srgbClr val="FF0000"/>
                </a:solidFill>
                <a:latin typeface="Arial" panose="020B0604020202020204" pitchFamily="34" charset="0"/>
                <a:cs typeface="Arial" panose="020B0604020202020204" pitchFamily="34" charset="0"/>
              </a:rPr>
              <a:t>resillience</a:t>
            </a:r>
            <a:r>
              <a:rPr lang="en-US" sz="4000" b="1" dirty="0" smtClean="0">
                <a:solidFill>
                  <a:srgbClr val="FF0000"/>
                </a:solidFill>
                <a:latin typeface="Arial" panose="020B0604020202020204" pitchFamily="34" charset="0"/>
                <a:cs typeface="Arial" panose="020B0604020202020204" pitchFamily="34" charset="0"/>
              </a:rPr>
              <a:t> status, and the contamination footing scenario in Bangladesh</a:t>
            </a:r>
            <a:endParaRPr lang="en-US" sz="4000" b="1" dirty="0">
              <a:solidFill>
                <a:srgbClr val="FF000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DB93FB3F-A8D4-46D3-A1C6-C79C64563729}"/>
              </a:ext>
            </a:extLst>
          </p:cNvPr>
          <p:cNvSpPr>
            <a:spLocks noGrp="1"/>
          </p:cNvSpPr>
          <p:nvPr>
            <p:ph type="subTitle" idx="1"/>
          </p:nvPr>
        </p:nvSpPr>
        <p:spPr>
          <a:xfrm>
            <a:off x="-1147256" y="5320144"/>
            <a:ext cx="6966165" cy="1537855"/>
          </a:xfrm>
        </p:spPr>
        <p:txBody>
          <a:bodyPr>
            <a:normAutofit fontScale="62500" lnSpcReduction="20000"/>
          </a:bodyPr>
          <a:lstStyle/>
          <a:p>
            <a:r>
              <a:rPr lang="en-US" sz="2800" dirty="0" err="1" smtClean="0">
                <a:solidFill>
                  <a:schemeClr val="bg1"/>
                </a:solidFill>
                <a:latin typeface="Agency FB" panose="020B0503020202020204" pitchFamily="34" charset="0"/>
              </a:rPr>
              <a:t>Tajrin</a:t>
            </a:r>
            <a:r>
              <a:rPr lang="en-US" sz="2800" dirty="0" smtClean="0">
                <a:solidFill>
                  <a:schemeClr val="bg1"/>
                </a:solidFill>
                <a:latin typeface="Agency FB" panose="020B0503020202020204" pitchFamily="34" charset="0"/>
              </a:rPr>
              <a:t> Rahman </a:t>
            </a:r>
            <a:r>
              <a:rPr lang="en-US" sz="2800" dirty="0" err="1" smtClean="0">
                <a:solidFill>
                  <a:schemeClr val="bg1"/>
                </a:solidFill>
                <a:latin typeface="Agency FB" panose="020B0503020202020204" pitchFamily="34" charset="0"/>
              </a:rPr>
              <a:t>Tisha</a:t>
            </a:r>
            <a:endParaRPr lang="en-US" sz="2800" dirty="0" smtClean="0">
              <a:solidFill>
                <a:schemeClr val="bg1"/>
              </a:solidFill>
              <a:latin typeface="Agency FB" panose="020B0503020202020204" pitchFamily="34" charset="0"/>
            </a:endParaRPr>
          </a:p>
          <a:p>
            <a:r>
              <a:rPr lang="en-US" sz="2800" dirty="0" smtClean="0">
                <a:solidFill>
                  <a:schemeClr val="bg1"/>
                </a:solidFill>
                <a:latin typeface="Agency FB" panose="020B0503020202020204" pitchFamily="34" charset="0"/>
              </a:rPr>
              <a:t>Department of Development Studies</a:t>
            </a:r>
          </a:p>
          <a:p>
            <a:r>
              <a:rPr lang="en-US" sz="2800" dirty="0" smtClean="0">
                <a:solidFill>
                  <a:schemeClr val="bg1"/>
                </a:solidFill>
                <a:latin typeface="Agency FB" panose="020B0503020202020204" pitchFamily="34" charset="0"/>
              </a:rPr>
              <a:t>Student</a:t>
            </a:r>
            <a:r>
              <a:rPr lang="en-US" sz="2800" dirty="0">
                <a:solidFill>
                  <a:schemeClr val="bg1"/>
                </a:solidFill>
                <a:latin typeface="Agency FB" panose="020B0503020202020204" pitchFamily="34" charset="0"/>
              </a:rPr>
              <a:t> </a:t>
            </a:r>
            <a:r>
              <a:rPr lang="en-US" sz="2800" dirty="0" smtClean="0">
                <a:solidFill>
                  <a:schemeClr val="bg1"/>
                </a:solidFill>
                <a:latin typeface="Agency FB" panose="020B0503020202020204" pitchFamily="34" charset="0"/>
              </a:rPr>
              <a:t>of 4</a:t>
            </a:r>
            <a:r>
              <a:rPr lang="en-US" sz="2800" baseline="30000" dirty="0" smtClean="0">
                <a:solidFill>
                  <a:schemeClr val="bg1"/>
                </a:solidFill>
                <a:latin typeface="Agency FB" panose="020B0503020202020204" pitchFamily="34" charset="0"/>
              </a:rPr>
              <a:t>th</a:t>
            </a:r>
            <a:r>
              <a:rPr lang="en-US" sz="2800" dirty="0" smtClean="0">
                <a:solidFill>
                  <a:schemeClr val="bg1"/>
                </a:solidFill>
                <a:latin typeface="Agency FB" panose="020B0503020202020204" pitchFamily="34" charset="0"/>
              </a:rPr>
              <a:t> year 7</a:t>
            </a:r>
            <a:r>
              <a:rPr lang="en-US" sz="2800" baseline="30000" dirty="0" smtClean="0">
                <a:solidFill>
                  <a:schemeClr val="bg1"/>
                </a:solidFill>
                <a:latin typeface="Agency FB" panose="020B0503020202020204" pitchFamily="34" charset="0"/>
              </a:rPr>
              <a:t>th</a:t>
            </a:r>
            <a:r>
              <a:rPr lang="en-US" sz="2800" dirty="0" smtClean="0">
                <a:solidFill>
                  <a:schemeClr val="bg1"/>
                </a:solidFill>
                <a:latin typeface="Agency FB" panose="020B0503020202020204" pitchFamily="34" charset="0"/>
              </a:rPr>
              <a:t> Semester</a:t>
            </a:r>
          </a:p>
          <a:p>
            <a:r>
              <a:rPr lang="en-US" sz="2800" dirty="0" smtClean="0">
                <a:solidFill>
                  <a:schemeClr val="bg1"/>
                </a:solidFill>
                <a:latin typeface="Agency FB" panose="020B0503020202020204" pitchFamily="34" charset="0"/>
              </a:rPr>
              <a:t> Bangladesh University of  Professionals (BUP</a:t>
            </a:r>
            <a:r>
              <a:rPr lang="en-US" sz="2800" dirty="0" smtClean="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val="633738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42898"/>
            <a:ext cx="12192000" cy="6773933"/>
          </a:xfrm>
          <a:prstGeom prst="rect">
            <a:avLst/>
          </a:prstGeom>
          <a:ln>
            <a:noFill/>
          </a:ln>
          <a:effectLst>
            <a:softEdge rad="112500"/>
          </a:effectLst>
        </p:spPr>
      </p:pic>
    </p:spTree>
    <p:extLst>
      <p:ext uri="{BB962C8B-B14F-4D97-AF65-F5344CB8AC3E}">
        <p14:creationId xmlns:p14="http://schemas.microsoft.com/office/powerpoint/2010/main" val="895738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6A748D-BEEC-43A4-BFF3-B31C0275A5D9}"/>
              </a:ext>
            </a:extLst>
          </p:cNvPr>
          <p:cNvSpPr>
            <a:spLocks noGrp="1"/>
          </p:cNvSpPr>
          <p:nvPr>
            <p:ph type="title"/>
          </p:nvPr>
        </p:nvSpPr>
        <p:spPr>
          <a:xfrm>
            <a:off x="913795" y="609600"/>
            <a:ext cx="10353762" cy="1257300"/>
          </a:xfrm>
        </p:spPr>
        <p:txBody>
          <a:bodyPr>
            <a:normAutofit/>
          </a:bodyPr>
          <a:lstStyle/>
          <a:p>
            <a:r>
              <a:rPr lang="en-US" dirty="0" smtClean="0"/>
              <a:t>Introduction </a:t>
            </a:r>
            <a:endParaRPr lang="en-US" dirty="0"/>
          </a:p>
        </p:txBody>
      </p:sp>
      <p:graphicFrame>
        <p:nvGraphicFramePr>
          <p:cNvPr id="4" name="Content Placeholder 2">
            <a:extLst>
              <a:ext uri="{FF2B5EF4-FFF2-40B4-BE49-F238E27FC236}">
                <a16:creationId xmlns:a16="http://schemas.microsoft.com/office/drawing/2014/main" xmlns="" id="{AED04DAF-1E3F-4397-8834-E64118E9B2CD}"/>
              </a:ext>
            </a:extLst>
          </p:cNvPr>
          <p:cNvGraphicFramePr>
            <a:graphicFrameLocks noGrp="1"/>
          </p:cNvGraphicFramePr>
          <p:nvPr>
            <p:ph idx="1"/>
            <p:extLst>
              <p:ext uri="{D42A27DB-BD31-4B8C-83A1-F6EECF244321}">
                <p14:modId xmlns:p14="http://schemas.microsoft.com/office/powerpoint/2010/main" val="3580498626"/>
              </p:ext>
            </p:extLst>
          </p:nvPr>
        </p:nvGraphicFramePr>
        <p:xfrm>
          <a:off x="618566" y="1866901"/>
          <a:ext cx="11349316" cy="4601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089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023" y="0"/>
            <a:ext cx="4741708" cy="2431518"/>
          </a:xfrm>
        </p:spPr>
        <p:txBody>
          <a:bodyPr/>
          <a:lstStyle/>
          <a:p>
            <a:r>
              <a:rPr lang="en-SG" dirty="0" smtClean="0"/>
              <a:t>Why RMG sector called the lifeline of the economy of BD????</a:t>
            </a:r>
            <a:endParaRPr lang="en-SG" dirty="0"/>
          </a:p>
        </p:txBody>
      </p:sp>
      <p:pic>
        <p:nvPicPr>
          <p:cNvPr id="3" name="Picture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7253" y="1111169"/>
            <a:ext cx="7952334" cy="4971327"/>
          </a:xfrm>
        </p:spPr>
      </p:pic>
      <p:sp>
        <p:nvSpPr>
          <p:cNvPr id="2" name="TextBox 1"/>
          <p:cNvSpPr txBox="1"/>
          <p:nvPr/>
        </p:nvSpPr>
        <p:spPr>
          <a:xfrm>
            <a:off x="0" y="2981147"/>
            <a:ext cx="4190035" cy="2339102"/>
          </a:xfrm>
          <a:prstGeom prst="rect">
            <a:avLst/>
          </a:prstGeom>
          <a:noFill/>
        </p:spPr>
        <p:txBody>
          <a:bodyPr wrap="square" rtlCol="0">
            <a:spAutoFit/>
          </a:bodyPr>
          <a:lstStyle/>
          <a:p>
            <a:r>
              <a:rPr lang="en-SG" sz="3200" dirty="0" smtClean="0"/>
              <a:t>In the fiscal year 2019-2020, the percentage of RMG contribution to GDP is 12.26%.</a:t>
            </a:r>
          </a:p>
          <a:p>
            <a:endParaRPr lang="en-SG" dirty="0"/>
          </a:p>
        </p:txBody>
      </p:sp>
    </p:spTree>
    <p:extLst>
      <p:ext uri="{BB962C8B-B14F-4D97-AF65-F5344CB8AC3E}">
        <p14:creationId xmlns:p14="http://schemas.microsoft.com/office/powerpoint/2010/main" val="1643661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3322511"/>
          </a:xfrm>
        </p:spPr>
        <p:txBody>
          <a:bodyPr>
            <a:noAutofit/>
          </a:bodyPr>
          <a:lstStyle/>
          <a:p>
            <a:r>
              <a:rPr lang="en-SG" sz="3200" dirty="0" smtClean="0"/>
              <a:t>According to </a:t>
            </a:r>
            <a:r>
              <a:rPr lang="en-SG" sz="3200" dirty="0"/>
              <a:t>W</a:t>
            </a:r>
            <a:r>
              <a:rPr lang="en-SG" sz="3200" dirty="0" smtClean="0"/>
              <a:t>orld Bank, total 4621 export oriented garments industries produced almost garments export products worth of 34.13 billion$</a:t>
            </a:r>
            <a:endParaRPr lang="en-SG" sz="3200"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095999" y="3515094"/>
            <a:ext cx="5982192" cy="33429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91" y="3522253"/>
            <a:ext cx="5930217" cy="33357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20433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23" y="474562"/>
            <a:ext cx="11186534" cy="1392338"/>
          </a:xfrm>
        </p:spPr>
        <p:txBody>
          <a:bodyPr>
            <a:normAutofit/>
          </a:bodyPr>
          <a:lstStyle/>
          <a:p>
            <a:r>
              <a:rPr lang="en-SG" dirty="0" smtClean="0">
                <a:latin typeface="Arial Narrow" panose="020B0606020202030204" pitchFamily="34" charset="0"/>
              </a:rPr>
              <a:t>Why are their health deteriorating despite all these successes?</a:t>
            </a:r>
            <a:endParaRPr lang="en-SG" dirty="0">
              <a:latin typeface="Arial Narrow" panose="020B0606020202030204" pitchFamily="34"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41836"/>
            <a:ext cx="7542659" cy="5016164"/>
          </a:xfrm>
        </p:spPr>
      </p:pic>
      <p:sp>
        <p:nvSpPr>
          <p:cNvPr id="3" name="TextBox 2"/>
          <p:cNvSpPr txBox="1"/>
          <p:nvPr/>
        </p:nvSpPr>
        <p:spPr>
          <a:xfrm>
            <a:off x="7542660" y="2152892"/>
            <a:ext cx="4367690" cy="3477875"/>
          </a:xfrm>
          <a:prstGeom prst="rect">
            <a:avLst/>
          </a:prstGeom>
          <a:noFill/>
        </p:spPr>
        <p:txBody>
          <a:bodyPr wrap="square" rtlCol="0">
            <a:spAutoFit/>
          </a:bodyPr>
          <a:lstStyle/>
          <a:p>
            <a:pPr marL="285750" indent="-285750">
              <a:buFont typeface="Arial" panose="020B0604020202020204" pitchFamily="34" charset="0"/>
              <a:buChar char="•"/>
            </a:pPr>
            <a:r>
              <a:rPr lang="en-SG" sz="2000" dirty="0" smtClean="0">
                <a:latin typeface="Arial" panose="020B0604020202020204" pitchFamily="34" charset="0"/>
                <a:cs typeface="Arial" panose="020B0604020202020204" pitchFamily="34" charset="0"/>
              </a:rPr>
              <a:t>Their wages are quite low</a:t>
            </a:r>
          </a:p>
          <a:p>
            <a:pPr marL="285750" indent="-285750">
              <a:buFont typeface="Arial" panose="020B0604020202020204" pitchFamily="34" charset="0"/>
              <a:buChar char="•"/>
            </a:pPr>
            <a:r>
              <a:rPr lang="en-SG" sz="2000" dirty="0" smtClean="0">
                <a:latin typeface="Arial" panose="020B0604020202020204" pitchFamily="34" charset="0"/>
                <a:cs typeface="Arial" panose="020B0604020202020204" pitchFamily="34" charset="0"/>
              </a:rPr>
              <a:t>Most of them are slum dwellers</a:t>
            </a:r>
          </a:p>
          <a:p>
            <a:pPr marL="285750" indent="-285750">
              <a:buFont typeface="Arial" panose="020B0604020202020204" pitchFamily="34" charset="0"/>
              <a:buChar char="•"/>
            </a:pPr>
            <a:r>
              <a:rPr lang="en-SG" sz="2000" dirty="0" smtClean="0">
                <a:latin typeface="Arial" panose="020B0604020202020204" pitchFamily="34" charset="0"/>
                <a:cs typeface="Arial" panose="020B0604020202020204" pitchFamily="34" charset="0"/>
              </a:rPr>
              <a:t>Quite differences between their wages and their standard of living</a:t>
            </a:r>
          </a:p>
          <a:p>
            <a:pPr marL="285750" indent="-285750">
              <a:buFont typeface="Arial" panose="020B0604020202020204" pitchFamily="34" charset="0"/>
              <a:buChar char="•"/>
            </a:pPr>
            <a:r>
              <a:rPr lang="en-SG" sz="2000" dirty="0" smtClean="0">
                <a:latin typeface="Arial" panose="020B0604020202020204" pitchFamily="34" charset="0"/>
                <a:cs typeface="Arial" panose="020B0604020202020204" pitchFamily="34" charset="0"/>
              </a:rPr>
              <a:t>They spend more money on entertainment than on a balanced diet</a:t>
            </a:r>
          </a:p>
          <a:p>
            <a:pPr marL="285750" indent="-285750">
              <a:buFont typeface="Arial" panose="020B0604020202020204" pitchFamily="34" charset="0"/>
              <a:buChar char="•"/>
            </a:pPr>
            <a:r>
              <a:rPr lang="en-SG" sz="2000" dirty="0" smtClean="0">
                <a:latin typeface="Arial" panose="020B0604020202020204" pitchFamily="34" charset="0"/>
                <a:cs typeface="Arial" panose="020B0604020202020204" pitchFamily="34" charset="0"/>
              </a:rPr>
              <a:t>They raise money for various social &amp; cultural festivals which is why they are seen to be suffering from malnutrition </a:t>
            </a:r>
            <a:endParaRPr lang="en-SG"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746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0797987" cy="904082"/>
          </a:xfrm>
        </p:spPr>
        <p:txBody>
          <a:bodyPr>
            <a:normAutofit/>
          </a:bodyPr>
          <a:lstStyle/>
          <a:p>
            <a:r>
              <a:rPr lang="en-SG" sz="3200" dirty="0">
                <a:latin typeface="Berlin Sans FB Demi" panose="020E0802020502020306" pitchFamily="34" charset="0"/>
              </a:rPr>
              <a:t>C</a:t>
            </a:r>
            <a:r>
              <a:rPr lang="en-SG" sz="3200" dirty="0" smtClean="0">
                <a:latin typeface="Berlin Sans FB Demi" panose="020E0802020502020306" pitchFamily="34" charset="0"/>
              </a:rPr>
              <a:t>ontamination  upsetting the imbalance environment……</a:t>
            </a:r>
            <a:endParaRPr lang="en-SG" sz="3200" dirty="0">
              <a:latin typeface="Berlin Sans FB Demi" panose="020E0802020502020306" pitchFamily="34" charset="0"/>
            </a:endParaRP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0184" y="1508240"/>
            <a:ext cx="6785936" cy="4648343"/>
          </a:xfrm>
          <a:prstGeom prst="rect">
            <a:avLst/>
          </a:prstGeom>
          <a:ln>
            <a:noFill/>
          </a:ln>
          <a:effectLst>
            <a:softEdge rad="112500"/>
          </a:effectLst>
        </p:spPr>
      </p:pic>
      <p:sp>
        <p:nvSpPr>
          <p:cNvPr id="6" name="Text Placeholder 5"/>
          <p:cNvSpPr>
            <a:spLocks noGrp="1"/>
          </p:cNvSpPr>
          <p:nvPr>
            <p:ph type="body" sz="half" idx="2"/>
          </p:nvPr>
        </p:nvSpPr>
        <p:spPr>
          <a:xfrm>
            <a:off x="282388" y="1775012"/>
            <a:ext cx="4760258" cy="2057400"/>
          </a:xfrm>
        </p:spPr>
        <p:txBody>
          <a:bodyPr>
            <a:noAutofit/>
          </a:bodyPr>
          <a:lstStyle/>
          <a:p>
            <a:r>
              <a:rPr lang="en-SG" sz="2000" dirty="0" smtClean="0">
                <a:solidFill>
                  <a:srgbClr val="FFFF00"/>
                </a:solidFill>
                <a:latin typeface="Arial" panose="020B0604020202020204" pitchFamily="34" charset="0"/>
                <a:cs typeface="Arial" panose="020B0604020202020204" pitchFamily="34" charset="0"/>
              </a:rPr>
              <a:t>So if we think of  why contamination is spreading, we will notice that the raw materials that are thrown away in the garments are dumped in the river or anywhere, it pollutes the water, pollutes the  environment as well as the air.  </a:t>
            </a:r>
            <a:endParaRPr lang="en-SG" sz="2000" dirty="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a:xfrm>
            <a:off x="282388" y="4703342"/>
            <a:ext cx="4935071" cy="1938992"/>
          </a:xfrm>
          <a:prstGeom prst="rect">
            <a:avLst/>
          </a:prstGeom>
          <a:noFill/>
        </p:spPr>
        <p:txBody>
          <a:bodyPr wrap="square" rtlCol="0">
            <a:spAutoFit/>
          </a:bodyPr>
          <a:lstStyle/>
          <a:p>
            <a:r>
              <a:rPr lang="en-SG" sz="2000" dirty="0" smtClean="0">
                <a:solidFill>
                  <a:srgbClr val="FFFF00"/>
                </a:solidFill>
                <a:latin typeface="Arial" panose="020B0604020202020204" pitchFamily="34" charset="0"/>
                <a:cs typeface="Arial" panose="020B0604020202020204" pitchFamily="34" charset="0"/>
              </a:rPr>
              <a:t>The garment industry is one of the biggest polluters on the planet. These industries generate one fifth of the world’s industrial water pollution </a:t>
            </a:r>
            <a:r>
              <a:rPr lang="en-SG" sz="2000" dirty="0" err="1" smtClean="0">
                <a:solidFill>
                  <a:srgbClr val="FFFF00"/>
                </a:solidFill>
                <a:latin typeface="Arial" panose="020B0604020202020204" pitchFamily="34" charset="0"/>
                <a:cs typeface="Arial" panose="020B0604020202020204" pitchFamily="34" charset="0"/>
              </a:rPr>
              <a:t>ans</a:t>
            </a:r>
            <a:r>
              <a:rPr lang="en-SG" sz="2000" dirty="0" smtClean="0">
                <a:solidFill>
                  <a:srgbClr val="FFFF00"/>
                </a:solidFill>
                <a:latin typeface="Arial" panose="020B0604020202020204" pitchFamily="34" charset="0"/>
                <a:cs typeface="Arial" panose="020B0604020202020204" pitchFamily="34" charset="0"/>
              </a:rPr>
              <a:t> use 20,000 chemicals, many of them carcinogenic, to make clothes</a:t>
            </a:r>
            <a:r>
              <a:rPr lang="en-SG" sz="2000" dirty="0" smtClean="0">
                <a:latin typeface="Arial" panose="020B0604020202020204" pitchFamily="34" charset="0"/>
                <a:cs typeface="Arial" panose="020B0604020202020204" pitchFamily="34" charset="0"/>
              </a:rPr>
              <a:t>. </a:t>
            </a:r>
            <a:endParaRPr lang="en-SG" sz="2000" dirty="0">
              <a:latin typeface="Arial" panose="020B0604020202020204" pitchFamily="34" charset="0"/>
              <a:cs typeface="Arial" panose="020B0604020202020204" pitchFamily="34" charset="0"/>
            </a:endParaRPr>
          </a:p>
        </p:txBody>
      </p:sp>
      <p:sp>
        <p:nvSpPr>
          <p:cNvPr id="3" name="Right Arrow 2"/>
          <p:cNvSpPr/>
          <p:nvPr/>
        </p:nvSpPr>
        <p:spPr>
          <a:xfrm>
            <a:off x="405112" y="4013233"/>
            <a:ext cx="891251" cy="60506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ight Arrow 6"/>
          <p:cNvSpPr/>
          <p:nvPr/>
        </p:nvSpPr>
        <p:spPr>
          <a:xfrm>
            <a:off x="405113" y="1193806"/>
            <a:ext cx="891251" cy="58120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119745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SG" dirty="0" smtClean="0">
                <a:latin typeface="Arial Rounded MT Bold" panose="020F0704030504030204" pitchFamily="34" charset="0"/>
              </a:rPr>
              <a:t>More health vulnerabilities?? </a:t>
            </a:r>
            <a:endParaRPr lang="en-SG" dirty="0">
              <a:latin typeface="Arial Rounded MT Bold" panose="020F0704030504030204"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86965382"/>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788459" y="5177118"/>
            <a:ext cx="9022976" cy="369332"/>
          </a:xfrm>
          <a:prstGeom prst="rect">
            <a:avLst/>
          </a:prstGeom>
          <a:noFill/>
        </p:spPr>
        <p:txBody>
          <a:bodyPr wrap="square" rtlCol="0">
            <a:spAutoFit/>
          </a:bodyPr>
          <a:lstStyle/>
          <a:p>
            <a:pPr algn="ctr"/>
            <a:r>
              <a:rPr lang="en-SG" b="1" dirty="0" smtClean="0">
                <a:solidFill>
                  <a:schemeClr val="bg1"/>
                </a:solidFill>
              </a:rPr>
              <a:t>Also more genuinely  sexually transmitted diseases such as HIV/AIDS</a:t>
            </a:r>
            <a:endParaRPr lang="en-SG" b="1" dirty="0">
              <a:solidFill>
                <a:schemeClr val="bg1"/>
              </a:solidFill>
            </a:endParaRPr>
          </a:p>
        </p:txBody>
      </p:sp>
    </p:spTree>
    <p:extLst>
      <p:ext uri="{BB962C8B-B14F-4D97-AF65-F5344CB8AC3E}">
        <p14:creationId xmlns:p14="http://schemas.microsoft.com/office/powerpoint/2010/main" val="559560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0"/>
            <a:ext cx="10353762" cy="1257300"/>
          </a:xfrm>
        </p:spPr>
        <p:txBody>
          <a:bodyPr/>
          <a:lstStyle/>
          <a:p>
            <a:r>
              <a:rPr lang="en-SG" dirty="0" smtClean="0">
                <a:latin typeface="Algerian" panose="04020705040A02060702" pitchFamily="82" charset="0"/>
              </a:rPr>
              <a:t>A fruitful decision can be…</a:t>
            </a:r>
            <a:endParaRPr lang="en-SG" dirty="0">
              <a:latin typeface="Algerian" panose="04020705040A02060702" pitchFamily="8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61682"/>
            <a:ext cx="12192000" cy="5196318"/>
          </a:xfrm>
          <a:prstGeom prst="rect">
            <a:avLst/>
          </a:prstGeom>
          <a:ln>
            <a:noFill/>
          </a:ln>
          <a:effectLst>
            <a:softEdge rad="112500"/>
          </a:effectLst>
        </p:spPr>
      </p:pic>
    </p:spTree>
    <p:extLst>
      <p:ext uri="{BB962C8B-B14F-4D97-AF65-F5344CB8AC3E}">
        <p14:creationId xmlns:p14="http://schemas.microsoft.com/office/powerpoint/2010/main" val="505513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SG" dirty="0" smtClean="0"/>
              <a:t> </a:t>
            </a:r>
            <a:endParaRPr lang="en-SG"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7158" y="2085974"/>
            <a:ext cx="5557278" cy="3630755"/>
          </a:xfrm>
        </p:spPr>
      </p:pic>
      <p:sp>
        <p:nvSpPr>
          <p:cNvPr id="2" name="TextBox 1"/>
          <p:cNvSpPr txBox="1"/>
          <p:nvPr/>
        </p:nvSpPr>
        <p:spPr>
          <a:xfrm>
            <a:off x="295835" y="1721222"/>
            <a:ext cx="5889812" cy="5262979"/>
          </a:xfrm>
          <a:prstGeom prst="rect">
            <a:avLst/>
          </a:prstGeom>
          <a:noFill/>
        </p:spPr>
        <p:txBody>
          <a:bodyPr wrap="square" rtlCol="0">
            <a:spAutoFit/>
          </a:bodyPr>
          <a:lstStyle/>
          <a:p>
            <a:pPr marL="285750" indent="-285750">
              <a:buFont typeface="Arial" panose="020B0604020202020204" pitchFamily="34" charset="0"/>
              <a:buChar char="•"/>
            </a:pPr>
            <a:r>
              <a:rPr lang="en-SG" sz="2400" dirty="0" smtClean="0"/>
              <a:t>The RMG industry in Bangladesh is huge</a:t>
            </a:r>
          </a:p>
          <a:p>
            <a:pPr marL="285750" indent="-285750">
              <a:buFont typeface="Arial" panose="020B0604020202020204" pitchFamily="34" charset="0"/>
              <a:buChar char="•"/>
            </a:pPr>
            <a:r>
              <a:rPr lang="en-SG" sz="2400" dirty="0" smtClean="0"/>
              <a:t>It is a main source of foreign exchange for the last 25 years</a:t>
            </a:r>
          </a:p>
          <a:p>
            <a:pPr marL="285750" indent="-285750">
              <a:buFont typeface="Arial" panose="020B0604020202020204" pitchFamily="34" charset="0"/>
              <a:buChar char="•"/>
            </a:pPr>
            <a:r>
              <a:rPr lang="en-SG" sz="2400" dirty="0" smtClean="0"/>
              <a:t>The minimum wage is not a living wage</a:t>
            </a:r>
          </a:p>
          <a:p>
            <a:pPr marL="285750" indent="-285750">
              <a:buFont typeface="Arial" panose="020B0604020202020204" pitchFamily="34" charset="0"/>
              <a:buChar char="•"/>
            </a:pPr>
            <a:r>
              <a:rPr lang="en-SG" sz="2400" dirty="0" smtClean="0"/>
              <a:t>The RMG industry in  BD has a history of disaster</a:t>
            </a:r>
          </a:p>
          <a:p>
            <a:pPr marL="285750" indent="-285750">
              <a:buFont typeface="Arial" panose="020B0604020202020204" pitchFamily="34" charset="0"/>
              <a:buChar char="•"/>
            </a:pPr>
            <a:r>
              <a:rPr lang="en-SG" sz="2400" dirty="0" smtClean="0"/>
              <a:t>The way to solve highlighted issues is to maintain a clean and dry workplace, including storage rooms and shipping areas`</a:t>
            </a:r>
          </a:p>
          <a:p>
            <a:pPr marL="285750" indent="-285750">
              <a:buFont typeface="Arial" panose="020B0604020202020204" pitchFamily="34" charset="0"/>
              <a:buChar char="•"/>
            </a:pPr>
            <a:r>
              <a:rPr lang="en-SG" sz="2400" dirty="0" smtClean="0"/>
              <a:t>Enhancing occupational health and safety needed more</a:t>
            </a:r>
          </a:p>
          <a:p>
            <a:pPr marL="285750" indent="-285750">
              <a:buFont typeface="Arial" panose="020B0604020202020204" pitchFamily="34" charset="0"/>
              <a:buChar char="•"/>
            </a:pPr>
            <a:r>
              <a:rPr lang="en-SG" sz="2400" dirty="0" smtClean="0"/>
              <a:t>Strengthening the labour inspectorate is important ( previous incident like </a:t>
            </a:r>
            <a:r>
              <a:rPr lang="en-SG" sz="2400" dirty="0" err="1" smtClean="0"/>
              <a:t>Tazreen</a:t>
            </a:r>
            <a:r>
              <a:rPr lang="en-SG" sz="2400" dirty="0" smtClean="0"/>
              <a:t> &amp; </a:t>
            </a:r>
            <a:r>
              <a:rPr lang="en-SG" sz="2400" dirty="0" err="1" smtClean="0"/>
              <a:t>Rana</a:t>
            </a:r>
            <a:r>
              <a:rPr lang="en-SG" sz="2400" dirty="0" smtClean="0"/>
              <a:t> plaza)</a:t>
            </a:r>
            <a:endParaRPr lang="en-SG" sz="2400" dirty="0"/>
          </a:p>
        </p:txBody>
      </p:sp>
      <p:sp>
        <p:nvSpPr>
          <p:cNvPr id="3" name="Explosion 1 2"/>
          <p:cNvSpPr/>
          <p:nvPr/>
        </p:nvSpPr>
        <p:spPr>
          <a:xfrm>
            <a:off x="4702030" y="22908"/>
            <a:ext cx="3032566" cy="1843992"/>
          </a:xfrm>
          <a:prstGeom prst="irregularSeal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p:cNvSpPr txBox="1"/>
          <p:nvPr/>
        </p:nvSpPr>
        <p:spPr>
          <a:xfrm>
            <a:off x="5208607" y="609601"/>
            <a:ext cx="2801073" cy="461665"/>
          </a:xfrm>
          <a:prstGeom prst="rect">
            <a:avLst/>
          </a:prstGeom>
          <a:noFill/>
        </p:spPr>
        <p:txBody>
          <a:bodyPr wrap="square" rtlCol="0">
            <a:spAutoFit/>
          </a:bodyPr>
          <a:lstStyle/>
          <a:p>
            <a:r>
              <a:rPr lang="en-SG" sz="2400" b="1" dirty="0" smtClean="0">
                <a:solidFill>
                  <a:schemeClr val="bg1"/>
                </a:solidFill>
                <a:latin typeface="Algerian" panose="04020705040A02060702" pitchFamily="82" charset="0"/>
              </a:rPr>
              <a:t>Conclusion</a:t>
            </a:r>
            <a:endParaRPr lang="en-SG" sz="2400" b="1" dirty="0">
              <a:solidFill>
                <a:schemeClr val="bg1"/>
              </a:solidFill>
              <a:latin typeface="Algerian" panose="04020705040A02060702" pitchFamily="82" charset="0"/>
            </a:endParaRPr>
          </a:p>
        </p:txBody>
      </p:sp>
    </p:spTree>
    <p:extLst>
      <p:ext uri="{BB962C8B-B14F-4D97-AF65-F5344CB8AC3E}">
        <p14:creationId xmlns:p14="http://schemas.microsoft.com/office/powerpoint/2010/main" val="18945377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Earthy inspiration</Template>
  <TotalTime>0</TotalTime>
  <Words>343</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Agency FB</vt:lpstr>
      <vt:lpstr>Algerian</vt:lpstr>
      <vt:lpstr>Arial</vt:lpstr>
      <vt:lpstr>Arial Narrow</vt:lpstr>
      <vt:lpstr>Arial Rounded MT Bold</vt:lpstr>
      <vt:lpstr>Berlin Sans FB Demi</vt:lpstr>
      <vt:lpstr>Goudy Old Style</vt:lpstr>
      <vt:lpstr>Trebuchet MS</vt:lpstr>
      <vt:lpstr>Wingdings 2</vt:lpstr>
      <vt:lpstr>SlateVTI</vt:lpstr>
      <vt:lpstr>An analytical conductive study to RMG ( Ready-Made Garment) sector workers health state, the economic resillience status, and the contamination footing scenario in Bangladesh</vt:lpstr>
      <vt:lpstr>Introduction </vt:lpstr>
      <vt:lpstr>Why RMG sector called the lifeline of the economy of BD????</vt:lpstr>
      <vt:lpstr>According to World Bank, total 4621 export oriented garments industries produced almost garments export products worth of 34.13 billion$</vt:lpstr>
      <vt:lpstr>Why are their health deteriorating despite all these successes?</vt:lpstr>
      <vt:lpstr>Contamination  upsetting the imbalance environment……</vt:lpstr>
      <vt:lpstr>More health vulnerabilities?? </vt:lpstr>
      <vt:lpstr>A fruitful decision can be…</vt:lpstr>
      <vt:lpstr> </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2021-12-17T14:07:22Z</dcterms:created>
  <dcterms:modified xsi:type="dcterms:W3CDTF">2021-12-19T17:05:13Z</dcterms:modified>
</cp:coreProperties>
</file>