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02F8F8-69C7-4790-AFA0-24CC8CBE0C67}" type="datetimeFigureOut">
              <a:rPr lang="en-IN" smtClean="0"/>
              <a:t>28-12-2021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218735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317896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954344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75561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989057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302F8F8-69C7-4790-AFA0-24CC8CBE0C67}" type="datetimeFigureOut">
              <a:rPr lang="en-IN" smtClean="0"/>
              <a:t>28-12-2021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71537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302F8F8-69C7-4790-AFA0-24CC8CBE0C67}" type="datetimeFigureOut">
              <a:rPr lang="en-IN" smtClean="0"/>
              <a:t>28-12-2021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3401357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2F8F8-69C7-4790-AFA0-24CC8CBE0C67}" type="datetimeFigureOut">
              <a:rPr lang="en-IN" smtClean="0"/>
              <a:t>28-12-2021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501386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2F8F8-69C7-4790-AFA0-24CC8CBE0C67}" type="datetimeFigureOut">
              <a:rPr lang="en-IN" smtClean="0"/>
              <a:t>28-12-2021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253085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02F8F8-69C7-4790-AFA0-24CC8CBE0C67}" type="datetimeFigureOut">
              <a:rPr lang="en-IN" smtClean="0"/>
              <a:t>28-12-2021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32932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02F8F8-69C7-4790-AFA0-24CC8CBE0C67}" type="datetimeFigureOut">
              <a:rPr lang="en-IN" smtClean="0"/>
              <a:t>28-12-2021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347667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157318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02F8F8-69C7-4790-AFA0-24CC8CBE0C67}" type="datetimeFigureOut">
              <a:rPr lang="en-IN" smtClean="0"/>
              <a:t>28-12-2021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381870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02F8F8-69C7-4790-AFA0-24CC8CBE0C67}" type="datetimeFigureOut">
              <a:rPr lang="en-IN" smtClean="0"/>
              <a:t>28-12-2021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5863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2F8F8-69C7-4790-AFA0-24CC8CBE0C67}" type="datetimeFigureOut">
              <a:rPr lang="en-IN" smtClean="0"/>
              <a:t>28-12-2021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46781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334965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02F8F8-69C7-4790-AFA0-24CC8CBE0C67}" type="datetimeFigureOut">
              <a:rPr lang="en-IN" smtClean="0"/>
              <a:t>28-12-2021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00F752-E994-476F-B4B2-210DEADCD24F}" type="slidenum">
              <a:rPr lang="en-IN" smtClean="0"/>
              <a:t>‹#›</a:t>
            </a:fld>
            <a:endParaRPr lang="en-IN"/>
          </a:p>
        </p:txBody>
      </p:sp>
    </p:spTree>
    <p:extLst>
      <p:ext uri="{BB962C8B-B14F-4D97-AF65-F5344CB8AC3E}">
        <p14:creationId xmlns:p14="http://schemas.microsoft.com/office/powerpoint/2010/main" val="42686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302F8F8-69C7-4790-AFA0-24CC8CBE0C67}" type="datetimeFigureOut">
              <a:rPr lang="en-IN" smtClean="0"/>
              <a:t>28-12-2021</a:t>
            </a:fld>
            <a:endParaRPr lang="en-IN"/>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600F752-E994-476F-B4B2-210DEADCD24F}" type="slidenum">
              <a:rPr lang="en-IN" smtClean="0"/>
              <a:t>‹#›</a:t>
            </a:fld>
            <a:endParaRPr lang="en-IN"/>
          </a:p>
        </p:txBody>
      </p:sp>
    </p:spTree>
    <p:extLst>
      <p:ext uri="{BB962C8B-B14F-4D97-AF65-F5344CB8AC3E}">
        <p14:creationId xmlns:p14="http://schemas.microsoft.com/office/powerpoint/2010/main" val="30390504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A1F32E-CF08-4BF7-A64E-7AA70830FA66}"/>
              </a:ext>
            </a:extLst>
          </p:cNvPr>
          <p:cNvSpPr>
            <a:spLocks noGrp="1"/>
          </p:cNvSpPr>
          <p:nvPr>
            <p:ph type="ctrTitle"/>
          </p:nvPr>
        </p:nvSpPr>
        <p:spPr>
          <a:xfrm>
            <a:off x="1452731" y="868362"/>
            <a:ext cx="9144000" cy="2387600"/>
          </a:xfrm>
        </p:spPr>
        <p:txBody>
          <a:bodyPr>
            <a:normAutofit fontScale="90000"/>
          </a:bodyPr>
          <a:lstStyle/>
          <a:p>
            <a:pPr>
              <a:lnSpc>
                <a:spcPct val="150000"/>
              </a:lnSpc>
            </a:pPr>
            <a:r>
              <a:rPr lang="en-US" sz="2700" b="1" dirty="0">
                <a:latin typeface="Times New Roman" panose="02020603050405020304" pitchFamily="18" charset="0"/>
                <a:cs typeface="Times New Roman" panose="02020603050405020304" pitchFamily="18" charset="0"/>
              </a:rPr>
              <a:t>A STUDY ON THE ADVERTISEMENT EFFECTIVENESS WITH SPECIAL REFERENCE TO AMAZON GREAT INDIAN FESTIVAL OFFERS</a:t>
            </a:r>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F02CD12A-E3D9-4FAE-9B73-E70BBF33DE4A}"/>
              </a:ext>
            </a:extLst>
          </p:cNvPr>
          <p:cNvSpPr>
            <a:spLocks noGrp="1"/>
          </p:cNvSpPr>
          <p:nvPr>
            <p:ph type="subTitle" idx="1"/>
          </p:nvPr>
        </p:nvSpPr>
        <p:spPr/>
        <p:txBody>
          <a:bodyPr>
            <a:normAutofit lnSpcReduction="10000"/>
          </a:bodyPr>
          <a:lstStyle/>
          <a:p>
            <a:r>
              <a:rPr lang="en-US" dirty="0">
                <a:effectLst/>
                <a:latin typeface="Times New Roman" panose="02020603050405020304" pitchFamily="18" charset="0"/>
                <a:cs typeface="Times New Roman" panose="02020603050405020304" pitchFamily="18" charset="0"/>
              </a:rPr>
              <a:t>Ms. </a:t>
            </a:r>
            <a:r>
              <a:rPr lang="en-US" dirty="0" err="1">
                <a:effectLst/>
                <a:latin typeface="Times New Roman" panose="02020603050405020304" pitchFamily="18" charset="0"/>
                <a:cs typeface="Times New Roman" panose="02020603050405020304" pitchFamily="18" charset="0"/>
              </a:rPr>
              <a:t>Rumana</a:t>
            </a:r>
            <a:r>
              <a:rPr lang="en-US" dirty="0">
                <a:effectLst/>
                <a:latin typeface="Times New Roman" panose="02020603050405020304" pitchFamily="18" charset="0"/>
                <a:cs typeface="Times New Roman" panose="02020603050405020304" pitchFamily="18" charset="0"/>
              </a:rPr>
              <a:t> Parveen. A., MBA., NET.,</a:t>
            </a:r>
            <a:endParaRPr lang="en-IN" dirty="0">
              <a:effectLst/>
              <a:latin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cs typeface="Times New Roman" panose="02020603050405020304" pitchFamily="18" charset="0"/>
              </a:rPr>
              <a:t>Assistant Professor, Department of Business Administration</a:t>
            </a:r>
            <a:endParaRPr lang="en-IN" dirty="0">
              <a:effectLst/>
              <a:latin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cs typeface="Times New Roman" panose="02020603050405020304" pitchFamily="18" charset="0"/>
              </a:rPr>
              <a:t>Guru Nanak College (Autonomous)</a:t>
            </a:r>
            <a:endParaRPr lang="en-IN"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97062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B0C274-D6C4-4992-B8EF-6B7F1484B1EB}"/>
              </a:ext>
            </a:extLst>
          </p:cNvPr>
          <p:cNvSpPr>
            <a:spLocks noGrp="1"/>
          </p:cNvSpPr>
          <p:nvPr>
            <p:ph idx="1"/>
          </p:nvPr>
        </p:nvSpPr>
        <p:spPr>
          <a:xfrm>
            <a:off x="919119" y="1308295"/>
            <a:ext cx="10353762" cy="4792394"/>
          </a:xfrm>
        </p:spPr>
        <p:txBody>
          <a:bodyPr>
            <a:normAutofit fontScale="85000" lnSpcReduction="10000"/>
          </a:bodyPr>
          <a:lstStyle/>
          <a:p>
            <a:pPr marL="0" indent="0">
              <a:lnSpc>
                <a:spcPct val="170000"/>
              </a:lnSpc>
              <a:buNone/>
            </a:pPr>
            <a:r>
              <a:rPr lang="en-US" b="1" dirty="0">
                <a:effectLst/>
                <a:latin typeface="Times New Roman" panose="02020603050405020304" pitchFamily="18" charset="0"/>
                <a:cs typeface="Times New Roman" panose="02020603050405020304" pitchFamily="18" charset="0"/>
              </a:rPr>
              <a:t>ABSTRACT: </a:t>
            </a:r>
            <a:r>
              <a:rPr lang="en-US" i="1" dirty="0">
                <a:effectLst/>
                <a:latin typeface="Times New Roman" panose="02020603050405020304" pitchFamily="18" charset="0"/>
                <a:cs typeface="Times New Roman" panose="02020603050405020304" pitchFamily="18" charset="0"/>
              </a:rPr>
              <a:t>This study assesses the advertisement effectiveness of amazon great Indian festival for a company to transmit its product to the targeted customers. Television and advertising together present a lethal combination and has become an integral part of modern society. It is the most convenient route to reach their targeted consumers. Thus, television commercials are designed in such a way that to attract the customer and create an intention for buying a company’s product instead of other similar products from other companies. This study aimed at finding the advertisement effectiveness of amazon great Indian festival. The present study was conducted on 120 respondents, to know the impact of the advertisement effectiveness of amazon great Indian festival on their buying behavior. The results revealed the importance of advertisement on the buying behavior of customers.</a:t>
            </a:r>
            <a:endParaRPr lang="en-IN" dirty="0">
              <a:effectLst/>
              <a:latin typeface="Times New Roman" panose="02020603050405020304" pitchFamily="18" charset="0"/>
              <a:cs typeface="Times New Roman" panose="02020603050405020304" pitchFamily="18" charset="0"/>
            </a:endParaRPr>
          </a:p>
          <a:p>
            <a:pPr marL="0" indent="0">
              <a:buNone/>
            </a:pPr>
            <a:endParaRPr lang="en-IN" b="1" i="1" dirty="0">
              <a:effectLst/>
              <a:latin typeface="Times New Roman" panose="02020603050405020304" pitchFamily="18" charset="0"/>
              <a:cs typeface="Times New Roman" panose="02020603050405020304" pitchFamily="18" charset="0"/>
            </a:endParaRPr>
          </a:p>
          <a:p>
            <a:pPr marL="0" indent="0">
              <a:buNone/>
            </a:pPr>
            <a:r>
              <a:rPr lang="en-US" b="1" i="1" dirty="0">
                <a:effectLst/>
                <a:latin typeface="Times New Roman" panose="02020603050405020304" pitchFamily="18" charset="0"/>
                <a:cs typeface="Times New Roman" panose="02020603050405020304" pitchFamily="18" charset="0"/>
              </a:rPr>
              <a:t>KEYWORDS: </a:t>
            </a:r>
            <a:r>
              <a:rPr lang="en-US" i="1" dirty="0">
                <a:effectLst/>
                <a:latin typeface="Times New Roman" panose="02020603050405020304" pitchFamily="18" charset="0"/>
                <a:cs typeface="Times New Roman" panose="02020603050405020304" pitchFamily="18" charset="0"/>
              </a:rPr>
              <a:t>Television advertising, Purchase intention, Great Indian festival.</a:t>
            </a:r>
            <a:endParaRPr lang="en-IN"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95064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8D9C01-445E-45FC-AC04-476DFDC5597C}"/>
              </a:ext>
            </a:extLst>
          </p:cNvPr>
          <p:cNvSpPr>
            <a:spLocks noGrp="1"/>
          </p:cNvSpPr>
          <p:nvPr>
            <p:ph idx="1"/>
          </p:nvPr>
        </p:nvSpPr>
        <p:spPr>
          <a:xfrm>
            <a:off x="919119" y="1216263"/>
            <a:ext cx="10353762" cy="4425473"/>
          </a:xfrm>
        </p:spPr>
        <p:txBody>
          <a:bodyPr>
            <a:normAutofit/>
          </a:bodyPr>
          <a:lstStyle/>
          <a:p>
            <a:pPr marL="0" indent="0" algn="ctr">
              <a:lnSpc>
                <a:spcPct val="150000"/>
              </a:lnSpc>
              <a:buNone/>
            </a:pPr>
            <a:r>
              <a:rPr lang="en-US" b="1" dirty="0">
                <a:effectLst/>
                <a:latin typeface="Times New Roman" panose="02020603050405020304" pitchFamily="18" charset="0"/>
                <a:cs typeface="Times New Roman" panose="02020603050405020304" pitchFamily="18" charset="0"/>
              </a:rPr>
              <a:t>INTRODUCTION</a:t>
            </a:r>
          </a:p>
          <a:p>
            <a:pPr marL="0" indent="0">
              <a:lnSpc>
                <a:spcPct val="150000"/>
              </a:lnSpc>
              <a:buNone/>
            </a:pPr>
            <a:r>
              <a:rPr lang="en-US" dirty="0">
                <a:effectLst/>
                <a:latin typeface="Times New Roman" panose="02020603050405020304" pitchFamily="18" charset="0"/>
                <a:cs typeface="Times New Roman" panose="02020603050405020304" pitchFamily="18" charset="0"/>
              </a:rPr>
              <a:t> Television advertisements reach larger, more audiences in such a short span of time. It attracts well attention, awareness and provides general information about the brand/ products. Now a day’s television is one of the strongest medium of communication which communicates the information regarding the product or service. The television is a mass media, which can influence the individual’s </a:t>
            </a:r>
            <a:r>
              <a:rPr lang="en-US" dirty="0" err="1">
                <a:effectLst/>
                <a:latin typeface="Times New Roman" panose="02020603050405020304" pitchFamily="18" charset="0"/>
                <a:cs typeface="Times New Roman" panose="02020603050405020304" pitchFamily="18" charset="0"/>
              </a:rPr>
              <a:t>behaviour</a:t>
            </a:r>
            <a:r>
              <a:rPr lang="en-US" dirty="0">
                <a:effectLst/>
                <a:latin typeface="Times New Roman" panose="02020603050405020304" pitchFamily="18" charset="0"/>
                <a:cs typeface="Times New Roman" panose="02020603050405020304" pitchFamily="18" charset="0"/>
              </a:rPr>
              <a:t>, life style and the living standard by cultural and regional differences. Many marketers of the big multinational companies to advertise their product to the general public use. Television advertisements creates, builds and grows brands, it builds brand fame and keeps brands alive in customer’s mind for such a long period.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90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1E60957-87D5-4D2C-8517-BC8A70E4A1A7}"/>
              </a:ext>
            </a:extLst>
          </p:cNvPr>
          <p:cNvSpPr>
            <a:spLocks noGrp="1"/>
          </p:cNvSpPr>
          <p:nvPr>
            <p:ph idx="1"/>
          </p:nvPr>
        </p:nvSpPr>
        <p:spPr>
          <a:xfrm>
            <a:off x="919119" y="1322341"/>
            <a:ext cx="10353762" cy="3695136"/>
          </a:xfrm>
        </p:spPr>
        <p:txBody>
          <a:bodyPr/>
          <a:lstStyle/>
          <a:p>
            <a:pPr marL="0" indent="0" algn="ctr">
              <a:buNone/>
            </a:pPr>
            <a:r>
              <a:rPr lang="en-US" b="1" dirty="0">
                <a:effectLst/>
                <a:latin typeface="Times New Roman" panose="02020603050405020304" pitchFamily="18" charset="0"/>
                <a:cs typeface="Times New Roman" panose="02020603050405020304" pitchFamily="18" charset="0"/>
              </a:rPr>
              <a:t>AMAZON GREAT INDIAN FESTIVAL</a:t>
            </a:r>
            <a:endParaRPr lang="en-IN" dirty="0">
              <a:effectLst/>
              <a:latin typeface="Times New Roman" panose="02020603050405020304" pitchFamily="18" charset="0"/>
              <a:cs typeface="Times New Roman" panose="02020603050405020304" pitchFamily="18" charset="0"/>
            </a:endParaRPr>
          </a:p>
          <a:p>
            <a:pPr marL="0" indent="0">
              <a:buNone/>
            </a:pPr>
            <a:endParaRPr lang="en-US" dirty="0">
              <a:effectLst/>
              <a:latin typeface="Times New Roman" panose="02020603050405020304" pitchFamily="18" charset="0"/>
              <a:cs typeface="Times New Roman" panose="02020603050405020304" pitchFamily="18" charset="0"/>
            </a:endParaRPr>
          </a:p>
          <a:p>
            <a:pPr marL="0" indent="0">
              <a:lnSpc>
                <a:spcPct val="150000"/>
              </a:lnSpc>
              <a:buNone/>
            </a:pPr>
            <a:r>
              <a:rPr lang="en-US" dirty="0">
                <a:effectLst/>
                <a:latin typeface="Times New Roman" panose="02020603050405020304" pitchFamily="18" charset="0"/>
                <a:cs typeface="Times New Roman" panose="02020603050405020304" pitchFamily="18" charset="0"/>
              </a:rPr>
              <a:t>Amazon's Great Indian Festival will bring a large number of great deals on top-selling products. Apart from basic discounts, Amazon will also offer a number of bundled offers in the form of product exchange, payment offers, and other cashback offers on select products. Most 'steal' deals will be available for a limited period.</a:t>
            </a:r>
            <a:endParaRPr lang="en-IN"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03479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985C73-6884-44B3-ABA7-F6119A93B9F4}"/>
              </a:ext>
            </a:extLst>
          </p:cNvPr>
          <p:cNvSpPr>
            <a:spLocks noGrp="1"/>
          </p:cNvSpPr>
          <p:nvPr>
            <p:ph idx="1"/>
          </p:nvPr>
        </p:nvSpPr>
        <p:spPr>
          <a:xfrm>
            <a:off x="919119" y="1434883"/>
            <a:ext cx="10353762" cy="3695136"/>
          </a:xfrm>
        </p:spPr>
        <p:txBody>
          <a:bodyPr/>
          <a:lstStyle/>
          <a:p>
            <a:pPr marL="0" indent="0" algn="ctr">
              <a:buNone/>
            </a:pPr>
            <a:r>
              <a:rPr lang="en-US" b="1" dirty="0">
                <a:effectLst/>
                <a:latin typeface="Times New Roman" panose="02020603050405020304" pitchFamily="18" charset="0"/>
                <a:cs typeface="Times New Roman" panose="02020603050405020304" pitchFamily="18" charset="0"/>
              </a:rPr>
              <a:t>OBJECTIVES OF THE STUDY</a:t>
            </a:r>
            <a:r>
              <a:rPr lang="en-US" dirty="0">
                <a:effectLst/>
                <a:latin typeface="Times New Roman" panose="02020603050405020304" pitchFamily="18" charset="0"/>
                <a:cs typeface="Times New Roman" panose="02020603050405020304" pitchFamily="18" charset="0"/>
              </a:rPr>
              <a:t>:</a:t>
            </a:r>
          </a:p>
          <a:p>
            <a:pPr marL="0" indent="0">
              <a:buNone/>
            </a:pPr>
            <a:endParaRPr lang="en-IN" dirty="0">
              <a:effectLst/>
              <a:latin typeface="Times New Roman" panose="02020603050405020304" pitchFamily="18" charset="0"/>
              <a:cs typeface="Times New Roman" panose="02020603050405020304" pitchFamily="18" charset="0"/>
            </a:endParaRPr>
          </a:p>
          <a:p>
            <a:pPr lvl="0"/>
            <a:r>
              <a:rPr lang="en-US" dirty="0">
                <a:effectLst/>
                <a:latin typeface="Times New Roman" panose="02020603050405020304" pitchFamily="18" charset="0"/>
                <a:cs typeface="Times New Roman" panose="02020603050405020304" pitchFamily="18" charset="0"/>
              </a:rPr>
              <a:t>To understand the advertising strategies adopted by Amazon to promote their great Indian festival.</a:t>
            </a:r>
            <a:endParaRPr lang="en-IN" dirty="0">
              <a:effectLst/>
              <a:latin typeface="Times New Roman" panose="02020603050405020304" pitchFamily="18" charset="0"/>
              <a:cs typeface="Times New Roman" panose="02020603050405020304" pitchFamily="18" charset="0"/>
            </a:endParaRPr>
          </a:p>
          <a:p>
            <a:pPr lvl="0"/>
            <a:r>
              <a:rPr lang="en-US" dirty="0">
                <a:effectLst/>
                <a:latin typeface="Times New Roman" panose="02020603050405020304" pitchFamily="18" charset="0"/>
                <a:cs typeface="Times New Roman" panose="02020603050405020304" pitchFamily="18" charset="0"/>
              </a:rPr>
              <a:t>To examine the different opinions, taste and preference of advertisements on various brands from the customers  side.</a:t>
            </a:r>
            <a:endParaRPr lang="en-IN"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5058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AA8E744-B395-4717-8A18-021DA98A22B7}"/>
              </a:ext>
            </a:extLst>
          </p:cNvPr>
          <p:cNvSpPr>
            <a:spLocks noGrp="1"/>
          </p:cNvSpPr>
          <p:nvPr>
            <p:ph idx="1"/>
          </p:nvPr>
        </p:nvSpPr>
        <p:spPr>
          <a:xfrm>
            <a:off x="919119" y="1581432"/>
            <a:ext cx="10353762" cy="3695136"/>
          </a:xfrm>
        </p:spPr>
        <p:txBody>
          <a:bodyPr/>
          <a:lstStyle/>
          <a:p>
            <a:pPr marL="0" indent="0" algn="ctr">
              <a:buNone/>
            </a:pPr>
            <a:r>
              <a:rPr lang="en-US" b="1" dirty="0">
                <a:effectLst/>
                <a:latin typeface="Times New Roman" panose="02020603050405020304" pitchFamily="18" charset="0"/>
                <a:cs typeface="Times New Roman" panose="02020603050405020304" pitchFamily="18" charset="0"/>
              </a:rPr>
              <a:t>RESEARCH METHODOLOGY</a:t>
            </a:r>
            <a:endParaRPr lang="en-IN" dirty="0">
              <a:effectLst/>
              <a:latin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cs typeface="Times New Roman" panose="02020603050405020304" pitchFamily="18" charset="0"/>
              </a:rPr>
              <a:t>The present study was conducted among customers in the age group of 20 -32. A sample of certain respondents was selected for the study. </a:t>
            </a:r>
          </a:p>
          <a:p>
            <a:r>
              <a:rPr lang="en-US" dirty="0">
                <a:effectLst/>
                <a:latin typeface="Times New Roman" panose="02020603050405020304" pitchFamily="18" charset="0"/>
                <a:cs typeface="Times New Roman" panose="02020603050405020304" pitchFamily="18" charset="0"/>
              </a:rPr>
              <a:t>A self-designed questionnaire was used for collecting the responses of the customers to identify the influence of TV Advertisements.</a:t>
            </a:r>
          </a:p>
          <a:p>
            <a:r>
              <a:rPr lang="en-US" dirty="0">
                <a:effectLst/>
                <a:latin typeface="Times New Roman" panose="02020603050405020304" pitchFamily="18" charset="0"/>
                <a:cs typeface="Times New Roman" panose="02020603050405020304" pitchFamily="18" charset="0"/>
              </a:rPr>
              <a:t> Along with the usual statistical tools such as tables and percentage method were used for analyzing the data and arriving at the conclusion.</a:t>
            </a:r>
            <a:endParaRPr lang="en-IN" dirty="0">
              <a:effectLst/>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72556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6539F39-E72D-4A75-80FD-09AF2B61F7EB}"/>
              </a:ext>
            </a:extLst>
          </p:cNvPr>
          <p:cNvSpPr>
            <a:spLocks noGrp="1"/>
          </p:cNvSpPr>
          <p:nvPr>
            <p:ph idx="1"/>
          </p:nvPr>
        </p:nvSpPr>
        <p:spPr>
          <a:xfrm>
            <a:off x="919119" y="1581432"/>
            <a:ext cx="10353762" cy="3695136"/>
          </a:xfrm>
        </p:spPr>
        <p:txBody>
          <a:bodyPr/>
          <a:lstStyle/>
          <a:p>
            <a:pPr marL="0" indent="0" algn="ctr">
              <a:buNone/>
            </a:pPr>
            <a:r>
              <a:rPr lang="en-US" b="1" dirty="0">
                <a:effectLst/>
                <a:latin typeface="Times New Roman" panose="02020603050405020304" pitchFamily="18" charset="0"/>
                <a:cs typeface="Times New Roman" panose="02020603050405020304" pitchFamily="18" charset="0"/>
              </a:rPr>
              <a:t>FINDINGS &amp; SUGGESTIONS</a:t>
            </a:r>
            <a:endParaRPr lang="en-IN" dirty="0">
              <a:effectLst/>
              <a:latin typeface="Times New Roman" panose="02020603050405020304" pitchFamily="18" charset="0"/>
              <a:cs typeface="Times New Roman" panose="02020603050405020304" pitchFamily="18" charset="0"/>
            </a:endParaRPr>
          </a:p>
          <a:p>
            <a:pPr>
              <a:lnSpc>
                <a:spcPct val="150000"/>
              </a:lnSpc>
            </a:pPr>
            <a:r>
              <a:rPr lang="en-US" dirty="0">
                <a:effectLst/>
                <a:latin typeface="Times New Roman" panose="02020603050405020304" pitchFamily="18" charset="0"/>
                <a:cs typeface="Times New Roman" panose="02020603050405020304" pitchFamily="18" charset="0"/>
              </a:rPr>
              <a:t>The findings depict positive impact of TV advertisement on customers’ attention to advertisement of products/ services, informing about a particular brand, selecting and afterwards purchasing a brand product and changing previous brand after being informed of a new brand. As a decision-making member, as regards purchasing and consumption, women consumers are also exposed to television viewing. It is likely that advertisements have the tendency of influencing on consumer </a:t>
            </a:r>
            <a:r>
              <a:rPr lang="en-US" dirty="0" err="1">
                <a:effectLst/>
                <a:latin typeface="Times New Roman" panose="02020603050405020304" pitchFamily="18" charset="0"/>
                <a:cs typeface="Times New Roman" panose="02020603050405020304" pitchFamily="18" charset="0"/>
              </a:rPr>
              <a:t>behaviour</a:t>
            </a:r>
            <a:r>
              <a:rPr lang="en-US" dirty="0">
                <a:effectLst/>
                <a:latin typeface="Times New Roman" panose="02020603050405020304" pitchFamily="18" charset="0"/>
                <a:cs typeface="Times New Roman" panose="02020603050405020304" pitchFamily="18" charset="0"/>
              </a:rPr>
              <a:t>.</a:t>
            </a:r>
            <a:endParaRPr lang="en-IN" dirty="0">
              <a:effectLst/>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63693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3F1FB0-E854-463B-8EB4-2F85DCF4F54B}"/>
              </a:ext>
            </a:extLst>
          </p:cNvPr>
          <p:cNvSpPr>
            <a:spLocks noGrp="1"/>
          </p:cNvSpPr>
          <p:nvPr>
            <p:ph idx="1"/>
          </p:nvPr>
        </p:nvSpPr>
        <p:spPr>
          <a:xfrm>
            <a:off x="919119" y="787767"/>
            <a:ext cx="10353762" cy="5613031"/>
          </a:xfrm>
        </p:spPr>
        <p:txBody>
          <a:bodyPr>
            <a:normAutofit fontScale="92500" lnSpcReduction="10000"/>
          </a:bodyPr>
          <a:lstStyle/>
          <a:p>
            <a:pPr marL="0" indent="0" algn="ctr">
              <a:buNone/>
            </a:pPr>
            <a:r>
              <a:rPr lang="en-US" b="1" dirty="0">
                <a:effectLst/>
                <a:latin typeface="Times New Roman" panose="02020603050405020304" pitchFamily="18" charset="0"/>
                <a:cs typeface="Times New Roman" panose="02020603050405020304" pitchFamily="18" charset="0"/>
              </a:rPr>
              <a:t>CONCLUSION AND SCOPE FOR FUTURE RESEARCH</a:t>
            </a:r>
            <a:endParaRPr lang="en-IN" dirty="0">
              <a:effectLst/>
              <a:latin typeface="Times New Roman" panose="02020603050405020304" pitchFamily="18" charset="0"/>
              <a:cs typeface="Times New Roman" panose="02020603050405020304" pitchFamily="18" charset="0"/>
            </a:endParaRPr>
          </a:p>
          <a:p>
            <a:pPr>
              <a:lnSpc>
                <a:spcPct val="170000"/>
              </a:lnSpc>
            </a:pPr>
            <a:r>
              <a:rPr lang="en-US" dirty="0">
                <a:effectLst/>
                <a:latin typeface="Times New Roman" panose="02020603050405020304" pitchFamily="18" charset="0"/>
                <a:cs typeface="Times New Roman" panose="02020603050405020304" pitchFamily="18" charset="0"/>
              </a:rPr>
              <a:t>Advertising plays a very important role in society, particularly in developed countries that have well developed mass communication infrastructures. The study provides interesting findings through correlation analysis. As people from different ages and professions including young group tend to be ardent users of new and social media, marketing efforts through advertising in these newer forms of media should be directed at future research. Moreover, a comparison of adverts effectiveness between different media remains largely under investigated.</a:t>
            </a:r>
            <a:endParaRPr lang="en-IN" dirty="0">
              <a:effectLst/>
              <a:latin typeface="Times New Roman" panose="02020603050405020304" pitchFamily="18" charset="0"/>
              <a:cs typeface="Times New Roman" panose="02020603050405020304" pitchFamily="18" charset="0"/>
            </a:endParaRPr>
          </a:p>
          <a:p>
            <a:pPr>
              <a:lnSpc>
                <a:spcPct val="170000"/>
              </a:lnSpc>
            </a:pPr>
            <a:r>
              <a:rPr lang="en-US" dirty="0">
                <a:effectLst/>
                <a:latin typeface="Times New Roman" panose="02020603050405020304" pitchFamily="18" charset="0"/>
                <a:cs typeface="Times New Roman" panose="02020603050405020304" pitchFamily="18" charset="0"/>
              </a:rPr>
              <a:t>and under exploited. In addition, research should focus on examining the nature and content of advertising that may involve issues of ethics, consumers taste and preference. The study can be further extended to identify the influence of advertisement on various stages of the purchase decision which includes </a:t>
            </a:r>
            <a:r>
              <a:rPr lang="en-US" dirty="0" err="1">
                <a:effectLst/>
                <a:latin typeface="Times New Roman" panose="02020603050405020304" pitchFamily="18" charset="0"/>
                <a:cs typeface="Times New Roman" panose="02020603050405020304" pitchFamily="18" charset="0"/>
              </a:rPr>
              <a:t>prepurchase</a:t>
            </a:r>
            <a:r>
              <a:rPr lang="en-US" dirty="0">
                <a:effectLst/>
                <a:latin typeface="Times New Roman" panose="02020603050405020304" pitchFamily="18" charset="0"/>
                <a:cs typeface="Times New Roman" panose="02020603050405020304" pitchFamily="18" charset="0"/>
              </a:rPr>
              <a:t>, evaluation of alternatives, purchase and repurchase of the product.</a:t>
            </a:r>
            <a:endParaRPr lang="en-IN"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65662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69A222-BCD7-4751-934B-A552A3B41044}"/>
              </a:ext>
            </a:extLst>
          </p:cNvPr>
          <p:cNvSpPr>
            <a:spLocks noGrp="1"/>
          </p:cNvSpPr>
          <p:nvPr>
            <p:ph idx="1"/>
          </p:nvPr>
        </p:nvSpPr>
        <p:spPr>
          <a:xfrm rot="20973233">
            <a:off x="750307" y="2574366"/>
            <a:ext cx="10353762" cy="3695136"/>
          </a:xfrm>
        </p:spPr>
        <p:txBody>
          <a:bodyPr>
            <a:normAutofit/>
          </a:bodyPr>
          <a:lstStyle/>
          <a:p>
            <a:pPr marL="0" indent="0" algn="ctr">
              <a:buNone/>
            </a:pPr>
            <a:r>
              <a:rPr lang="en-US" sz="9600" dirty="0">
                <a:latin typeface="Times New Roman" panose="02020603050405020304" pitchFamily="18" charset="0"/>
                <a:cs typeface="Times New Roman" panose="02020603050405020304" pitchFamily="18" charset="0"/>
              </a:rPr>
              <a:t>Thank You</a:t>
            </a:r>
            <a:endParaRPr lang="en-IN"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611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8</TotalTime>
  <Words>731</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Bookman Old Style</vt:lpstr>
      <vt:lpstr>Rockwell</vt:lpstr>
      <vt:lpstr>Times New Roman</vt:lpstr>
      <vt:lpstr>Damask</vt:lpstr>
      <vt:lpstr>A STUDY ON THE ADVERTISEMENT EFFECTIVENESS WITH SPECIAL REFERENCE TO AMAZON GREAT INDIAN FESTIVAL OFFERS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THE ADVERTISEMENT EFFECTIVENESS WITH SPECIAL REFERENCE TO AMAZON GREAT INDIAN FESTIVAL OFFERS</dc:title>
  <dc:creator>Library</dc:creator>
  <cp:lastModifiedBy>Windows User</cp:lastModifiedBy>
  <cp:revision>2</cp:revision>
  <dcterms:created xsi:type="dcterms:W3CDTF">2021-12-27T10:22:30Z</dcterms:created>
  <dcterms:modified xsi:type="dcterms:W3CDTF">2021-12-28T15:14:35Z</dcterms:modified>
</cp:coreProperties>
</file>