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94F6B5-7E56-4430-A8FB-FB08E2194392}" type="datetimeFigureOut">
              <a:rPr lang="en-US" smtClean="0"/>
              <a:t>12/26/2021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6F5D9F-7C00-4400-B90A-5C062E08733B}" type="slidenum">
              <a:rPr lang="en-US" smtClean="0"/>
              <a:t>‹#›</a:t>
            </a:fld>
            <a:endParaRPr lang="en-US"/>
          </a:p>
        </p:txBody>
      </p:sp>
    </p:spTree>
    <p:extLst>
      <p:ext uri="{BB962C8B-B14F-4D97-AF65-F5344CB8AC3E}">
        <p14:creationId xmlns:p14="http://schemas.microsoft.com/office/powerpoint/2010/main" val="2502729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6F5D9F-7C00-4400-B90A-5C062E08733B}" type="slidenum">
              <a:rPr lang="en-US" smtClean="0"/>
              <a:t>2</a:t>
            </a:fld>
            <a:endParaRPr lang="en-US"/>
          </a:p>
        </p:txBody>
      </p:sp>
    </p:spTree>
    <p:extLst>
      <p:ext uri="{BB962C8B-B14F-4D97-AF65-F5344CB8AC3E}">
        <p14:creationId xmlns:p14="http://schemas.microsoft.com/office/powerpoint/2010/main" val="2719673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dnazeer@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772400" cy="1470025"/>
          </a:xfrm>
        </p:spPr>
        <p:txBody>
          <a:bodyPr>
            <a:normAutofit fontScale="90000"/>
          </a:bodyPr>
          <a:lstStyle/>
          <a:p>
            <a:r>
              <a:rPr lang="en-US" b="1" i="1" dirty="0" smtClean="0"/>
              <a:t> </a:t>
            </a:r>
            <a:r>
              <a:rPr lang="en-US" b="1" dirty="0" smtClean="0"/>
              <a:t/>
            </a:r>
            <a:br>
              <a:rPr lang="en-US" b="1" dirty="0" smtClean="0"/>
            </a:br>
            <a:r>
              <a:rPr lang="en-US" b="1" dirty="0" smtClean="0"/>
              <a:t> </a:t>
            </a:r>
            <a:br>
              <a:rPr lang="en-US" b="1" dirty="0" smtClean="0"/>
            </a:br>
            <a:r>
              <a:rPr lang="en-US" b="1" i="1" dirty="0" smtClean="0"/>
              <a:t> *</a:t>
            </a:r>
            <a:r>
              <a:rPr lang="en-US" b="1" i="1" dirty="0" err="1" smtClean="0"/>
              <a:t>Dr.Nazeerudin</a:t>
            </a:r>
            <a:r>
              <a:rPr lang="en-US" b="1" i="1" dirty="0" smtClean="0"/>
              <a:t>                                             </a:t>
            </a:r>
            <a:r>
              <a:rPr lang="en-US" b="1" dirty="0" smtClean="0"/>
              <a:t> </a:t>
            </a:r>
            <a:br>
              <a:rPr lang="en-US" b="1" dirty="0" smtClean="0"/>
            </a:br>
            <a:endParaRPr lang="en-US" b="1" dirty="0"/>
          </a:p>
        </p:txBody>
      </p:sp>
      <p:sp>
        <p:nvSpPr>
          <p:cNvPr id="3" name="Subtitle 2"/>
          <p:cNvSpPr>
            <a:spLocks noGrp="1"/>
          </p:cNvSpPr>
          <p:nvPr>
            <p:ph type="subTitle" idx="1"/>
          </p:nvPr>
        </p:nvSpPr>
        <p:spPr>
          <a:xfrm>
            <a:off x="1219200" y="1066800"/>
            <a:ext cx="6400800" cy="1752600"/>
          </a:xfrm>
        </p:spPr>
        <p:txBody>
          <a:bodyPr>
            <a:normAutofit fontScale="92500" lnSpcReduction="20000"/>
          </a:bodyPr>
          <a:lstStyle/>
          <a:p>
            <a:pPr lvl="0" algn="l" fontAlgn="base">
              <a:spcBef>
                <a:spcPct val="0"/>
              </a:spcBef>
              <a:spcAft>
                <a:spcPct val="0"/>
              </a:spcAft>
            </a:pPr>
            <a:r>
              <a:rPr lang="en-US" b="1" dirty="0" smtClean="0">
                <a:solidFill>
                  <a:srgbClr val="111111"/>
                </a:solidFill>
                <a:latin typeface="Arial" pitchFamily="34" charset="0"/>
                <a:ea typeface="Times New Roman" pitchFamily="18" charset="0"/>
                <a:cs typeface="Arial" pitchFamily="34" charset="0"/>
              </a:rPr>
              <a:t>Transition Challenges</a:t>
            </a:r>
            <a:r>
              <a:rPr lang="en-US" b="1" dirty="0" smtClean="0">
                <a:solidFill>
                  <a:srgbClr val="000000"/>
                </a:solidFill>
                <a:latin typeface="Arial" pitchFamily="34" charset="0"/>
                <a:ea typeface="Times New Roman" pitchFamily="18" charset="0"/>
                <a:cs typeface="Arial" pitchFamily="34" charset="0"/>
              </a:rPr>
              <a:t> in </a:t>
            </a:r>
            <a:r>
              <a:rPr lang="en-US" b="1" dirty="0" smtClean="0">
                <a:solidFill>
                  <a:srgbClr val="111111"/>
                </a:solidFill>
                <a:latin typeface="Arial" pitchFamily="34" charset="0"/>
                <a:ea typeface="Times New Roman" pitchFamily="18" charset="0"/>
                <a:cs typeface="Arial" pitchFamily="34" charset="0"/>
              </a:rPr>
              <a:t>Rural </a:t>
            </a:r>
            <a:r>
              <a:rPr lang="en-US" b="1" dirty="0" smtClean="0">
                <a:solidFill>
                  <a:srgbClr val="000000"/>
                </a:solidFill>
                <a:latin typeface="Arial" pitchFamily="34" charset="0"/>
                <a:ea typeface="Times New Roman" pitchFamily="18" charset="0"/>
                <a:cs typeface="Arial" pitchFamily="34" charset="0"/>
              </a:rPr>
              <a:t>India: Exploring Perspectives </a:t>
            </a:r>
            <a:endParaRPr lang="en-US" sz="4800" b="1" dirty="0" smtClean="0">
              <a:solidFill>
                <a:schemeClr val="tx1"/>
              </a:solidFill>
              <a:latin typeface="Arial" pitchFamily="34" charset="0"/>
              <a:ea typeface="Times New Roman" pitchFamily="18" charset="0"/>
              <a:cs typeface="Arial" pitchFamily="34" charset="0"/>
            </a:endParaRPr>
          </a:p>
          <a:p>
            <a:pPr lvl="0" algn="l" eaLnBrk="0" fontAlgn="base" hangingPunct="0">
              <a:spcBef>
                <a:spcPct val="0"/>
              </a:spcBef>
              <a:spcAft>
                <a:spcPct val="0"/>
              </a:spcAft>
            </a:pPr>
            <a:endParaRPr lang="en-US" sz="4000" dirty="0" smtClean="0">
              <a:solidFill>
                <a:schemeClr val="tx1"/>
              </a:solidFill>
              <a:latin typeface="Arial" pitchFamily="34" charset="0"/>
              <a:cs typeface="Arial" pitchFamily="34" charset="0"/>
            </a:endParaRPr>
          </a:p>
          <a:p>
            <a:pPr lvl="0"/>
            <a:r>
              <a:rPr lang="en-US" b="1" i="1" dirty="0" smtClean="0"/>
              <a:t>*</a:t>
            </a:r>
            <a:r>
              <a:rPr lang="en-US" b="1" i="1" dirty="0" err="1" smtClean="0">
                <a:solidFill>
                  <a:schemeClr val="tx1"/>
                </a:solidFill>
                <a:latin typeface="Arial" pitchFamily="34" charset="0"/>
                <a:ea typeface="Times New Roman" pitchFamily="18" charset="0"/>
                <a:cs typeface="Arial" pitchFamily="34" charset="0"/>
              </a:rPr>
              <a:t>Dr.Nazeerudin</a:t>
            </a:r>
            <a:r>
              <a:rPr lang="en-US" b="1" dirty="0" smtClean="0">
                <a:solidFill>
                  <a:schemeClr val="tx1"/>
                </a:solidFill>
                <a:latin typeface="Arial" pitchFamily="34" charset="0"/>
                <a:ea typeface="Times New Roman" pitchFamily="18" charset="0"/>
                <a:cs typeface="Arial" pitchFamily="34" charset="0"/>
              </a:rPr>
              <a:t> </a:t>
            </a:r>
            <a:endParaRPr lang="en-US" sz="5400" b="1" dirty="0" smtClean="0">
              <a:solidFill>
                <a:schemeClr val="tx1"/>
              </a:solidFill>
              <a:latin typeface="Arial" pitchFamily="34" charset="0"/>
              <a:ea typeface="Times New Roman" pitchFamily="18" charset="0"/>
              <a:cs typeface="Arial" pitchFamily="34" charset="0"/>
            </a:endParaRPr>
          </a:p>
          <a:p>
            <a:endParaRPr lang="en-US" dirty="0"/>
          </a:p>
        </p:txBody>
      </p:sp>
      <p:sp>
        <p:nvSpPr>
          <p:cNvPr id="1026" name="Rectangle 2"/>
          <p:cNvSpPr>
            <a:spLocks noChangeArrowheads="1"/>
          </p:cNvSpPr>
          <p:nvPr/>
        </p:nvSpPr>
        <p:spPr bwMode="auto">
          <a:xfrm>
            <a:off x="2362200" y="1905000"/>
            <a:ext cx="5264583" cy="2077492"/>
          </a:xfrm>
          <a:prstGeom prst="rect">
            <a:avLst/>
          </a:prstGeom>
          <a:solidFill>
            <a:srgbClr val="FFFFFF"/>
          </a:solidFill>
          <a:ln w="9525">
            <a:noFill/>
            <a:miter lim="800000"/>
            <a:headEnd/>
            <a:tailEnd/>
          </a:ln>
          <a:effectLst/>
        </p:spPr>
        <p:txBody>
          <a:bodyPr vert="horz" wrap="non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lang="en-US" sz="1200" b="1" i="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IN" sz="1200" b="1" i="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IN" sz="1200" b="1" i="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IN" sz="1200" b="1" i="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IN" sz="1200" b="1" i="1"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IN"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endParaRPr>
          </a:p>
        </p:txBody>
      </p:sp>
      <p:sp>
        <p:nvSpPr>
          <p:cNvPr id="1025" name="AutoShape 1" descr="Rural India Transition Challenge"/>
          <p:cNvSpPr>
            <a:spLocks noChangeAspect="1" noChangeArrowheads="1"/>
          </p:cNvSpPr>
          <p:nvPr/>
        </p:nvSpPr>
        <p:spPr bwMode="auto">
          <a:xfrm>
            <a:off x="0" y="4572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Rectangle 4"/>
          <p:cNvSpPr>
            <a:spLocks noChangeArrowheads="1"/>
          </p:cNvSpPr>
          <p:nvPr/>
        </p:nvSpPr>
        <p:spPr bwMode="auto">
          <a:xfrm>
            <a:off x="0" y="0"/>
            <a:ext cx="5264583" cy="230832"/>
          </a:xfrm>
          <a:prstGeom prst="rect">
            <a:avLst/>
          </a:prstGeom>
          <a:solidFill>
            <a:srgbClr val="FFFFFF"/>
          </a:solidFill>
          <a:ln w="9525">
            <a:noFill/>
            <a:miter lim="800000"/>
            <a:headEnd/>
            <a:tailEnd/>
          </a:ln>
          <a:effectLst/>
        </p:spPr>
        <p:txBody>
          <a:bodyPr vert="horz" wrap="non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AutoShape 3" descr="Rural India Transition Challenge"/>
          <p:cNvSpPr>
            <a:spLocks noChangeAspect="1" noChangeArrowheads="1"/>
          </p:cNvSpPr>
          <p:nvPr/>
        </p:nvSpPr>
        <p:spPr bwMode="auto">
          <a:xfrm>
            <a:off x="0" y="4572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Rectangle 8"/>
          <p:cNvSpPr/>
          <p:nvPr/>
        </p:nvSpPr>
        <p:spPr>
          <a:xfrm>
            <a:off x="2286000" y="2967335"/>
            <a:ext cx="4572000" cy="923330"/>
          </a:xfrm>
          <a:prstGeom prst="rect">
            <a:avLst/>
          </a:prstGeom>
        </p:spPr>
        <p:txBody>
          <a:bodyPr>
            <a:spAutoFit/>
          </a:bodyPr>
          <a:lstStyle/>
          <a:p>
            <a:r>
              <a:rPr lang="en-US" b="1" dirty="0" smtClean="0"/>
              <a:t>*</a:t>
            </a:r>
            <a:r>
              <a:rPr lang="en-US" b="1" i="1" dirty="0" smtClean="0"/>
              <a:t>Centre for Rural Development Studies Bangalore University Bangalore 56 Karnataka Email:  </a:t>
            </a:r>
            <a:r>
              <a:rPr lang="en-US" i="1" u="sng" dirty="0" smtClean="0">
                <a:hlinkClick r:id="rId2"/>
              </a:rPr>
              <a:t>rdnazeer@gmail.com</a:t>
            </a:r>
            <a:r>
              <a:rPr lang="en-US" b="1" i="1"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has been argued that Indian government’s economic liberalization policies are the central factor responsible for the declining importance of the agricultural sector and the country’s unprecedented agrarian crisis that has led to the diversification of livelihoods from the agricultural to non-agricultural sectors and to food insecurity.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Importance of the Rural Sector</a:t>
            </a:r>
          </a:p>
        </p:txBody>
      </p:sp>
      <p:sp>
        <p:nvSpPr>
          <p:cNvPr id="3" name="Content Placeholder 2"/>
          <p:cNvSpPr>
            <a:spLocks noGrp="1"/>
          </p:cNvSpPr>
          <p:nvPr>
            <p:ph idx="1"/>
          </p:nvPr>
        </p:nvSpPr>
        <p:spPr/>
        <p:txBody>
          <a:bodyPr>
            <a:normAutofit fontScale="25000" lnSpcReduction="20000"/>
          </a:bodyPr>
          <a:lstStyle/>
          <a:p>
            <a:endParaRPr lang="en-US" dirty="0" smtClean="0"/>
          </a:p>
          <a:p>
            <a:endParaRPr lang="en-US" sz="9600" dirty="0" smtClean="0"/>
          </a:p>
          <a:p>
            <a:pPr algn="just"/>
            <a:r>
              <a:rPr lang="en-US" sz="9600" dirty="0" smtClean="0"/>
              <a:t>India is predominantly a rural country with two third population and 70% workforce residing in rural areas. </a:t>
            </a:r>
          </a:p>
          <a:p>
            <a:pPr algn="just"/>
            <a:r>
              <a:rPr lang="en-US" sz="9600" dirty="0" smtClean="0"/>
              <a:t>Rural economy constitutes 46 per cent of national income.</a:t>
            </a:r>
          </a:p>
          <a:p>
            <a:pPr algn="just"/>
            <a:endParaRPr lang="en-US" sz="9600" dirty="0" smtClean="0"/>
          </a:p>
          <a:p>
            <a:pPr algn="just"/>
            <a:r>
              <a:rPr lang="en-US" sz="9600" dirty="0" smtClean="0">
                <a:solidFill>
                  <a:srgbClr val="444444"/>
                </a:solidFill>
                <a:latin typeface="Times New Roman"/>
                <a:ea typeface="Calibri"/>
              </a:rPr>
              <a:t>The two features of structural transformation visible in India are an increase in the overall gross domestic product and per capita incomes, enabled by the shift away from agriculture to other sectors or occupations with higher productivity; and greater urbanization</a:t>
            </a:r>
          </a:p>
          <a:p>
            <a:pPr algn="just"/>
            <a:endParaRPr lang="en-US" sz="4800" dirty="0" smtClean="0">
              <a:solidFill>
                <a:srgbClr val="444444"/>
              </a:solidFill>
              <a:latin typeface="Times New Roman"/>
              <a:ea typeface="Calibri"/>
            </a:endParaRPr>
          </a:p>
          <a:p>
            <a:r>
              <a:rPr lang="en-US" sz="9800" dirty="0" smtClean="0"/>
              <a:t> Rural India is going through a period of widespread transformation. </a:t>
            </a:r>
            <a:endParaRPr lang="en-US" sz="9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This transformation is represented by the declining growth rate of the rural population, various forms of agrarian distress and a considerable number of farmer suicides, increasing rural to urban migration,</a:t>
            </a:r>
          </a:p>
          <a:p>
            <a:r>
              <a:rPr lang="en-US" dirty="0" smtClean="0"/>
              <a:t>Declining growth rate of agricultural output</a:t>
            </a:r>
          </a:p>
          <a:p>
            <a:pPr algn="just"/>
            <a:r>
              <a:rPr lang="en-US" b="1" i="1" dirty="0" smtClean="0"/>
              <a:t>.</a:t>
            </a:r>
            <a:r>
              <a:rPr lang="en-US" dirty="0" smtClean="0"/>
              <a:t> </a:t>
            </a:r>
            <a:r>
              <a:rPr lang="en-US" b="1" i="1" dirty="0" smtClean="0"/>
              <a:t>Greater exposure raises rural aspirations for a better quality of life and arouses appetite for consumer goods. Recent data show that rural monthly per capita consumption expenditure (MPCE) grew at a rapid 5.5 per cent  a year between 2009–10 and 2011–12 (NSSO 2012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i="1" dirty="0" smtClean="0"/>
              <a:t>a sharp drop in rural poverty to less than 26 per cent from 34 per cent in just two years. With its growing purchasing power, the rural market  is no longer a residual retail market.</a:t>
            </a:r>
          </a:p>
          <a:p>
            <a:r>
              <a:rPr lang="en-US" b="1" i="1" dirty="0" smtClean="0"/>
              <a:t>In the above backdrop</a:t>
            </a:r>
            <a:r>
              <a:rPr lang="en-US" dirty="0" smtClean="0"/>
              <a:t> ,</a:t>
            </a:r>
            <a:r>
              <a:rPr lang="en-US" b="1" i="1" dirty="0" smtClean="0"/>
              <a:t>This paper made an attempt to briefly review the Contribution of  India’s, Rural  Economy</a:t>
            </a:r>
          </a:p>
          <a:p>
            <a:r>
              <a:rPr lang="en-US" b="1" i="1" dirty="0" smtClean="0"/>
              <a:t>examine the Dynamics of Rural transformation Further it identifies  the Common Challenges faced by Rural Agriculture Economy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i="1" dirty="0" smtClean="0"/>
              <a:t> To explore  ways to face Transition Challenges along with Government initiatives. Finally argued for need for structural changes in rural economy</a:t>
            </a:r>
          </a:p>
          <a:p>
            <a:r>
              <a:rPr lang="en-US" b="1" dirty="0" smtClean="0"/>
              <a:t>Rural</a:t>
            </a:r>
            <a:r>
              <a:rPr lang="en-US" b="1" u="sng" dirty="0" smtClean="0"/>
              <a:t> </a:t>
            </a:r>
            <a:r>
              <a:rPr lang="en-US" b="1" dirty="0" smtClean="0"/>
              <a:t>transformation</a:t>
            </a:r>
            <a:r>
              <a:rPr lang="en-US" b="1" u="sng" dirty="0" smtClean="0"/>
              <a:t> </a:t>
            </a:r>
            <a:r>
              <a:rPr lang="en-US" b="1" dirty="0" smtClean="0"/>
              <a:t>trends and driving forces</a:t>
            </a:r>
            <a:endParaRPr lang="en-US" dirty="0" smtClean="0"/>
          </a:p>
          <a:p>
            <a:pPr lvl="0"/>
            <a:r>
              <a:rPr lang="en-US" dirty="0" smtClean="0"/>
              <a:t>Population growth</a:t>
            </a:r>
          </a:p>
          <a:p>
            <a:pPr lvl="0"/>
            <a:r>
              <a:rPr lang="en-US" dirty="0" smtClean="0"/>
              <a:t>Climate change and resource degradation</a:t>
            </a:r>
          </a:p>
          <a:p>
            <a:pPr lvl="0"/>
            <a:r>
              <a:rPr lang="en-US" dirty="0" smtClean="0"/>
              <a:t>Globalization</a:t>
            </a:r>
          </a:p>
          <a:p>
            <a:pPr lvl="0"/>
            <a:r>
              <a:rPr lang="en-US" dirty="0" smtClean="0"/>
              <a:t>Urbanizations and rural-urban linkages</a:t>
            </a:r>
          </a:p>
          <a:p>
            <a:pPr lvl="0"/>
            <a:r>
              <a:rPr lang="en-US" dirty="0" smtClean="0"/>
              <a:t>Migration and mobility</a:t>
            </a:r>
          </a:p>
          <a:p>
            <a:pPr lvl="0"/>
            <a:r>
              <a:rPr lang="en-US" dirty="0" smtClean="0"/>
              <a:t>Agricultural modernization</a:t>
            </a:r>
          </a:p>
          <a:p>
            <a:endParaRPr lang="en-IN" b="1" i="1"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The process of rural transformation must thus be addressed by a policy agenda aimed at making rural transformation ecologically more sustainable and socially inclusive</a:t>
            </a:r>
          </a:p>
          <a:p>
            <a:r>
              <a:rPr lang="en-US" b="1" dirty="0" smtClean="0"/>
              <a:t>Challenges faced by Rural Agriculture Economy</a:t>
            </a:r>
            <a:endParaRPr lang="en-US" dirty="0" smtClean="0"/>
          </a:p>
          <a:p>
            <a:pPr lvl="0"/>
            <a:r>
              <a:rPr lang="en-US" dirty="0" smtClean="0"/>
              <a:t>Lack of protective irrigation in several states and failure of monsoons.</a:t>
            </a:r>
          </a:p>
          <a:p>
            <a:pPr lvl="0"/>
            <a:r>
              <a:rPr lang="en-US" dirty="0" smtClean="0"/>
              <a:t>Price Crash due to maximum crop harvesting.</a:t>
            </a:r>
          </a:p>
          <a:p>
            <a:pPr lvl="0"/>
            <a:r>
              <a:rPr lang="en-US" dirty="0" smtClean="0"/>
              <a:t>Agricultural commodities are not only perishable but also have low income and price elasticity of demand.</a:t>
            </a:r>
          </a:p>
          <a:p>
            <a:pPr lvl="0"/>
            <a:r>
              <a:rPr lang="en-US" dirty="0" smtClean="0"/>
              <a:t>Increase in production may lead to fall in prices which again lead to fall in income.</a:t>
            </a:r>
          </a:p>
          <a:p>
            <a:r>
              <a:rPr lang="en-US" dirty="0" smtClean="0"/>
              <a:t>. Rural India has been experiencing a sweeping transformation characterized by socio-economic improvement, accompanied by the assimilation of non-farm economy as the emerging phenomenon in occupational diversification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occupational diversification  due to the rapid structural transformation at the village.</a:t>
            </a:r>
          </a:p>
          <a:p>
            <a:r>
              <a:rPr lang="en-US" b="1" dirty="0" smtClean="0"/>
              <a:t>Ways to Address the Transition Challenges</a:t>
            </a:r>
            <a:endParaRPr lang="en-US" dirty="0" smtClean="0"/>
          </a:p>
          <a:p>
            <a:pPr lvl="0"/>
            <a:r>
              <a:rPr lang="en-US" dirty="0" smtClean="0"/>
              <a:t>To effectively address the process of rural transformation, a higher level of policy coherence between the desired overall development path and agriculture, food security and nutrition policies will be required.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Special attention must be paid to link sectors like basic services (energy, infrastructure etc.) with economic opportunities within and outside agriculture. Precision agriculture through use of drones, sensors, robotics, etc will be a game changer for Indian agriculture and finally through a multiplier impact, change the face of the rural sector.</a:t>
            </a:r>
          </a:p>
          <a:p>
            <a:pPr lvl="0"/>
            <a:r>
              <a:rPr lang="en-US" dirty="0" smtClean="0"/>
              <a:t>The education system must therefore cater to the needs of the economy and vocational training must be given priority.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Summing Up </a:t>
            </a:r>
            <a:endParaRPr lang="en-US" dirty="0" smtClean="0"/>
          </a:p>
          <a:p>
            <a:r>
              <a:rPr lang="en-US" dirty="0" smtClean="0"/>
              <a:t>Rural transformation is more of a dynamic and relative concept as compared to the more linear concept of rural development.</a:t>
            </a:r>
          </a:p>
          <a:p>
            <a:r>
              <a:rPr lang="en-US" dirty="0" smtClean="0"/>
              <a:t>The rural transformation discourse has particular relevance to the social change theory. Applied to agrarian-based rural India, it provides a conceptual framework for examining the transformations that have been taking place in the economy, demography, migration patterns, labor market, lifestyles, and other aspects of rural India</a:t>
            </a:r>
          </a:p>
          <a:p>
            <a:endParaRPr lang="en-IN" dirty="0" smtClean="0"/>
          </a:p>
          <a:p>
            <a:endParaRPr lang="en-US" dirty="0" smtClean="0"/>
          </a:p>
          <a:p>
            <a:endParaRPr lang="en-IN" dirty="0" smtClean="0"/>
          </a:p>
          <a:p>
            <a:endParaRPr lang="en-IN" dirty="0" smtClean="0"/>
          </a:p>
          <a:p>
            <a:endParaRPr lang="en-IN" dirty="0" smtClean="0"/>
          </a:p>
          <a:p>
            <a:endParaRPr lang="en-IN" dirty="0" smtClean="0"/>
          </a:p>
          <a:p>
            <a:endParaRPr lang="en-US" dirty="0" smtClean="0"/>
          </a:p>
          <a:p>
            <a:endParaRPr lang="en-IN" dirty="0" smtClean="0"/>
          </a:p>
          <a:p>
            <a:endParaRPr lang="en-IN" dirty="0" smtClean="0"/>
          </a:p>
          <a:p>
            <a:endParaRPr lang="en-IN" dirty="0" smtClean="0"/>
          </a:p>
          <a:p>
            <a:endParaRPr lang="en-IN"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693</Words>
  <Application>Microsoft Office PowerPoint</Application>
  <PresentationFormat>On-screen Show (4:3)</PresentationFormat>
  <Paragraphs>65</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     *Dr.Nazeerudin                                               </vt:lpstr>
      <vt:lpstr>The Importance of the Rural Sector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*Dr.Nazeerudin</dc:title>
  <dc:creator>Chinnu2021</dc:creator>
  <cp:lastModifiedBy>Windows User</cp:lastModifiedBy>
  <cp:revision>10</cp:revision>
  <dcterms:created xsi:type="dcterms:W3CDTF">2006-08-16T00:00:00Z</dcterms:created>
  <dcterms:modified xsi:type="dcterms:W3CDTF">2021-12-26T10:37:25Z</dcterms:modified>
</cp:coreProperties>
</file>