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2.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3.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05" r:id="rId1"/>
  </p:sldMasterIdLst>
  <p:notesMasterIdLst>
    <p:notesMasterId r:id="rId20"/>
  </p:notesMasterIdLst>
  <p:sldIdLst>
    <p:sldId id="256" r:id="rId2"/>
    <p:sldId id="291" r:id="rId3"/>
    <p:sldId id="336" r:id="rId4"/>
    <p:sldId id="330" r:id="rId5"/>
    <p:sldId id="339" r:id="rId6"/>
    <p:sldId id="341" r:id="rId7"/>
    <p:sldId id="298" r:id="rId8"/>
    <p:sldId id="328" r:id="rId9"/>
    <p:sldId id="297" r:id="rId10"/>
    <p:sldId id="315" r:id="rId11"/>
    <p:sldId id="334" r:id="rId12"/>
    <p:sldId id="324" r:id="rId13"/>
    <p:sldId id="325" r:id="rId14"/>
    <p:sldId id="342" r:id="rId15"/>
    <p:sldId id="332" r:id="rId16"/>
    <p:sldId id="333" r:id="rId17"/>
    <p:sldId id="311"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667" autoAdjust="0"/>
    <p:restoredTop sz="81004" autoAdjust="0"/>
  </p:normalViewPr>
  <p:slideViewPr>
    <p:cSldViewPr snapToGrid="0">
      <p:cViewPr varScale="1">
        <p:scale>
          <a:sx n="56" d="100"/>
          <a:sy n="56" d="100"/>
        </p:scale>
        <p:origin x="82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36D22D-B4B9-44EB-A587-2108D6EF1AC9}"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fr-FR"/>
        </a:p>
      </dgm:t>
    </dgm:pt>
    <dgm:pt modelId="{0EF4EF69-2276-40CE-9A1E-761312B53443}">
      <dgm:prSet phldrT="[Texte]" custT="1"/>
      <dgm:spPr/>
      <dgm:t>
        <a:bodyPr/>
        <a:lstStyle/>
        <a:p>
          <a:r>
            <a:rPr lang="fr-FR" sz="2000" dirty="0" smtClean="0"/>
            <a:t>-Real production values</a:t>
          </a:r>
        </a:p>
        <a:p>
          <a:r>
            <a:rPr lang="fr-FR" sz="2000" dirty="0" smtClean="0"/>
            <a:t>-</a:t>
          </a:r>
          <a:r>
            <a:rPr lang="en-US" sz="2000" noProof="0" dirty="0" smtClean="0"/>
            <a:t>Authentic</a:t>
          </a:r>
          <a:r>
            <a:rPr lang="fr-FR" sz="2000" dirty="0" smtClean="0"/>
            <a:t> intention of production</a:t>
          </a:r>
        </a:p>
        <a:p>
          <a:r>
            <a:rPr lang="en-US" sz="2000" dirty="0" smtClean="0"/>
            <a:t>-Qualification by the society (local tribe)</a:t>
          </a:r>
          <a:endParaRPr lang="fr-FR" sz="2000" dirty="0" smtClean="0"/>
        </a:p>
        <a:p>
          <a:r>
            <a:rPr lang="en-US" sz="2000" dirty="0" smtClean="0"/>
            <a:t>-Valuation of consumption rituals (differences are a great rich)</a:t>
          </a:r>
          <a:r>
            <a:rPr lang="fr-FR" sz="1500" dirty="0" smtClean="0"/>
            <a:t/>
          </a:r>
          <a:br>
            <a:rPr lang="fr-FR" sz="1500" dirty="0" smtClean="0"/>
          </a:br>
          <a:endParaRPr lang="fr-FR" sz="1500" dirty="0"/>
        </a:p>
      </dgm:t>
    </dgm:pt>
    <dgm:pt modelId="{138CAB19-50BA-49EB-A059-31615F550A96}" type="parTrans" cxnId="{865B5D98-BD86-43D0-9F5A-577C6B29E51A}">
      <dgm:prSet/>
      <dgm:spPr/>
      <dgm:t>
        <a:bodyPr/>
        <a:lstStyle/>
        <a:p>
          <a:endParaRPr lang="fr-FR"/>
        </a:p>
      </dgm:t>
    </dgm:pt>
    <dgm:pt modelId="{8D0A8822-0C00-4041-BF10-AE2E179589D0}" type="sibTrans" cxnId="{865B5D98-BD86-43D0-9F5A-577C6B29E51A}">
      <dgm:prSet/>
      <dgm:spPr/>
      <dgm:t>
        <a:bodyPr/>
        <a:lstStyle/>
        <a:p>
          <a:endParaRPr lang="fr-FR"/>
        </a:p>
      </dgm:t>
    </dgm:pt>
    <dgm:pt modelId="{8D373F7D-D95E-46D8-AE90-32B9FD35C465}">
      <dgm:prSet phldrT="[Texte]" custT="1"/>
      <dgm:spPr/>
      <dgm:t>
        <a:bodyPr/>
        <a:lstStyle/>
        <a:p>
          <a:pPr algn="ctr"/>
          <a:r>
            <a:rPr lang="en-US" sz="2000" noProof="0" dirty="0" smtClean="0"/>
            <a:t>-Business authenticity challenges </a:t>
          </a:r>
          <a:r>
            <a:rPr lang="fr-FR" sz="2000" dirty="0" smtClean="0"/>
            <a:t>:</a:t>
          </a:r>
        </a:p>
        <a:p>
          <a:pPr algn="ctr"/>
          <a:r>
            <a:rPr lang="en-US" sz="2000" dirty="0" smtClean="0"/>
            <a:t>-Production costs (social and societal aims)</a:t>
          </a:r>
          <a:endParaRPr lang="fr-FR" sz="2000" dirty="0" smtClean="0"/>
        </a:p>
        <a:p>
          <a:pPr algn="ctr"/>
          <a:r>
            <a:rPr lang="fr-FR" sz="2000" dirty="0" smtClean="0"/>
            <a:t>-</a:t>
          </a:r>
          <a:r>
            <a:rPr lang="en-US" sz="2000" noProof="0" dirty="0" smtClean="0"/>
            <a:t>Technological</a:t>
          </a:r>
          <a:r>
            <a:rPr lang="fr-FR" sz="2000" dirty="0" smtClean="0"/>
            <a:t> invention (Young consumer)</a:t>
          </a:r>
        </a:p>
        <a:p>
          <a:pPr algn="ctr"/>
          <a:r>
            <a:rPr lang="fr-FR" sz="2000" dirty="0" smtClean="0"/>
            <a:t>-</a:t>
          </a:r>
          <a:r>
            <a:rPr lang="en-US" sz="2000" noProof="0" dirty="0" smtClean="0"/>
            <a:t>Non-perfect competition (globalization</a:t>
          </a:r>
          <a:r>
            <a:rPr lang="fr-FR" sz="2000" dirty="0" smtClean="0"/>
            <a:t>)</a:t>
          </a:r>
          <a:r>
            <a:rPr lang="fr-FR" sz="1300" dirty="0" smtClean="0"/>
            <a:t/>
          </a:r>
          <a:br>
            <a:rPr lang="fr-FR" sz="1300" dirty="0" smtClean="0"/>
          </a:br>
          <a:endParaRPr lang="fr-FR" sz="1300" dirty="0"/>
        </a:p>
      </dgm:t>
    </dgm:pt>
    <dgm:pt modelId="{A92D5646-84FA-4D92-8678-0A12B92513A1}" type="parTrans" cxnId="{B68C414D-479F-48F5-9C6C-9D300C76FC02}">
      <dgm:prSet/>
      <dgm:spPr/>
      <dgm:t>
        <a:bodyPr/>
        <a:lstStyle/>
        <a:p>
          <a:endParaRPr lang="fr-FR"/>
        </a:p>
      </dgm:t>
    </dgm:pt>
    <dgm:pt modelId="{760A1475-FE4B-4ACC-B94C-990EC10FC7F9}" type="sibTrans" cxnId="{B68C414D-479F-48F5-9C6C-9D300C76FC02}">
      <dgm:prSet/>
      <dgm:spPr/>
      <dgm:t>
        <a:bodyPr/>
        <a:lstStyle/>
        <a:p>
          <a:endParaRPr lang="fr-FR"/>
        </a:p>
      </dgm:t>
    </dgm:pt>
    <dgm:pt modelId="{744B83CA-2446-49F3-B698-927263A9F653}" type="pres">
      <dgm:prSet presAssocID="{7B36D22D-B4B9-44EB-A587-2108D6EF1AC9}" presName="compositeShape" presStyleCnt="0">
        <dgm:presLayoutVars>
          <dgm:chMax val="2"/>
          <dgm:dir/>
          <dgm:resizeHandles val="exact"/>
        </dgm:presLayoutVars>
      </dgm:prSet>
      <dgm:spPr/>
      <dgm:t>
        <a:bodyPr/>
        <a:lstStyle/>
        <a:p>
          <a:endParaRPr lang="fr-FR"/>
        </a:p>
      </dgm:t>
    </dgm:pt>
    <dgm:pt modelId="{A87BE0B2-9739-4538-A7F9-5B98BC0937E1}" type="pres">
      <dgm:prSet presAssocID="{7B36D22D-B4B9-44EB-A587-2108D6EF1AC9}" presName="divider" presStyleLbl="fgShp" presStyleIdx="0" presStyleCnt="1" custAng="582337"/>
      <dgm:spPr/>
    </dgm:pt>
    <dgm:pt modelId="{73736742-A0CE-4E9E-A071-7EFD480C3F48}" type="pres">
      <dgm:prSet presAssocID="{0EF4EF69-2276-40CE-9A1E-761312B53443}" presName="downArrow" presStyleLbl="node1" presStyleIdx="0" presStyleCnt="2" custScaleX="154887" custLinFactX="58427" custLinFactY="33594" custLinFactNeighborX="100000" custLinFactNeighborY="100000"/>
      <dgm:spPr/>
    </dgm:pt>
    <dgm:pt modelId="{F4608871-52CF-4BCB-A6A1-6229418E1CE1}" type="pres">
      <dgm:prSet presAssocID="{0EF4EF69-2276-40CE-9A1E-761312B53443}" presName="downArrowText" presStyleLbl="revTx" presStyleIdx="0" presStyleCnt="2" custScaleX="163254" custLinFactNeighborX="15258" custLinFactNeighborY="7297">
        <dgm:presLayoutVars>
          <dgm:bulletEnabled val="1"/>
        </dgm:presLayoutVars>
      </dgm:prSet>
      <dgm:spPr/>
      <dgm:t>
        <a:bodyPr/>
        <a:lstStyle/>
        <a:p>
          <a:endParaRPr lang="fr-FR"/>
        </a:p>
      </dgm:t>
    </dgm:pt>
    <dgm:pt modelId="{B9DCB45E-45F2-4BA5-812E-DE56FB23ACFD}" type="pres">
      <dgm:prSet presAssocID="{8D373F7D-D95E-46D8-AE90-32B9FD35C465}" presName="upArrow" presStyleLbl="node1" presStyleIdx="1" presStyleCnt="2" custScaleX="154270" custLinFactX="-45667" custLinFactY="-89424" custLinFactNeighborX="-100000" custLinFactNeighborY="-100000"/>
      <dgm:spPr/>
    </dgm:pt>
    <dgm:pt modelId="{5C4AE84B-75E7-48CE-B3F2-3919185E29BE}" type="pres">
      <dgm:prSet presAssocID="{8D373F7D-D95E-46D8-AE90-32B9FD35C465}" presName="upArrowText" presStyleLbl="revTx" presStyleIdx="1" presStyleCnt="2" custScaleX="150008" custScaleY="97278" custLinFactNeighborX="-18268" custLinFactNeighborY="-1824">
        <dgm:presLayoutVars>
          <dgm:bulletEnabled val="1"/>
        </dgm:presLayoutVars>
      </dgm:prSet>
      <dgm:spPr/>
      <dgm:t>
        <a:bodyPr/>
        <a:lstStyle/>
        <a:p>
          <a:endParaRPr lang="fr-FR"/>
        </a:p>
      </dgm:t>
    </dgm:pt>
  </dgm:ptLst>
  <dgm:cxnLst>
    <dgm:cxn modelId="{865B5D98-BD86-43D0-9F5A-577C6B29E51A}" srcId="{7B36D22D-B4B9-44EB-A587-2108D6EF1AC9}" destId="{0EF4EF69-2276-40CE-9A1E-761312B53443}" srcOrd="0" destOrd="0" parTransId="{138CAB19-50BA-49EB-A059-31615F550A96}" sibTransId="{8D0A8822-0C00-4041-BF10-AE2E179589D0}"/>
    <dgm:cxn modelId="{B68C414D-479F-48F5-9C6C-9D300C76FC02}" srcId="{7B36D22D-B4B9-44EB-A587-2108D6EF1AC9}" destId="{8D373F7D-D95E-46D8-AE90-32B9FD35C465}" srcOrd="1" destOrd="0" parTransId="{A92D5646-84FA-4D92-8678-0A12B92513A1}" sibTransId="{760A1475-FE4B-4ACC-B94C-990EC10FC7F9}"/>
    <dgm:cxn modelId="{7B2DB086-A7D0-44F0-A9E7-8347DD77FF7E}" type="presOf" srcId="{0EF4EF69-2276-40CE-9A1E-761312B53443}" destId="{F4608871-52CF-4BCB-A6A1-6229418E1CE1}" srcOrd="0" destOrd="0" presId="urn:microsoft.com/office/officeart/2005/8/layout/arrow3"/>
    <dgm:cxn modelId="{566A4BC2-5AC0-41C7-BA9D-A634361E7F6B}" type="presOf" srcId="{8D373F7D-D95E-46D8-AE90-32B9FD35C465}" destId="{5C4AE84B-75E7-48CE-B3F2-3919185E29BE}" srcOrd="0" destOrd="0" presId="urn:microsoft.com/office/officeart/2005/8/layout/arrow3"/>
    <dgm:cxn modelId="{0831CFAB-EC91-4FB3-962D-35A9BE49EBC8}" type="presOf" srcId="{7B36D22D-B4B9-44EB-A587-2108D6EF1AC9}" destId="{744B83CA-2446-49F3-B698-927263A9F653}" srcOrd="0" destOrd="0" presId="urn:microsoft.com/office/officeart/2005/8/layout/arrow3"/>
    <dgm:cxn modelId="{4AC57F5B-636F-4C98-A15D-00D3C125FD92}" type="presParOf" srcId="{744B83CA-2446-49F3-B698-927263A9F653}" destId="{A87BE0B2-9739-4538-A7F9-5B98BC0937E1}" srcOrd="0" destOrd="0" presId="urn:microsoft.com/office/officeart/2005/8/layout/arrow3"/>
    <dgm:cxn modelId="{1F205C33-52C2-4DBD-9FC0-471698C2207A}" type="presParOf" srcId="{744B83CA-2446-49F3-B698-927263A9F653}" destId="{73736742-A0CE-4E9E-A071-7EFD480C3F48}" srcOrd="1" destOrd="0" presId="urn:microsoft.com/office/officeart/2005/8/layout/arrow3"/>
    <dgm:cxn modelId="{DA86DDCC-1A81-4781-A50F-FFBFB116CE95}" type="presParOf" srcId="{744B83CA-2446-49F3-B698-927263A9F653}" destId="{F4608871-52CF-4BCB-A6A1-6229418E1CE1}" srcOrd="2" destOrd="0" presId="urn:microsoft.com/office/officeart/2005/8/layout/arrow3"/>
    <dgm:cxn modelId="{3DA0EDBB-5EE7-49C7-9CB7-F64BCB4A7D4A}" type="presParOf" srcId="{744B83CA-2446-49F3-B698-927263A9F653}" destId="{B9DCB45E-45F2-4BA5-812E-DE56FB23ACFD}" srcOrd="3" destOrd="0" presId="urn:microsoft.com/office/officeart/2005/8/layout/arrow3"/>
    <dgm:cxn modelId="{7A9F4A92-8B03-4C20-97F6-6C34148593CF}" type="presParOf" srcId="{744B83CA-2446-49F3-B698-927263A9F653}" destId="{5C4AE84B-75E7-48CE-B3F2-3919185E29BE}" srcOrd="4" destOrd="0" presId="urn:microsoft.com/office/officeart/2005/8/layout/arrow3"/>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7B3F4A-D560-460E-AE51-363A54495889}" type="datetimeFigureOut">
              <a:rPr lang="fr-FR" smtClean="0"/>
              <a:pPr/>
              <a:t>22/12/2021</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7B956F-E4BF-4251-86F2-A5FA821C0195}" type="slidenum">
              <a:rPr lang="fr-FR" smtClean="0"/>
              <a:pPr/>
              <a:t>‹#›</a:t>
            </a:fld>
            <a:endParaRPr lang="fr-FR"/>
          </a:p>
        </p:txBody>
      </p:sp>
    </p:spTree>
    <p:extLst>
      <p:ext uri="{BB962C8B-B14F-4D97-AF65-F5344CB8AC3E}">
        <p14:creationId xmlns:p14="http://schemas.microsoft.com/office/powerpoint/2010/main" val="1882150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17B956F-E4BF-4251-86F2-A5FA821C0195}" type="slidenum">
              <a:rPr lang="fr-FR" smtClean="0"/>
              <a:pPr/>
              <a:t>1</a:t>
            </a:fld>
            <a:endParaRPr lang="fr-FR"/>
          </a:p>
        </p:txBody>
      </p:sp>
    </p:spTree>
    <p:extLst>
      <p:ext uri="{BB962C8B-B14F-4D97-AF65-F5344CB8AC3E}">
        <p14:creationId xmlns:p14="http://schemas.microsoft.com/office/powerpoint/2010/main" val="2705439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17B956F-E4BF-4251-86F2-A5FA821C0195}" type="slidenum">
              <a:rPr lang="fr-FR" smtClean="0"/>
              <a:pPr/>
              <a:t>3</a:t>
            </a:fld>
            <a:endParaRPr lang="fr-FR"/>
          </a:p>
        </p:txBody>
      </p:sp>
    </p:spTree>
    <p:extLst>
      <p:ext uri="{BB962C8B-B14F-4D97-AF65-F5344CB8AC3E}">
        <p14:creationId xmlns:p14="http://schemas.microsoft.com/office/powerpoint/2010/main" val="3565865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17B956F-E4BF-4251-86F2-A5FA821C0195}" type="slidenum">
              <a:rPr lang="fr-FR" smtClean="0"/>
              <a:pPr/>
              <a:t>8</a:t>
            </a:fld>
            <a:endParaRPr lang="fr-FR"/>
          </a:p>
        </p:txBody>
      </p:sp>
    </p:spTree>
    <p:extLst>
      <p:ext uri="{BB962C8B-B14F-4D97-AF65-F5344CB8AC3E}">
        <p14:creationId xmlns:p14="http://schemas.microsoft.com/office/powerpoint/2010/main" val="4054904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smtClean="0"/>
              <a:t>Modifiez le style du titre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98624D31-43A5-475A-80CF-332C9F6DCF35}" type="datetimeFigureOut">
              <a:rPr lang="en-US" smtClean="0"/>
              <a:pPr/>
              <a:t>12/22/2021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179517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8624D31-43A5-475A-80CF-332C9F6DCF35}" type="datetimeFigureOut">
              <a:rPr lang="en-US" smtClean="0"/>
              <a:pPr/>
              <a:t>12/22/2021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7867247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8624D31-43A5-475A-80CF-332C9F6DCF35}" type="datetimeFigureOut">
              <a:rPr lang="en-US" smtClean="0"/>
              <a:pPr/>
              <a:t>12/22/2021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2992022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8624D31-43A5-475A-80CF-332C9F6DCF35}" type="datetimeFigureOut">
              <a:rPr lang="en-US" smtClean="0"/>
              <a:pPr/>
              <a:t>12/22/2021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424917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8624D31-43A5-475A-80CF-332C9F6DCF35}" type="datetimeFigureOut">
              <a:rPr lang="en-US" smtClean="0"/>
              <a:pPr/>
              <a:t>12/22/2021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2504689"/>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8624D31-43A5-475A-80CF-332C9F6DCF35}" type="datetimeFigureOut">
              <a:rPr lang="en-US" smtClean="0"/>
              <a:pPr/>
              <a:t>12/22/2021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5860520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8624D31-43A5-475A-80CF-332C9F6DCF35}" type="datetimeFigureOut">
              <a:rPr lang="en-US" smtClean="0"/>
              <a:pPr/>
              <a:t>12/22/2021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9139810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98624D31-43A5-475A-80CF-332C9F6DCF35}" type="datetimeFigureOut">
              <a:rPr lang="en-US" smtClean="0"/>
              <a:pPr/>
              <a:t>12/22/2021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6310957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8624D31-43A5-475A-80CF-332C9F6DCF35}" type="datetimeFigureOut">
              <a:rPr lang="en-US" smtClean="0"/>
              <a:pPr/>
              <a:t>12/22/2021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1802202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smtClean="0"/>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8624D31-43A5-475A-80CF-332C9F6DCF35}" type="datetimeFigureOut">
              <a:rPr lang="en-US" smtClean="0"/>
              <a:pPr/>
              <a:t>12/22/2021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037998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8624D31-43A5-475A-80CF-332C9F6DCF35}" type="datetimeFigureOut">
              <a:rPr lang="en-US" smtClean="0"/>
              <a:pPr/>
              <a:t>12/22/2021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2546257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pPr/>
              <a:t>12/22/2021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3273950"/>
      </p:ext>
    </p:extLst>
  </p:cSld>
  <p:clrMap bg1="lt1" tx1="dk1" bg2="lt2" tx2="dk2" accent1="accent1" accent2="accent2" accent3="accent3" accent4="accent4" accent5="accent5" accent6="accent6" hlink="hlink" folHlink="folHlink"/>
  <p:sldLayoutIdLst>
    <p:sldLayoutId id="2147484006" r:id="rId1"/>
    <p:sldLayoutId id="2147484007" r:id="rId2"/>
    <p:sldLayoutId id="2147484008" r:id="rId3"/>
    <p:sldLayoutId id="2147484009" r:id="rId4"/>
    <p:sldLayoutId id="2147484010" r:id="rId5"/>
    <p:sldLayoutId id="2147484011" r:id="rId6"/>
    <p:sldLayoutId id="2147484012" r:id="rId7"/>
    <p:sldLayoutId id="2147484013" r:id="rId8"/>
    <p:sldLayoutId id="2147484014" r:id="rId9"/>
    <p:sldLayoutId id="2147484015" r:id="rId10"/>
    <p:sldLayoutId id="2147484016"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2.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notesSlide" Target="../notesSlides/notesSlide1.xml"/><Relationship Id="rId5" Type="http://schemas.openxmlformats.org/officeDocument/2006/relationships/tags" Target="../tags/tag5.xml"/><Relationship Id="rId10" Type="http://schemas.openxmlformats.org/officeDocument/2006/relationships/slideLayout" Target="../slideLayouts/slideLayout1.xml"/><Relationship Id="rId4" Type="http://schemas.openxmlformats.org/officeDocument/2006/relationships/tags" Target="../tags/tag4.xml"/><Relationship Id="rId9" Type="http://schemas.openxmlformats.org/officeDocument/2006/relationships/tags" Target="../tags/tag9.xml"/></Relationships>
</file>

<file path=ppt/slides/_rels/slide10.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slide" Target="slide16.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41.xml"/><Relationship Id="rId7" Type="http://schemas.openxmlformats.org/officeDocument/2006/relationships/image" Target="../media/image4.jpg"/><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slideLayout" Target="../slideLayouts/slideLayout2.xml"/><Relationship Id="rId5" Type="http://schemas.openxmlformats.org/officeDocument/2006/relationships/tags" Target="../tags/tag43.xml"/><Relationship Id="rId4" Type="http://schemas.openxmlformats.org/officeDocument/2006/relationships/tags" Target="../tags/tag4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tags" Target="../tags/tag50.xml"/><Relationship Id="rId7" Type="http://schemas.openxmlformats.org/officeDocument/2006/relationships/diagramLayout" Target="../diagrams/layout1.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diagramData" Target="../diagrams/data1.xml"/><Relationship Id="rId5" Type="http://schemas.openxmlformats.org/officeDocument/2006/relationships/slideLayout" Target="../slideLayouts/slideLayout2.xml"/><Relationship Id="rId10" Type="http://schemas.microsoft.com/office/2007/relationships/diagramDrawing" Target="../diagrams/drawing1.xml"/><Relationship Id="rId4" Type="http://schemas.openxmlformats.org/officeDocument/2006/relationships/tags" Target="../tags/tag51.xml"/><Relationship Id="rId9" Type="http://schemas.openxmlformats.org/officeDocument/2006/relationships/diagramColors" Target="../diagrams/colors1.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3.xml"/><Relationship Id="rId1" Type="http://schemas.openxmlformats.org/officeDocument/2006/relationships/tags" Target="../tags/tag5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5.xml"/><Relationship Id="rId1" Type="http://schemas.openxmlformats.org/officeDocument/2006/relationships/tags" Target="../tags/tag54.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7.xml"/><Relationship Id="rId1" Type="http://schemas.openxmlformats.org/officeDocument/2006/relationships/tags" Target="../tags/tag5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8.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1.xml"/><Relationship Id="rId1" Type="http://schemas.openxmlformats.org/officeDocument/2006/relationships/tags" Target="../tags/tag10.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slideLayout" Target="../slideLayouts/slideLayout7.xml"/><Relationship Id="rId5" Type="http://schemas.openxmlformats.org/officeDocument/2006/relationships/tags" Target="../tags/tag18.xml"/><Relationship Id="rId4" Type="http://schemas.openxmlformats.org/officeDocument/2006/relationships/tags" Target="../tags/tag17.xml"/></Relationships>
</file>

<file path=ppt/slides/_rels/slide5.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slideLayout" Target="../slideLayouts/slideLayout7.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s/_rels/slide7.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slide" Target="slide16.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3.jpg"/><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slide" Target="slide1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912795" y="2698235"/>
            <a:ext cx="10058400" cy="1195832"/>
          </a:xfrm>
        </p:spPr>
        <p:txBody>
          <a:bodyPr>
            <a:normAutofit fontScale="90000"/>
          </a:bodyPr>
          <a:lstStyle/>
          <a:p>
            <a:pPr algn="ctr">
              <a:lnSpc>
                <a:spcPct val="100000"/>
              </a:lnSpc>
            </a:pP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fr-FR" sz="2800" dirty="0" smtClean="0"/>
              <a:t/>
            </a:r>
            <a:br>
              <a:rPr lang="fr-FR" sz="2800" dirty="0" smtClean="0"/>
            </a:br>
            <a:endParaRPr lang="en-US" sz="2800" dirty="0"/>
          </a:p>
        </p:txBody>
      </p:sp>
      <p:sp>
        <p:nvSpPr>
          <p:cNvPr id="5" name="Sous-titre 2"/>
          <p:cNvSpPr txBox="1">
            <a:spLocks noGrp="1"/>
          </p:cNvSpPr>
          <p:nvPr>
            <p:ph type="subTitle" idx="1"/>
            <p:custDataLst>
              <p:tags r:id="rId2"/>
            </p:custDataLst>
          </p:nvPr>
        </p:nvSpPr>
        <p:spPr>
          <a:xfrm>
            <a:off x="2392049" y="3264593"/>
            <a:ext cx="7287675" cy="984912"/>
          </a:xfrm>
          <a:prstGeom prst="rect">
            <a:avLst/>
          </a:prstGeom>
        </p:spPr>
        <p:txBody>
          <a:bodyPr vert="horz" lIns="91440" tIns="45720" rIns="91440" bIns="45720" rtlCol="0">
            <a:noAutofit/>
          </a:bodyPr>
          <a:lstStyle/>
          <a:p>
            <a:pPr algn="just" fontAlgn="base">
              <a:spcBef>
                <a:spcPct val="0"/>
              </a:spcBef>
              <a:spcAft>
                <a:spcPct val="0"/>
              </a:spcAft>
              <a:defRPr/>
            </a:pPr>
            <a:r>
              <a:rPr lang="en-US" sz="1600" b="1" dirty="0" err="1" smtClean="0"/>
              <a:t>Dr</a:t>
            </a:r>
            <a:r>
              <a:rPr lang="en-US" sz="1600" b="1" dirty="0" smtClean="0"/>
              <a:t> Fatima </a:t>
            </a:r>
            <a:r>
              <a:rPr lang="en-US" sz="1600" b="1" dirty="0"/>
              <a:t>Ezzahra </a:t>
            </a:r>
            <a:r>
              <a:rPr lang="en-US" sz="1600" b="1" dirty="0" smtClean="0"/>
              <a:t>OUBOUTAIB (Presenter), </a:t>
            </a:r>
            <a:r>
              <a:rPr lang="en-US" sz="1600" b="1" dirty="0" err="1" smtClean="0"/>
              <a:t>Pr</a:t>
            </a:r>
            <a:r>
              <a:rPr lang="en-US" sz="1600" b="1" dirty="0" smtClean="0"/>
              <a:t> Abdellatif AITHEDA, and </a:t>
            </a:r>
            <a:r>
              <a:rPr lang="en-US" sz="1600" b="1" dirty="0" err="1" smtClean="0"/>
              <a:t>Pr</a:t>
            </a:r>
            <a:r>
              <a:rPr lang="en-US" sz="1600" b="1" dirty="0" smtClean="0"/>
              <a:t> Soumiya MEKKAOUI</a:t>
            </a:r>
            <a:r>
              <a:rPr lang="en-US" sz="1600" b="1" dirty="0"/>
              <a:t>.</a:t>
            </a:r>
            <a:endParaRPr lang="fr-FR" sz="1600" b="1" dirty="0" smtClean="0">
              <a:ea typeface="Calibri" pitchFamily="34" charset="0"/>
              <a:cs typeface="Times New Roman" pitchFamily="18" charset="0"/>
            </a:endParaRPr>
          </a:p>
          <a:p>
            <a:pPr algn="just" fontAlgn="base">
              <a:spcBef>
                <a:spcPct val="0"/>
              </a:spcBef>
              <a:spcAft>
                <a:spcPct val="0"/>
              </a:spcAft>
              <a:defRPr/>
            </a:pPr>
            <a:r>
              <a:rPr lang="en-US" sz="1600" b="1" dirty="0" smtClean="0"/>
              <a:t>Research Team in Marketing Management and territorial communication. Morocco</a:t>
            </a:r>
            <a:endParaRPr lang="fr-FR" sz="1600" b="1" dirty="0" smtClean="0">
              <a:latin typeface="+mj-lt"/>
              <a:ea typeface="Calibri" pitchFamily="34" charset="0"/>
              <a:cs typeface="Times New Roman" pitchFamily="18" charset="0"/>
            </a:endParaRPr>
          </a:p>
        </p:txBody>
      </p:sp>
      <p:sp>
        <p:nvSpPr>
          <p:cNvPr id="21506" name="AutoShape 2" descr="Affichage de OutlookEmoji-1466083402035_logo.png en cours..."/>
          <p:cNvSpPr>
            <a:spLocks noChangeAspect="1" noChangeArrowheads="1"/>
          </p:cNvSpPr>
          <p:nvPr>
            <p:custDataLst>
              <p:tags r:id="rId3"/>
            </p:custDataLst>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1508" name="AutoShape 4" descr="Affichage de OutlookEmoji-1466083402035_logo.png en cours..."/>
          <p:cNvSpPr>
            <a:spLocks noChangeAspect="1" noChangeArrowheads="1"/>
          </p:cNvSpPr>
          <p:nvPr>
            <p:custDataLst>
              <p:tags r:id="rId4"/>
            </p:custDataLst>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 name="ZoneTexte 2"/>
          <p:cNvSpPr txBox="1"/>
          <p:nvPr>
            <p:custDataLst>
              <p:tags r:id="rId5"/>
            </p:custDataLst>
          </p:nvPr>
        </p:nvSpPr>
        <p:spPr>
          <a:xfrm>
            <a:off x="6900228" y="5888503"/>
            <a:ext cx="5207299" cy="369332"/>
          </a:xfrm>
          <a:prstGeom prst="rect">
            <a:avLst/>
          </a:prstGeom>
          <a:noFill/>
        </p:spPr>
        <p:txBody>
          <a:bodyPr wrap="square" rtlCol="0">
            <a:spAutoFit/>
          </a:bodyPr>
          <a:lstStyle/>
          <a:p>
            <a:r>
              <a:rPr lang="en-US" dirty="0"/>
              <a:t>National School of Commerce and Management</a:t>
            </a:r>
            <a:endParaRPr lang="fr-FR" dirty="0"/>
          </a:p>
        </p:txBody>
      </p:sp>
      <p:sp>
        <p:nvSpPr>
          <p:cNvPr id="10" name="ZoneTexte 9"/>
          <p:cNvSpPr txBox="1"/>
          <p:nvPr>
            <p:custDataLst>
              <p:tags r:id="rId6"/>
            </p:custDataLst>
          </p:nvPr>
        </p:nvSpPr>
        <p:spPr>
          <a:xfrm>
            <a:off x="1454470" y="5565338"/>
            <a:ext cx="5207299" cy="646331"/>
          </a:xfrm>
          <a:prstGeom prst="rect">
            <a:avLst/>
          </a:prstGeom>
          <a:solidFill>
            <a:schemeClr val="bg1"/>
          </a:solidFill>
        </p:spPr>
        <p:txBody>
          <a:bodyPr wrap="square" rtlCol="0">
            <a:spAutoFit/>
          </a:bodyPr>
          <a:lstStyle/>
          <a:p>
            <a:r>
              <a:rPr lang="en-US" b="1" dirty="0">
                <a:solidFill>
                  <a:schemeClr val="accent1">
                    <a:lumMod val="50000"/>
                  </a:schemeClr>
                </a:solidFill>
              </a:rPr>
              <a:t> </a:t>
            </a:r>
            <a:r>
              <a:rPr lang="en-US" b="1" dirty="0" smtClean="0">
                <a:solidFill>
                  <a:srgbClr val="FF66CC"/>
                </a:solidFill>
              </a:rPr>
              <a:t>Research </a:t>
            </a:r>
            <a:r>
              <a:rPr lang="en-US" b="1" dirty="0">
                <a:solidFill>
                  <a:srgbClr val="FF66CC"/>
                </a:solidFill>
              </a:rPr>
              <a:t>Team in Marketing Management and Territorial Communication </a:t>
            </a:r>
            <a:endParaRPr lang="fr-FR" b="1" dirty="0">
              <a:solidFill>
                <a:srgbClr val="FF66CC"/>
              </a:solidFill>
            </a:endParaRPr>
          </a:p>
        </p:txBody>
      </p:sp>
      <p:sp>
        <p:nvSpPr>
          <p:cNvPr id="7" name="ZoneTexte 6"/>
          <p:cNvSpPr txBox="1"/>
          <p:nvPr>
            <p:custDataLst>
              <p:tags r:id="rId7"/>
            </p:custDataLst>
          </p:nvPr>
        </p:nvSpPr>
        <p:spPr>
          <a:xfrm>
            <a:off x="1499571" y="2025731"/>
            <a:ext cx="9744635" cy="1231106"/>
          </a:xfrm>
          <a:prstGeom prst="rect">
            <a:avLst/>
          </a:prstGeom>
          <a:noFill/>
        </p:spPr>
        <p:txBody>
          <a:bodyPr wrap="square" rtlCol="0">
            <a:spAutoFit/>
          </a:bodyPr>
          <a:lstStyle/>
          <a:p>
            <a:pPr algn="ctr"/>
            <a:r>
              <a:rPr lang="en-US" sz="2800" b="1" dirty="0" smtClean="0"/>
              <a:t>Business Authenticity and Society : Propositions avoiding conflicts between consumers and producers</a:t>
            </a:r>
            <a:r>
              <a:rPr lang="fr-FR" sz="2800" b="1" dirty="0" smtClean="0"/>
              <a:t>.</a:t>
            </a:r>
            <a:endParaRPr lang="fr-FR" sz="2800" dirty="0"/>
          </a:p>
          <a:p>
            <a:pPr algn="ctr"/>
            <a:endParaRPr lang="fr-FR" dirty="0"/>
          </a:p>
        </p:txBody>
      </p:sp>
      <p:pic>
        <p:nvPicPr>
          <p:cNvPr id="8" name="Image 7"/>
          <p:cNvPicPr>
            <a:picLocks noChangeAspect="1"/>
          </p:cNvPicPr>
          <p:nvPr>
            <p:custDataLst>
              <p:tags r:id="rId8"/>
            </p:custDataLst>
          </p:nvPr>
        </p:nvPicPr>
        <p:blipFill>
          <a:blip r:embed="rId12">
            <a:extLst>
              <a:ext uri="{28A0092B-C50C-407E-A947-70E740481C1C}">
                <a14:useLocalDpi xmlns:a14="http://schemas.microsoft.com/office/drawing/2010/main" val="0"/>
              </a:ext>
            </a:extLst>
          </a:blip>
          <a:stretch>
            <a:fillRect/>
          </a:stretch>
        </p:blipFill>
        <p:spPr>
          <a:xfrm>
            <a:off x="216156" y="5364177"/>
            <a:ext cx="1238314" cy="646331"/>
          </a:xfrm>
          <a:prstGeom prst="rect">
            <a:avLst/>
          </a:prstGeom>
        </p:spPr>
      </p:pic>
      <p:sp>
        <p:nvSpPr>
          <p:cNvPr id="4" name="ZoneTexte 3"/>
          <p:cNvSpPr txBox="1"/>
          <p:nvPr>
            <p:custDataLst>
              <p:tags r:id="rId9"/>
            </p:custDataLst>
          </p:nvPr>
        </p:nvSpPr>
        <p:spPr>
          <a:xfrm>
            <a:off x="549487" y="385581"/>
            <a:ext cx="10972800" cy="1077218"/>
          </a:xfrm>
          <a:prstGeom prst="rect">
            <a:avLst/>
          </a:prstGeom>
          <a:noFill/>
        </p:spPr>
        <p:txBody>
          <a:bodyPr wrap="square" rtlCol="0">
            <a:spAutoFit/>
          </a:bodyPr>
          <a:lstStyle/>
          <a:p>
            <a:pPr algn="ctr" fontAlgn="base"/>
            <a:r>
              <a:rPr lang="en-US" sz="3200" b="1" dirty="0" smtClean="0">
                <a:solidFill>
                  <a:schemeClr val="accent1">
                    <a:lumMod val="75000"/>
                  </a:schemeClr>
                </a:solidFill>
                <a:effectLst>
                  <a:outerShdw blurRad="38100" dist="38100" dir="2700000" algn="tl">
                    <a:srgbClr val="000000">
                      <a:alpha val="43137"/>
                    </a:srgbClr>
                  </a:outerShdw>
                </a:effectLst>
              </a:rPr>
              <a:t>International </a:t>
            </a:r>
            <a:r>
              <a:rPr lang="en-US" sz="3200" b="1" dirty="0">
                <a:solidFill>
                  <a:schemeClr val="accent1">
                    <a:lumMod val="75000"/>
                  </a:schemeClr>
                </a:solidFill>
                <a:effectLst>
                  <a:outerShdw blurRad="38100" dist="38100" dir="2700000" algn="tl">
                    <a:srgbClr val="000000">
                      <a:alpha val="43137"/>
                    </a:srgbClr>
                  </a:outerShdw>
                </a:effectLst>
              </a:rPr>
              <a:t>e-Conference on Changes State, Economy, Public Health and </a:t>
            </a:r>
            <a:r>
              <a:rPr lang="en-US" sz="3200" b="1" dirty="0" smtClean="0">
                <a:solidFill>
                  <a:schemeClr val="accent1">
                    <a:lumMod val="75000"/>
                  </a:schemeClr>
                </a:solidFill>
                <a:effectLst>
                  <a:outerShdw blurRad="38100" dist="38100" dir="2700000" algn="tl">
                    <a:srgbClr val="000000">
                      <a:alpha val="43137"/>
                    </a:srgbClr>
                  </a:outerShdw>
                </a:effectLst>
              </a:rPr>
              <a:t>Society</a:t>
            </a:r>
            <a:r>
              <a:rPr lang="en-US" sz="3200" dirty="0">
                <a:solidFill>
                  <a:schemeClr val="accent1">
                    <a:lumMod val="75000"/>
                  </a:schemeClr>
                </a:solidFill>
                <a:effectLst>
                  <a:outerShdw blurRad="38100" dist="38100" dir="2700000" algn="tl">
                    <a:srgbClr val="000000">
                      <a:alpha val="43137"/>
                    </a:srgbClr>
                  </a:outerShdw>
                </a:effectLst>
              </a:rPr>
              <a:t> </a:t>
            </a:r>
            <a:r>
              <a:rPr lang="en-US" sz="3200" b="1" dirty="0" smtClean="0">
                <a:solidFill>
                  <a:schemeClr val="accent1">
                    <a:lumMod val="75000"/>
                  </a:schemeClr>
                </a:solidFill>
                <a:effectLst>
                  <a:outerShdw blurRad="38100" dist="38100" dir="2700000" algn="tl">
                    <a:srgbClr val="000000">
                      <a:alpha val="43137"/>
                    </a:srgbClr>
                  </a:outerShdw>
                </a:effectLst>
              </a:rPr>
              <a:t>January </a:t>
            </a:r>
            <a:r>
              <a:rPr lang="en-US" sz="3200" b="1" dirty="0">
                <a:solidFill>
                  <a:schemeClr val="accent1">
                    <a:lumMod val="75000"/>
                  </a:schemeClr>
                </a:solidFill>
                <a:effectLst>
                  <a:outerShdw blurRad="38100" dist="38100" dir="2700000" algn="tl">
                    <a:srgbClr val="000000">
                      <a:alpha val="43137"/>
                    </a:srgbClr>
                  </a:outerShdw>
                </a:effectLst>
              </a:rPr>
              <a:t>16-17, </a:t>
            </a:r>
            <a:r>
              <a:rPr lang="en-US" sz="3200" b="1" dirty="0" smtClean="0">
                <a:solidFill>
                  <a:schemeClr val="accent1">
                    <a:lumMod val="75000"/>
                  </a:schemeClr>
                </a:solidFill>
                <a:effectLst>
                  <a:outerShdw blurRad="38100" dist="38100" dir="2700000" algn="tl">
                    <a:srgbClr val="000000">
                      <a:alpha val="43137"/>
                    </a:srgbClr>
                  </a:outerShdw>
                </a:effectLst>
              </a:rPr>
              <a:t>2022</a:t>
            </a:r>
            <a:endParaRPr lang="en-US" sz="3200"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293819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endParaRPr lang="fr-FR"/>
          </a:p>
        </p:txBody>
      </p:sp>
      <p:sp>
        <p:nvSpPr>
          <p:cNvPr id="3" name="Espace réservé du contenu 2"/>
          <p:cNvSpPr>
            <a:spLocks noGrp="1"/>
          </p:cNvSpPr>
          <p:nvPr>
            <p:ph idx="1"/>
            <p:custDataLst>
              <p:tags r:id="rId2"/>
            </p:custDataLst>
          </p:nvPr>
        </p:nvSpPr>
        <p:spPr/>
        <p:txBody>
          <a:bodyPr/>
          <a:lstStyle/>
          <a:p>
            <a:endParaRPr lang="fr-FR" dirty="0" smtClean="0"/>
          </a:p>
          <a:p>
            <a:endParaRPr lang="fr-FR" dirty="0" smtClean="0"/>
          </a:p>
          <a:p>
            <a:endParaRPr lang="fr-FR" dirty="0" smtClean="0"/>
          </a:p>
          <a:p>
            <a:endParaRPr lang="fr-FR" dirty="0" smtClean="0"/>
          </a:p>
          <a:p>
            <a:endParaRPr lang="fr-FR" dirty="0" smtClean="0"/>
          </a:p>
          <a:p>
            <a:endParaRPr lang="fr-FR" dirty="0" smtClean="0"/>
          </a:p>
        </p:txBody>
      </p:sp>
      <p:sp>
        <p:nvSpPr>
          <p:cNvPr id="5" name="Titre 3">
            <a:hlinkClick r:id="rId5" action="ppaction://hlinksldjump"/>
          </p:cNvPr>
          <p:cNvSpPr txBox="1">
            <a:spLocks/>
          </p:cNvSpPr>
          <p:nvPr>
            <p:custDataLst>
              <p:tags r:id="rId3"/>
            </p:custDataLst>
          </p:nvPr>
        </p:nvSpPr>
        <p:spPr>
          <a:xfrm>
            <a:off x="0" y="-1"/>
            <a:ext cx="12192000" cy="6518367"/>
          </a:xfrm>
          <a:prstGeom prst="rect">
            <a:avLst/>
          </a:prstGeom>
          <a:solidFill>
            <a:schemeClr val="accent2">
              <a:lumMod val="40000"/>
              <a:lumOff val="60000"/>
            </a:schemeClr>
          </a:solidFill>
          <a:ln w="9525" cap="flat" cmpd="sng" algn="ctr">
            <a:noFill/>
            <a:prstDash val="solid"/>
          </a:ln>
          <a:effectLst/>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ctr">
            <a:normAutofit/>
          </a:bodyPr>
          <a:lstStyle/>
          <a:p>
            <a:pPr algn="ctr"/>
            <a:r>
              <a:rPr lang="en-US" sz="2800" dirty="0" smtClean="0"/>
              <a:t>Results</a:t>
            </a:r>
            <a:r>
              <a:rPr lang="fr-FR" sz="2800" dirty="0" smtClean="0"/>
              <a:t> and discussions</a:t>
            </a:r>
            <a:endParaRPr lang="fr-FR" sz="2800" dirty="0"/>
          </a:p>
        </p:txBody>
      </p:sp>
    </p:spTree>
    <p:extLst>
      <p:ext uri="{BB962C8B-B14F-4D97-AF65-F5344CB8AC3E}">
        <p14:creationId xmlns:p14="http://schemas.microsoft.com/office/powerpoint/2010/main" val="1846809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ce réservé du contenu 6"/>
          <p:cNvPicPr>
            <a:picLocks noGrp="1" noChangeAspect="1"/>
          </p:cNvPicPr>
          <p:nvPr>
            <p:ph idx="1"/>
            <p:custDataLst>
              <p:tags r:id="rId1"/>
            </p:custDataLst>
          </p:nvPr>
        </p:nvPicPr>
        <p:blipFill>
          <a:blip r:embed="rId7">
            <a:extLst>
              <a:ext uri="{28A0092B-C50C-407E-A947-70E740481C1C}">
                <a14:useLocalDpi xmlns:a14="http://schemas.microsoft.com/office/drawing/2010/main" val="0"/>
              </a:ext>
            </a:extLst>
          </a:blip>
          <a:stretch>
            <a:fillRect/>
          </a:stretch>
        </p:blipFill>
        <p:spPr>
          <a:xfrm>
            <a:off x="893851" y="1809018"/>
            <a:ext cx="10191964" cy="3996417"/>
          </a:xfrm>
        </p:spPr>
      </p:pic>
      <p:sp>
        <p:nvSpPr>
          <p:cNvPr id="2" name="Titre 1"/>
          <p:cNvSpPr>
            <a:spLocks noGrp="1"/>
          </p:cNvSpPr>
          <p:nvPr>
            <p:ph type="title"/>
            <p:custDataLst>
              <p:tags r:id="rId2"/>
            </p:custDataLst>
          </p:nvPr>
        </p:nvSpPr>
        <p:spPr>
          <a:xfrm>
            <a:off x="1305674" y="288858"/>
            <a:ext cx="9601196" cy="1303867"/>
          </a:xfrm>
        </p:spPr>
        <p:txBody>
          <a:bodyPr/>
          <a:lstStyle/>
          <a:p>
            <a:r>
              <a:rPr lang="fr-FR" dirty="0" err="1" smtClean="0"/>
              <a:t>Similarity</a:t>
            </a:r>
            <a:r>
              <a:rPr lang="fr-FR" dirty="0" smtClean="0"/>
              <a:t> </a:t>
            </a:r>
            <a:r>
              <a:rPr lang="fr-FR" dirty="0" err="1" smtClean="0"/>
              <a:t>Analysis</a:t>
            </a:r>
            <a:r>
              <a:rPr lang="fr-FR" dirty="0" smtClean="0"/>
              <a:t> (</a:t>
            </a:r>
            <a:r>
              <a:rPr lang="fr-FR" sz="2800" dirty="0" err="1" smtClean="0"/>
              <a:t>with</a:t>
            </a:r>
            <a:r>
              <a:rPr lang="fr-FR" sz="2800" dirty="0" smtClean="0"/>
              <a:t> Nvivo</a:t>
            </a:r>
            <a:r>
              <a:rPr lang="fr-FR" dirty="0" smtClean="0"/>
              <a:t>)</a:t>
            </a:r>
            <a:endParaRPr lang="fr-FR" dirty="0"/>
          </a:p>
        </p:txBody>
      </p:sp>
      <p:cxnSp>
        <p:nvCxnSpPr>
          <p:cNvPr id="9" name="Connecteur droit 8"/>
          <p:cNvCxnSpPr/>
          <p:nvPr>
            <p:custDataLst>
              <p:tags r:id="rId3"/>
            </p:custDataLst>
          </p:nvPr>
        </p:nvCxnSpPr>
        <p:spPr>
          <a:xfrm>
            <a:off x="5001201" y="3929980"/>
            <a:ext cx="24714" cy="2446638"/>
          </a:xfrm>
          <a:prstGeom prst="line">
            <a:avLst/>
          </a:prstGeom>
          <a:ln w="57150">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custDataLst>
              <p:tags r:id="rId4"/>
            </p:custDataLst>
          </p:nvPr>
        </p:nvCxnSpPr>
        <p:spPr>
          <a:xfrm>
            <a:off x="6748224" y="4411362"/>
            <a:ext cx="24714" cy="2446638"/>
          </a:xfrm>
          <a:prstGeom prst="line">
            <a:avLst/>
          </a:prstGeom>
          <a:ln w="5715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3" name="ZoneTexte 2"/>
          <p:cNvSpPr txBox="1"/>
          <p:nvPr>
            <p:custDataLst>
              <p:tags r:id="rId5"/>
            </p:custDataLst>
          </p:nvPr>
        </p:nvSpPr>
        <p:spPr>
          <a:xfrm>
            <a:off x="1812325" y="5343770"/>
            <a:ext cx="3393989" cy="461665"/>
          </a:xfrm>
          <a:prstGeom prst="rect">
            <a:avLst/>
          </a:prstGeom>
          <a:noFill/>
        </p:spPr>
        <p:txBody>
          <a:bodyPr wrap="square" rtlCol="0">
            <a:spAutoFit/>
          </a:bodyPr>
          <a:lstStyle/>
          <a:p>
            <a:r>
              <a:rPr lang="fr-FR" sz="2400" b="1" dirty="0" smtClean="0">
                <a:solidFill>
                  <a:srgbClr val="FF0000"/>
                </a:solidFill>
              </a:rPr>
              <a:t>3 Branches</a:t>
            </a:r>
            <a:endParaRPr lang="fr-FR" sz="2400" b="1" dirty="0">
              <a:solidFill>
                <a:srgbClr val="FF0000"/>
              </a:solidFill>
            </a:endParaRPr>
          </a:p>
        </p:txBody>
      </p:sp>
    </p:spTree>
    <p:extLst>
      <p:ext uri="{BB962C8B-B14F-4D97-AF65-F5344CB8AC3E}">
        <p14:creationId xmlns:p14="http://schemas.microsoft.com/office/powerpoint/2010/main" val="397498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295401" y="220134"/>
            <a:ext cx="9601196" cy="1303867"/>
          </a:xfrm>
        </p:spPr>
        <p:txBody>
          <a:bodyPr/>
          <a:lstStyle/>
          <a:p>
            <a:pPr algn="ctr"/>
            <a:r>
              <a:rPr lang="fr-FR" dirty="0" smtClean="0"/>
              <a:t>Business </a:t>
            </a:r>
            <a:r>
              <a:rPr lang="fr-FR" dirty="0" err="1" smtClean="0"/>
              <a:t>Authenticty’s</a:t>
            </a:r>
            <a:r>
              <a:rPr lang="fr-FR" dirty="0" smtClean="0"/>
              <a:t> </a:t>
            </a:r>
            <a:r>
              <a:rPr lang="fr-FR" sz="3600" dirty="0"/>
              <a:t>Cloud </a:t>
            </a:r>
            <a:endParaRPr lang="fr-FR" dirty="0"/>
          </a:p>
        </p:txBody>
      </p:sp>
      <p:pic>
        <p:nvPicPr>
          <p:cNvPr id="4" name="Espace réservé du contenu 3"/>
          <p:cNvPicPr>
            <a:picLocks noGrp="1" noChangeAspect="1"/>
          </p:cNvPicPr>
          <p:nvPr>
            <p:ph idx="1"/>
            <p:custDataLst>
              <p:tags r:id="rId2"/>
            </p:custDataLst>
          </p:nvPr>
        </p:nvPicPr>
        <p:blipFill>
          <a:blip r:embed="rId4">
            <a:extLst>
              <a:ext uri="{28A0092B-C50C-407E-A947-70E740481C1C}">
                <a14:useLocalDpi xmlns:a14="http://schemas.microsoft.com/office/drawing/2010/main" val="0"/>
              </a:ext>
            </a:extLst>
          </a:blip>
          <a:stretch>
            <a:fillRect/>
          </a:stretch>
        </p:blipFill>
        <p:spPr>
          <a:xfrm>
            <a:off x="811658" y="1846263"/>
            <a:ext cx="10387173" cy="4616182"/>
          </a:xfrm>
        </p:spPr>
      </p:pic>
    </p:spTree>
    <p:extLst>
      <p:ext uri="{BB962C8B-B14F-4D97-AF65-F5344CB8AC3E}">
        <p14:creationId xmlns:p14="http://schemas.microsoft.com/office/powerpoint/2010/main" val="40299761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371604" y="586715"/>
            <a:ext cx="9601196" cy="1303867"/>
          </a:xfrm>
        </p:spPr>
        <p:txBody>
          <a:bodyPr>
            <a:normAutofit/>
          </a:bodyPr>
          <a:lstStyle/>
          <a:p>
            <a:r>
              <a:rPr lang="fr-FR" dirty="0" smtClean="0"/>
              <a:t>Business </a:t>
            </a:r>
            <a:r>
              <a:rPr lang="en-US" dirty="0" smtClean="0"/>
              <a:t>Authenticity's</a:t>
            </a:r>
            <a:r>
              <a:rPr lang="fr-FR" dirty="0" smtClean="0"/>
              <a:t> challenges</a:t>
            </a:r>
            <a:endParaRPr lang="fr-FR" dirty="0"/>
          </a:p>
        </p:txBody>
      </p:sp>
      <p:pic>
        <p:nvPicPr>
          <p:cNvPr id="4" name="Espace réservé du contenu 3"/>
          <p:cNvPicPr>
            <a:picLocks noGrp="1" noChangeAspect="1"/>
          </p:cNvPicPr>
          <p:nvPr>
            <p:ph idx="1"/>
            <p:custDataLst>
              <p:tags r:id="rId2"/>
            </p:custDataLst>
          </p:nvPr>
        </p:nvPicPr>
        <p:blipFill>
          <a:blip r:embed="rId4">
            <a:extLst>
              <a:ext uri="{28A0092B-C50C-407E-A947-70E740481C1C}">
                <a14:useLocalDpi xmlns:a14="http://schemas.microsoft.com/office/drawing/2010/main" val="0"/>
              </a:ext>
            </a:extLst>
          </a:blip>
          <a:stretch>
            <a:fillRect/>
          </a:stretch>
        </p:blipFill>
        <p:spPr>
          <a:xfrm>
            <a:off x="883578" y="1846263"/>
            <a:ext cx="10356350" cy="4636730"/>
          </a:xfrm>
        </p:spPr>
      </p:pic>
    </p:spTree>
    <p:extLst>
      <p:ext uri="{BB962C8B-B14F-4D97-AF65-F5344CB8AC3E}">
        <p14:creationId xmlns:p14="http://schemas.microsoft.com/office/powerpoint/2010/main" val="2083854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45909" y="554804"/>
            <a:ext cx="10058400" cy="792138"/>
          </a:xfrm>
        </p:spPr>
        <p:txBody>
          <a:bodyPr>
            <a:normAutofit/>
          </a:bodyPr>
          <a:lstStyle/>
          <a:p>
            <a:pPr algn="ctr"/>
            <a:r>
              <a:rPr lang="en-US" sz="3600" dirty="0" smtClean="0"/>
              <a:t>Results</a:t>
            </a:r>
            <a:endParaRPr lang="en-US" sz="3600" dirty="0"/>
          </a:p>
        </p:txBody>
      </p:sp>
      <p:graphicFrame>
        <p:nvGraphicFramePr>
          <p:cNvPr id="4" name="Espace réservé du contenu 3"/>
          <p:cNvGraphicFramePr>
            <a:graphicFrameLocks noGrp="1"/>
          </p:cNvGraphicFramePr>
          <p:nvPr>
            <p:ph idx="1"/>
            <p:custDataLst>
              <p:tags r:id="rId2"/>
            </p:custDataLst>
            <p:extLst>
              <p:ext uri="{D42A27DB-BD31-4B8C-83A1-F6EECF244321}">
                <p14:modId xmlns:p14="http://schemas.microsoft.com/office/powerpoint/2010/main" val="338948412"/>
              </p:ext>
            </p:extLst>
          </p:nvPr>
        </p:nvGraphicFramePr>
        <p:xfrm>
          <a:off x="1096963" y="1846263"/>
          <a:ext cx="10482012" cy="430795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5" name="ZoneTexte 4"/>
          <p:cNvSpPr txBox="1"/>
          <p:nvPr>
            <p:custDataLst>
              <p:tags r:id="rId3"/>
            </p:custDataLst>
          </p:nvPr>
        </p:nvSpPr>
        <p:spPr>
          <a:xfrm>
            <a:off x="3031958" y="2454442"/>
            <a:ext cx="2331152" cy="646331"/>
          </a:xfrm>
          <a:prstGeom prst="rect">
            <a:avLst/>
          </a:prstGeom>
          <a:noFill/>
          <a:ln>
            <a:solidFill>
              <a:schemeClr val="accent1"/>
            </a:solidFill>
          </a:ln>
        </p:spPr>
        <p:txBody>
          <a:bodyPr wrap="square" rtlCol="0">
            <a:spAutoFit/>
          </a:bodyPr>
          <a:lstStyle/>
          <a:p>
            <a:r>
              <a:rPr lang="en-US" dirty="0"/>
              <a:t>I</a:t>
            </a:r>
            <a:r>
              <a:rPr lang="en-US" dirty="0" smtClean="0"/>
              <a:t>ncreasing</a:t>
            </a:r>
            <a:r>
              <a:rPr lang="fr-FR" dirty="0" smtClean="0"/>
              <a:t> </a:t>
            </a:r>
            <a:r>
              <a:rPr lang="fr-FR" dirty="0"/>
              <a:t>of </a:t>
            </a:r>
            <a:r>
              <a:rPr lang="fr-FR" dirty="0" smtClean="0"/>
              <a:t>Business authenticity</a:t>
            </a:r>
            <a:endParaRPr lang="fr-FR" dirty="0"/>
          </a:p>
        </p:txBody>
      </p:sp>
      <p:sp>
        <p:nvSpPr>
          <p:cNvPr id="6" name="ZoneTexte 5"/>
          <p:cNvSpPr txBox="1"/>
          <p:nvPr>
            <p:custDataLst>
              <p:tags r:id="rId4"/>
            </p:custDataLst>
          </p:nvPr>
        </p:nvSpPr>
        <p:spPr>
          <a:xfrm>
            <a:off x="7571873" y="4379495"/>
            <a:ext cx="2053390" cy="923330"/>
          </a:xfrm>
          <a:prstGeom prst="rect">
            <a:avLst/>
          </a:prstGeom>
          <a:noFill/>
        </p:spPr>
        <p:txBody>
          <a:bodyPr wrap="square" rtlCol="0">
            <a:spAutoFit/>
          </a:bodyPr>
          <a:lstStyle/>
          <a:p>
            <a:pPr algn="ctr"/>
            <a:r>
              <a:rPr lang="en-US" dirty="0" smtClean="0"/>
              <a:t>Regression of Business authenticity</a:t>
            </a:r>
            <a:endParaRPr lang="en-US" dirty="0"/>
          </a:p>
        </p:txBody>
      </p:sp>
    </p:spTree>
    <p:extLst>
      <p:ext uri="{BB962C8B-B14F-4D97-AF65-F5344CB8AC3E}">
        <p14:creationId xmlns:p14="http://schemas.microsoft.com/office/powerpoint/2010/main" val="6338094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custDataLst>
              <p:tags r:id="rId1"/>
            </p:custDataLst>
          </p:nvPr>
        </p:nvSpPr>
        <p:spPr/>
        <p:txBody>
          <a:bodyPr/>
          <a:lstStyle/>
          <a:p>
            <a:pPr algn="ctr"/>
            <a:r>
              <a:rPr lang="fr-FR" dirty="0" smtClean="0">
                <a:solidFill>
                  <a:schemeClr val="accent1">
                    <a:lumMod val="75000"/>
                  </a:schemeClr>
                </a:solidFill>
              </a:rPr>
              <a:t>Conclusion/ Implications</a:t>
            </a:r>
            <a:endParaRPr lang="fr-FR" dirty="0">
              <a:solidFill>
                <a:schemeClr val="accent1">
                  <a:lumMod val="75000"/>
                </a:schemeClr>
              </a:solidFill>
            </a:endParaRPr>
          </a:p>
        </p:txBody>
      </p:sp>
      <p:sp>
        <p:nvSpPr>
          <p:cNvPr id="3" name="Espace réservé du contenu 2"/>
          <p:cNvSpPr>
            <a:spLocks noGrp="1"/>
          </p:cNvSpPr>
          <p:nvPr>
            <p:ph idx="1"/>
            <p:custDataLst>
              <p:tags r:id="rId2"/>
            </p:custDataLst>
          </p:nvPr>
        </p:nvSpPr>
        <p:spPr>
          <a:xfrm>
            <a:off x="733168" y="2540456"/>
            <a:ext cx="10616510" cy="3318936"/>
          </a:xfrm>
        </p:spPr>
        <p:txBody>
          <a:bodyPr>
            <a:normAutofit/>
          </a:bodyPr>
          <a:lstStyle/>
          <a:p>
            <a:pPr algn="just">
              <a:lnSpc>
                <a:spcPct val="150000"/>
              </a:lnSpc>
            </a:pPr>
            <a:r>
              <a:rPr lang="en-US" dirty="0" smtClean="0"/>
              <a:t>Globalization</a:t>
            </a:r>
            <a:r>
              <a:rPr lang="en-US" dirty="0"/>
              <a:t> </a:t>
            </a:r>
            <a:r>
              <a:rPr lang="en-US" dirty="0" smtClean="0"/>
              <a:t>has caused a greater interest to the business authenticity .</a:t>
            </a:r>
          </a:p>
          <a:p>
            <a:pPr marL="0" indent="0" algn="just">
              <a:lnSpc>
                <a:spcPct val="150000"/>
              </a:lnSpc>
              <a:buNone/>
            </a:pPr>
            <a:r>
              <a:rPr lang="en-US" dirty="0" smtClean="0"/>
              <a:t> -&gt; Managers should aim at capitalizing on these results by improving their communication's arguments, for example :</a:t>
            </a:r>
          </a:p>
          <a:p>
            <a:pPr algn="just">
              <a:lnSpc>
                <a:spcPct val="150000"/>
              </a:lnSpc>
              <a:buFont typeface="Wingdings" panose="05000000000000000000" pitchFamily="2" charset="2"/>
              <a:buChar char="ü"/>
            </a:pPr>
            <a:r>
              <a:rPr lang="en-US" dirty="0" smtClean="0"/>
              <a:t>offering supplements about the real identity (Who they are?) </a:t>
            </a:r>
          </a:p>
          <a:p>
            <a:pPr algn="just">
              <a:lnSpc>
                <a:spcPct val="150000"/>
              </a:lnSpc>
              <a:buFont typeface="Wingdings" panose="05000000000000000000" pitchFamily="2" charset="2"/>
              <a:buChar char="ü"/>
            </a:pPr>
            <a:r>
              <a:rPr lang="en-US" dirty="0" smtClean="0"/>
              <a:t>traditional production's process and its values for the society (mark the long-lasting real value)</a:t>
            </a:r>
            <a:endParaRPr lang="en-US" dirty="0"/>
          </a:p>
        </p:txBody>
      </p:sp>
    </p:spTree>
    <p:extLst>
      <p:ext uri="{BB962C8B-B14F-4D97-AF65-F5344CB8AC3E}">
        <p14:creationId xmlns:p14="http://schemas.microsoft.com/office/powerpoint/2010/main" val="12754138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custDataLst>
              <p:tags r:id="rId1"/>
            </p:custDataLst>
          </p:nvPr>
        </p:nvSpPr>
        <p:spPr>
          <a:xfrm>
            <a:off x="700216" y="2556932"/>
            <a:ext cx="10196381" cy="3318936"/>
          </a:xfrm>
        </p:spPr>
        <p:txBody>
          <a:bodyPr>
            <a:normAutofit/>
          </a:bodyPr>
          <a:lstStyle/>
          <a:p>
            <a:pPr algn="just">
              <a:lnSpc>
                <a:spcPct val="150000"/>
              </a:lnSpc>
            </a:pPr>
            <a:r>
              <a:rPr lang="en-US" dirty="0" smtClean="0"/>
              <a:t>In a global context, the business authenticity seems problematic for producers. This can be partially explained by increased differences between societies.</a:t>
            </a:r>
          </a:p>
          <a:p>
            <a:pPr marL="0" indent="0" algn="just">
              <a:lnSpc>
                <a:spcPct val="150000"/>
              </a:lnSpc>
              <a:buNone/>
            </a:pPr>
            <a:r>
              <a:rPr lang="en-US" dirty="0" smtClean="0"/>
              <a:t>-&gt; Given that authenticity is very linked to the origin culture and area, it is then logical to assume that globalization is not inline with its characteristic. Producers should more invest to their  real identity and specificity.  </a:t>
            </a:r>
            <a:endParaRPr lang="en-US" dirty="0"/>
          </a:p>
        </p:txBody>
      </p:sp>
      <p:sp>
        <p:nvSpPr>
          <p:cNvPr id="4" name="Titre 1"/>
          <p:cNvSpPr txBox="1">
            <a:spLocks/>
          </p:cNvSpPr>
          <p:nvPr>
            <p:custDataLst>
              <p:tags r:id="rId2"/>
            </p:custDataLst>
          </p:nvPr>
        </p:nvSpPr>
        <p:spPr>
          <a:xfrm>
            <a:off x="1295401" y="518083"/>
            <a:ext cx="9601196" cy="1303867"/>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dirty="0" smtClean="0">
                <a:solidFill>
                  <a:schemeClr val="accent1">
                    <a:lumMod val="75000"/>
                  </a:schemeClr>
                </a:solidFill>
              </a:rPr>
              <a:t>Conclusion/ Implications</a:t>
            </a:r>
            <a:endParaRPr lang="fr-FR" dirty="0">
              <a:solidFill>
                <a:schemeClr val="accent1">
                  <a:lumMod val="75000"/>
                </a:schemeClr>
              </a:solidFill>
            </a:endParaRPr>
          </a:p>
        </p:txBody>
      </p:sp>
    </p:spTree>
    <p:extLst>
      <p:ext uri="{BB962C8B-B14F-4D97-AF65-F5344CB8AC3E}">
        <p14:creationId xmlns:p14="http://schemas.microsoft.com/office/powerpoint/2010/main" val="8506499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custDataLst>
              <p:tags r:id="rId1"/>
            </p:custDataLst>
          </p:nvPr>
        </p:nvSpPr>
        <p:spPr>
          <a:xfrm>
            <a:off x="561474" y="1845734"/>
            <a:ext cx="10594206" cy="4023360"/>
          </a:xfrm>
        </p:spPr>
        <p:txBody>
          <a:bodyPr>
            <a:normAutofit/>
          </a:bodyPr>
          <a:lstStyle/>
          <a:p>
            <a:pPr algn="just">
              <a:lnSpc>
                <a:spcPct val="200000"/>
              </a:lnSpc>
              <a:buFont typeface="Wingdings" panose="05000000000000000000" pitchFamily="2" charset="2"/>
              <a:buChar char="q"/>
            </a:pPr>
            <a:r>
              <a:rPr lang="en-US" sz="2400" dirty="0" smtClean="0"/>
              <a:t>Above </a:t>
            </a:r>
            <a:r>
              <a:rPr lang="en-US" sz="2400" dirty="0"/>
              <a:t>discussion </a:t>
            </a:r>
            <a:r>
              <a:rPr lang="en-US" sz="2400" dirty="0" smtClean="0"/>
              <a:t>reflects that </a:t>
            </a:r>
            <a:r>
              <a:rPr lang="en-US" sz="2400" dirty="0"/>
              <a:t>attributions of authenticity are </a:t>
            </a:r>
            <a:r>
              <a:rPr lang="en-US" sz="2400" dirty="0" smtClean="0"/>
              <a:t>ever-changing </a:t>
            </a:r>
            <a:r>
              <a:rPr lang="en-US" sz="2400" dirty="0"/>
              <a:t>in that these may change over time and </a:t>
            </a:r>
            <a:r>
              <a:rPr lang="en-US" sz="2400" dirty="0" smtClean="0"/>
              <a:t>place</a:t>
            </a:r>
            <a:r>
              <a:rPr lang="en-US" sz="2400" dirty="0"/>
              <a:t> </a:t>
            </a:r>
            <a:r>
              <a:rPr lang="en-US" sz="2400" dirty="0" smtClean="0"/>
              <a:t>(within the society)</a:t>
            </a:r>
            <a:endParaRPr lang="en-US" sz="2400" dirty="0"/>
          </a:p>
          <a:p>
            <a:pPr algn="just">
              <a:lnSpc>
                <a:spcPct val="200000"/>
              </a:lnSpc>
              <a:buFont typeface="Wingdings" panose="05000000000000000000" pitchFamily="2" charset="2"/>
              <a:buChar char="q"/>
            </a:pPr>
            <a:r>
              <a:rPr lang="en-US" sz="2400" dirty="0"/>
              <a:t>A</a:t>
            </a:r>
            <a:r>
              <a:rPr lang="en-US" sz="2400" dirty="0" smtClean="0"/>
              <a:t>uthenticity’s definition </a:t>
            </a:r>
            <a:r>
              <a:rPr lang="en-US" sz="2400" dirty="0"/>
              <a:t>are being constructed and reconstructed by both consumers and their </a:t>
            </a:r>
            <a:r>
              <a:rPr lang="en-US" sz="2400" dirty="0" smtClean="0"/>
              <a:t>real-social </a:t>
            </a:r>
            <a:r>
              <a:rPr lang="en-US" sz="2400" dirty="0"/>
              <a:t>values, business authenticity is evaluated along these two core </a:t>
            </a:r>
            <a:r>
              <a:rPr lang="en-US" sz="2400" dirty="0" smtClean="0"/>
              <a:t>dimensions</a:t>
            </a:r>
            <a:r>
              <a:rPr lang="en-US" sz="2400" dirty="0"/>
              <a:t>.</a:t>
            </a:r>
            <a:endParaRPr lang="en-US" sz="2400" b="1" dirty="0" smtClean="0"/>
          </a:p>
        </p:txBody>
      </p:sp>
      <p:sp>
        <p:nvSpPr>
          <p:cNvPr id="4" name="Titre 1"/>
          <p:cNvSpPr txBox="1">
            <a:spLocks/>
          </p:cNvSpPr>
          <p:nvPr>
            <p:custDataLst>
              <p:tags r:id="rId2"/>
            </p:custDataLst>
          </p:nvPr>
        </p:nvSpPr>
        <p:spPr>
          <a:xfrm>
            <a:off x="1266569" y="664975"/>
            <a:ext cx="9601196" cy="1303867"/>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dirty="0" smtClean="0">
                <a:solidFill>
                  <a:schemeClr val="accent1">
                    <a:lumMod val="75000"/>
                  </a:schemeClr>
                </a:solidFill>
              </a:rPr>
              <a:t>Conclusion/ Implications</a:t>
            </a:r>
            <a:endParaRPr lang="fr-FR"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custDataLst>
              <p:tags r:id="rId1"/>
            </p:custDataLst>
          </p:nvPr>
        </p:nvSpPr>
        <p:spPr>
          <a:xfrm>
            <a:off x="1425541" y="2075064"/>
            <a:ext cx="9601196" cy="3318936"/>
          </a:xfrm>
        </p:spPr>
        <p:txBody>
          <a:bodyPr/>
          <a:lstStyle/>
          <a:p>
            <a:endParaRPr lang="fr-FR" dirty="0" smtClean="0"/>
          </a:p>
          <a:p>
            <a:endParaRPr lang="fr-FR" dirty="0" smtClean="0"/>
          </a:p>
          <a:p>
            <a:endParaRPr lang="fr-FR" dirty="0" smtClean="0"/>
          </a:p>
          <a:p>
            <a:pPr algn="ctr"/>
            <a:r>
              <a:rPr lang="en-US" sz="4000" b="1" dirty="0" smtClean="0">
                <a:solidFill>
                  <a:schemeClr val="accent1">
                    <a:lumMod val="75000"/>
                  </a:schemeClr>
                </a:solidFill>
                <a:effectLst>
                  <a:outerShdw blurRad="38100" dist="38100" dir="2700000" algn="tl">
                    <a:srgbClr val="000000">
                      <a:alpha val="43137"/>
                    </a:srgbClr>
                  </a:outerShdw>
                </a:effectLst>
              </a:rPr>
              <a:t>Thank </a:t>
            </a:r>
            <a:r>
              <a:rPr lang="en-US" sz="4000" b="1" dirty="0">
                <a:solidFill>
                  <a:schemeClr val="accent1">
                    <a:lumMod val="75000"/>
                  </a:schemeClr>
                </a:solidFill>
                <a:effectLst>
                  <a:outerShdw blurRad="38100" dist="38100" dir="2700000" algn="tl">
                    <a:srgbClr val="000000">
                      <a:alpha val="43137"/>
                    </a:srgbClr>
                  </a:outerShdw>
                </a:effectLst>
              </a:rPr>
              <a:t>Y</a:t>
            </a:r>
            <a:r>
              <a:rPr lang="en-US" sz="4000" b="1" dirty="0" smtClean="0">
                <a:solidFill>
                  <a:schemeClr val="accent1">
                    <a:lumMod val="75000"/>
                  </a:schemeClr>
                </a:solidFill>
                <a:effectLst>
                  <a:outerShdw blurRad="38100" dist="38100" dir="2700000" algn="tl">
                    <a:srgbClr val="000000">
                      <a:alpha val="43137"/>
                    </a:srgbClr>
                  </a:outerShdw>
                </a:effectLst>
              </a:rPr>
              <a:t>ou For </a:t>
            </a:r>
            <a:r>
              <a:rPr lang="en-US" sz="4000" b="1" dirty="0">
                <a:solidFill>
                  <a:schemeClr val="accent1">
                    <a:lumMod val="75000"/>
                  </a:schemeClr>
                </a:solidFill>
                <a:effectLst>
                  <a:outerShdw blurRad="38100" dist="38100" dir="2700000" algn="tl">
                    <a:srgbClr val="000000">
                      <a:alpha val="43137"/>
                    </a:srgbClr>
                  </a:outerShdw>
                </a:effectLst>
              </a:rPr>
              <a:t>Y</a:t>
            </a:r>
            <a:r>
              <a:rPr lang="en-US" sz="4000" b="1" dirty="0" smtClean="0">
                <a:solidFill>
                  <a:schemeClr val="accent1">
                    <a:lumMod val="75000"/>
                  </a:schemeClr>
                </a:solidFill>
                <a:effectLst>
                  <a:outerShdw blurRad="38100" dist="38100" dir="2700000" algn="tl">
                    <a:srgbClr val="000000">
                      <a:alpha val="43137"/>
                    </a:srgbClr>
                  </a:outerShdw>
                </a:effectLst>
              </a:rPr>
              <a:t>our Attention</a:t>
            </a:r>
            <a:endParaRPr lang="fr-FR" sz="4000" b="1" dirty="0" smtClean="0">
              <a:solidFill>
                <a:schemeClr val="accent1">
                  <a:lumMod val="7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custDataLst>
              <p:tags r:id="rId1"/>
            </p:custDataLst>
          </p:nvPr>
        </p:nvSpPr>
        <p:spPr>
          <a:xfrm>
            <a:off x="417095" y="1090862"/>
            <a:ext cx="10738585" cy="4973053"/>
          </a:xfrm>
          <a:prstGeom prst="rect">
            <a:avLst/>
          </a:prstGeom>
        </p:spPr>
        <p:txBody>
          <a:bodyPr>
            <a:normAutofit/>
          </a:bodyPr>
          <a:lstStyle/>
          <a:p>
            <a:pPr marL="91440" marR="0" lvl="0" indent="-91440" algn="just" defTabSz="914400" rtl="0" eaLnBrk="1" fontAlgn="auto" latinLnBrk="0" hangingPunct="1">
              <a:lnSpc>
                <a:spcPct val="90000"/>
              </a:lnSpc>
              <a:spcBef>
                <a:spcPts val="1200"/>
              </a:spcBef>
              <a:spcAft>
                <a:spcPts val="200"/>
              </a:spcAft>
              <a:buClrTx/>
              <a:buSzPct val="100000"/>
              <a:buFont typeface="Wingdings" pitchFamily="2" charset="2"/>
              <a:buChar char="Ø"/>
              <a:tabLst/>
              <a:defRPr/>
            </a:pPr>
            <a:endParaRPr kumimoji="0" lang="fr-FR" sz="1200" b="0" i="0" u="sng" strike="noStrike" kern="1200" cap="none" spc="0" normalizeH="0" baseline="0" noProof="0" dirty="0" smtClean="0">
              <a:ln>
                <a:noFill/>
              </a:ln>
              <a:solidFill>
                <a:schemeClr val="tx1">
                  <a:lumMod val="75000"/>
                  <a:lumOff val="25000"/>
                </a:schemeClr>
              </a:solidFill>
              <a:effectLst/>
              <a:uLnTx/>
              <a:uFillTx/>
              <a:latin typeface="Times New Roman" pitchFamily="18" charset="0"/>
              <a:ea typeface="+mn-ea"/>
              <a:cs typeface="Times New Roman" pitchFamily="18" charset="0"/>
            </a:endParaRPr>
          </a:p>
          <a:p>
            <a:pPr marL="342900" indent="-342900" algn="just" defTabSz="914400">
              <a:lnSpc>
                <a:spcPct val="200000"/>
              </a:lnSpc>
              <a:spcBef>
                <a:spcPts val="1200"/>
              </a:spcBef>
              <a:spcAft>
                <a:spcPts val="200"/>
              </a:spcAft>
              <a:buClr>
                <a:schemeClr val="accent2"/>
              </a:buClr>
              <a:buSzPct val="120000"/>
              <a:buFont typeface="Wingdings" panose="05000000000000000000" pitchFamily="2" charset="2"/>
              <a:buChar char="Ø"/>
              <a:defRPr/>
            </a:pPr>
            <a:r>
              <a:rPr lang="en-US" sz="2000" b="1" dirty="0" smtClean="0">
                <a:latin typeface="+mj-lt"/>
              </a:rPr>
              <a:t>Literature Review</a:t>
            </a:r>
            <a:r>
              <a:rPr lang="en-US" sz="2000" b="1" dirty="0" smtClean="0">
                <a:solidFill>
                  <a:schemeClr val="tx1">
                    <a:lumMod val="75000"/>
                    <a:lumOff val="25000"/>
                  </a:schemeClr>
                </a:solidFill>
                <a:latin typeface="+mj-lt"/>
                <a:cs typeface="Times New Roman" pitchFamily="18" charset="0"/>
              </a:rPr>
              <a:t>: from </a:t>
            </a:r>
            <a:r>
              <a:rPr lang="en-US" sz="2000" b="1" dirty="0">
                <a:solidFill>
                  <a:schemeClr val="tx1">
                    <a:lumMod val="75000"/>
                    <a:lumOff val="25000"/>
                  </a:schemeClr>
                </a:solidFill>
                <a:latin typeface="+mj-lt"/>
                <a:cs typeface="Times New Roman" pitchFamily="18" charset="0"/>
              </a:rPr>
              <a:t>A</a:t>
            </a:r>
            <a:r>
              <a:rPr lang="en-US" sz="2000" b="1" dirty="0" smtClean="0">
                <a:solidFill>
                  <a:schemeClr val="tx1">
                    <a:lumMod val="75000"/>
                    <a:lumOff val="25000"/>
                  </a:schemeClr>
                </a:solidFill>
                <a:latin typeface="+mj-lt"/>
                <a:cs typeface="Times New Roman" pitchFamily="18" charset="0"/>
              </a:rPr>
              <a:t>uthenticity to </a:t>
            </a:r>
            <a:r>
              <a:rPr lang="en-US" sz="2000" b="1" dirty="0" smtClean="0">
                <a:latin typeface="+mj-lt"/>
              </a:rPr>
              <a:t>Business Authenticity </a:t>
            </a:r>
          </a:p>
          <a:p>
            <a:pPr marL="342900" lvl="0" indent="-342900" algn="just" defTabSz="914400">
              <a:lnSpc>
                <a:spcPct val="200000"/>
              </a:lnSpc>
              <a:spcBef>
                <a:spcPts val="1200"/>
              </a:spcBef>
              <a:spcAft>
                <a:spcPts val="200"/>
              </a:spcAft>
              <a:buClr>
                <a:schemeClr val="accent2"/>
              </a:buClr>
              <a:buSzPct val="120000"/>
              <a:buFont typeface="Wingdings" panose="05000000000000000000" pitchFamily="2" charset="2"/>
              <a:buChar char="Ø"/>
              <a:defRPr/>
            </a:pPr>
            <a:r>
              <a:rPr lang="en-US" sz="2000" b="1" dirty="0">
                <a:solidFill>
                  <a:schemeClr val="tx1">
                    <a:lumMod val="75000"/>
                    <a:lumOff val="25000"/>
                  </a:schemeClr>
                </a:solidFill>
                <a:latin typeface="+mj-lt"/>
                <a:cs typeface="Times New Roman" pitchFamily="18" charset="0"/>
              </a:rPr>
              <a:t>Context of  </a:t>
            </a:r>
            <a:r>
              <a:rPr lang="en-US" sz="2000" b="1" dirty="0" smtClean="0">
                <a:solidFill>
                  <a:schemeClr val="tx1">
                    <a:lumMod val="75000"/>
                    <a:lumOff val="25000"/>
                  </a:schemeClr>
                </a:solidFill>
                <a:latin typeface="+mj-lt"/>
                <a:cs typeface="Times New Roman" pitchFamily="18" charset="0"/>
              </a:rPr>
              <a:t>research</a:t>
            </a:r>
            <a:endParaRPr lang="en-US" sz="2000" b="1" dirty="0" smtClean="0">
              <a:latin typeface="+mj-lt"/>
            </a:endParaRPr>
          </a:p>
          <a:p>
            <a:pPr marL="342900" indent="-342900" algn="just" defTabSz="914400">
              <a:lnSpc>
                <a:spcPct val="200000"/>
              </a:lnSpc>
              <a:spcBef>
                <a:spcPts val="1200"/>
              </a:spcBef>
              <a:spcAft>
                <a:spcPts val="200"/>
              </a:spcAft>
              <a:buClr>
                <a:schemeClr val="accent2"/>
              </a:buClr>
              <a:buSzPct val="120000"/>
              <a:buFont typeface="Wingdings" panose="05000000000000000000" pitchFamily="2" charset="2"/>
              <a:buChar char="Ø"/>
              <a:defRPr/>
            </a:pPr>
            <a:r>
              <a:rPr lang="en-US" sz="2000" b="1" dirty="0" smtClean="0">
                <a:solidFill>
                  <a:schemeClr val="tx1">
                    <a:lumMod val="75000"/>
                    <a:lumOff val="25000"/>
                  </a:schemeClr>
                </a:solidFill>
                <a:latin typeface="+mj-lt"/>
                <a:cs typeface="Times New Roman" pitchFamily="18" charset="0"/>
              </a:rPr>
              <a:t>Purpose and Methodology </a:t>
            </a:r>
          </a:p>
          <a:p>
            <a:pPr marL="342900" indent="-342900" algn="just" defTabSz="914400">
              <a:lnSpc>
                <a:spcPct val="200000"/>
              </a:lnSpc>
              <a:spcBef>
                <a:spcPts val="1200"/>
              </a:spcBef>
              <a:spcAft>
                <a:spcPts val="200"/>
              </a:spcAft>
              <a:buClr>
                <a:schemeClr val="accent2"/>
              </a:buClr>
              <a:buSzPct val="120000"/>
              <a:buFont typeface="Wingdings" panose="05000000000000000000" pitchFamily="2" charset="2"/>
              <a:buChar char="Ø"/>
              <a:defRPr/>
            </a:pPr>
            <a:r>
              <a:rPr lang="en-US" sz="2000" b="1" dirty="0" smtClean="0">
                <a:solidFill>
                  <a:schemeClr val="tx1">
                    <a:lumMod val="75000"/>
                    <a:lumOff val="25000"/>
                  </a:schemeClr>
                </a:solidFill>
                <a:latin typeface="+mj-lt"/>
                <a:cs typeface="Times New Roman" pitchFamily="18" charset="0"/>
              </a:rPr>
              <a:t>Results / Discussion</a:t>
            </a:r>
          </a:p>
          <a:p>
            <a:pPr marL="342900" lvl="0" indent="-342900" algn="just" defTabSz="914400">
              <a:lnSpc>
                <a:spcPct val="200000"/>
              </a:lnSpc>
              <a:spcBef>
                <a:spcPts val="1200"/>
              </a:spcBef>
              <a:spcAft>
                <a:spcPts val="200"/>
              </a:spcAft>
              <a:buClr>
                <a:schemeClr val="accent2"/>
              </a:buClr>
              <a:buSzPct val="120000"/>
              <a:buFont typeface="Wingdings" panose="05000000000000000000" pitchFamily="2" charset="2"/>
              <a:buChar char="Ø"/>
              <a:defRPr/>
            </a:pPr>
            <a:r>
              <a:rPr lang="en-US" sz="2000" b="1" dirty="0" smtClean="0">
                <a:solidFill>
                  <a:schemeClr val="tx1">
                    <a:lumMod val="75000"/>
                    <a:lumOff val="25000"/>
                  </a:schemeClr>
                </a:solidFill>
                <a:latin typeface="+mj-lt"/>
                <a:cs typeface="Times New Roman" pitchFamily="18" charset="0"/>
              </a:rPr>
              <a:t>Conclusion</a:t>
            </a:r>
            <a:endParaRPr kumimoji="0" lang="fr-FR" sz="2000" b="1" i="0" u="none" strike="noStrike" kern="1200" cap="none" spc="0" normalizeH="0" baseline="0" noProof="0" dirty="0" smtClean="0">
              <a:ln>
                <a:noFill/>
              </a:ln>
              <a:solidFill>
                <a:schemeClr val="tx1">
                  <a:lumMod val="75000"/>
                  <a:lumOff val="25000"/>
                </a:schemeClr>
              </a:solidFill>
              <a:effectLst/>
              <a:uLnTx/>
              <a:uFillTx/>
              <a:latin typeface="+mj-lt"/>
              <a:cs typeface="Times New Roman" pitchFamily="18" charset="0"/>
            </a:endParaRPr>
          </a:p>
        </p:txBody>
      </p:sp>
      <p:sp>
        <p:nvSpPr>
          <p:cNvPr id="3" name="ZoneTexte 2"/>
          <p:cNvSpPr txBox="1"/>
          <p:nvPr>
            <p:custDataLst>
              <p:tags r:id="rId2"/>
            </p:custDataLst>
          </p:nvPr>
        </p:nvSpPr>
        <p:spPr>
          <a:xfrm>
            <a:off x="3898231" y="336884"/>
            <a:ext cx="3272590" cy="914400"/>
          </a:xfrm>
          <a:prstGeom prst="rect">
            <a:avLst/>
          </a:prstGeom>
          <a:noFill/>
          <a:ln>
            <a:solidFill>
              <a:schemeClr val="bg1"/>
            </a:solidFill>
          </a:ln>
        </p:spPr>
        <p:txBody>
          <a:bodyPr wrap="square" rtlCol="0">
            <a:spAutoFit/>
          </a:bodyPr>
          <a:lstStyle/>
          <a:p>
            <a:pPr algn="ctr"/>
            <a:r>
              <a:rPr lang="fr-FR" sz="5400" b="1" dirty="0" smtClean="0">
                <a:solidFill>
                  <a:schemeClr val="accent2"/>
                </a:solidFill>
              </a:rPr>
              <a:t>Plan</a:t>
            </a:r>
            <a:endParaRPr lang="fr-FR" sz="5400" b="1" dirty="0">
              <a:solidFill>
                <a:schemeClr val="accent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97280" y="286603"/>
            <a:ext cx="10058400" cy="723591"/>
          </a:xfrm>
        </p:spPr>
        <p:txBody>
          <a:bodyPr>
            <a:normAutofit fontScale="90000"/>
          </a:bodyPr>
          <a:lstStyle/>
          <a:p>
            <a:r>
              <a:rPr lang="en-US" dirty="0" smtClean="0"/>
              <a:t/>
            </a:r>
            <a:br>
              <a:rPr lang="en-US" dirty="0" smtClean="0"/>
            </a:br>
            <a:r>
              <a:rPr lang="en-US" dirty="0"/>
              <a:t>Authenticity’s </a:t>
            </a:r>
            <a:r>
              <a:rPr lang="en-US" dirty="0" smtClean="0"/>
              <a:t>quest…</a:t>
            </a:r>
            <a:endParaRPr lang="fr-FR" dirty="0"/>
          </a:p>
        </p:txBody>
      </p:sp>
      <p:sp>
        <p:nvSpPr>
          <p:cNvPr id="3" name="Espace réservé du contenu 2"/>
          <p:cNvSpPr>
            <a:spLocks noGrp="1"/>
          </p:cNvSpPr>
          <p:nvPr>
            <p:ph idx="1"/>
            <p:custDataLst>
              <p:tags r:id="rId2"/>
            </p:custDataLst>
          </p:nvPr>
        </p:nvSpPr>
        <p:spPr>
          <a:xfrm>
            <a:off x="87086" y="1812758"/>
            <a:ext cx="12009120" cy="5045242"/>
          </a:xfrm>
        </p:spPr>
        <p:txBody>
          <a:bodyPr>
            <a:normAutofit fontScale="47500" lnSpcReduction="20000"/>
          </a:bodyPr>
          <a:lstStyle/>
          <a:p>
            <a:pPr marL="0" indent="0" algn="just">
              <a:lnSpc>
                <a:spcPct val="100000"/>
              </a:lnSpc>
              <a:buNone/>
            </a:pPr>
            <a:endParaRPr lang="en-US" sz="4400" dirty="0" smtClean="0"/>
          </a:p>
          <a:p>
            <a:pPr algn="just">
              <a:lnSpc>
                <a:spcPct val="170000"/>
              </a:lnSpc>
              <a:buFont typeface="Wingdings" pitchFamily="2" charset="2"/>
              <a:buChar char="Ø"/>
            </a:pPr>
            <a:r>
              <a:rPr lang="en-US" sz="4400" dirty="0" smtClean="0"/>
              <a:t>  </a:t>
            </a:r>
            <a:r>
              <a:rPr lang="en-US" sz="4200" b="1" u="sng" dirty="0" smtClean="0"/>
              <a:t>influences the motivations </a:t>
            </a:r>
            <a:r>
              <a:rPr lang="en-US" sz="4200" dirty="0" smtClean="0"/>
              <a:t>of tourists seeking to discover other cultures  (</a:t>
            </a:r>
            <a:r>
              <a:rPr lang="en-US" sz="2900" dirty="0" smtClean="0"/>
              <a:t>Maccannell 1973; Cohen 1988; Asplet and Cooper 2000)</a:t>
            </a:r>
            <a:r>
              <a:rPr lang="en-US" sz="4200" dirty="0" smtClean="0"/>
              <a:t>. </a:t>
            </a:r>
          </a:p>
          <a:p>
            <a:pPr algn="just">
              <a:lnSpc>
                <a:spcPct val="170000"/>
              </a:lnSpc>
              <a:buFont typeface="Wingdings" pitchFamily="2" charset="2"/>
              <a:buChar char="Ø"/>
            </a:pPr>
            <a:r>
              <a:rPr lang="en-US" sz="4200" dirty="0" smtClean="0"/>
              <a:t> is a </a:t>
            </a:r>
            <a:r>
              <a:rPr lang="en-US" sz="4200" b="1" u="sng" dirty="0" smtClean="0"/>
              <a:t>feature of the modern</a:t>
            </a:r>
            <a:r>
              <a:rPr lang="en-US" sz="4200" b="1" dirty="0" smtClean="0"/>
              <a:t> </a:t>
            </a:r>
            <a:r>
              <a:rPr lang="en-US" sz="4200" dirty="0" smtClean="0"/>
              <a:t>consumer who seeks to trace a </a:t>
            </a:r>
            <a:r>
              <a:rPr lang="en-US" sz="4200" u="sng" dirty="0" smtClean="0"/>
              <a:t>link with </a:t>
            </a:r>
            <a:r>
              <a:rPr lang="en-US" sz="4200" dirty="0" smtClean="0"/>
              <a:t>his origins and to satisfy a lack </a:t>
            </a:r>
            <a:r>
              <a:rPr lang="en-US" sz="2900" dirty="0" smtClean="0"/>
              <a:t>(Cova and Cova, 2001)</a:t>
            </a:r>
            <a:r>
              <a:rPr lang="en-US" sz="4200" dirty="0" smtClean="0"/>
              <a:t>,  hoped sense of history </a:t>
            </a:r>
            <a:r>
              <a:rPr lang="en-US" sz="2900" dirty="0" smtClean="0"/>
              <a:t>(Napoli et al., 2014)</a:t>
            </a:r>
          </a:p>
          <a:p>
            <a:pPr algn="just">
              <a:lnSpc>
                <a:spcPct val="170000"/>
              </a:lnSpc>
              <a:buFont typeface="Wingdings" pitchFamily="2" charset="2"/>
              <a:buChar char="Ø"/>
            </a:pPr>
            <a:r>
              <a:rPr lang="en-US" sz="4200" dirty="0" smtClean="0"/>
              <a:t>  </a:t>
            </a:r>
            <a:r>
              <a:rPr lang="en-US" sz="4200" b="1" u="sng" dirty="0" smtClean="0"/>
              <a:t>the characteristic</a:t>
            </a:r>
            <a:r>
              <a:rPr lang="en-US" sz="4200" b="1" u="sng" dirty="0"/>
              <a:t> </a:t>
            </a:r>
            <a:r>
              <a:rPr lang="en-US" sz="4200" dirty="0" smtClean="0"/>
              <a:t>of a craft product of an art craft because it is made by an </a:t>
            </a:r>
            <a:r>
              <a:rPr lang="en-US" sz="4200" b="1" u="sng" dirty="0" smtClean="0"/>
              <a:t>original</a:t>
            </a:r>
            <a:r>
              <a:rPr lang="en-US" sz="4200" dirty="0" smtClean="0"/>
              <a:t> designer </a:t>
            </a:r>
            <a:r>
              <a:rPr lang="en-US" sz="2900" dirty="0" smtClean="0"/>
              <a:t>(Bergadaà 2008). </a:t>
            </a:r>
            <a:endParaRPr lang="fr-FR" sz="2900" dirty="0" smtClean="0"/>
          </a:p>
          <a:p>
            <a:pPr algn="just">
              <a:lnSpc>
                <a:spcPct val="120000"/>
              </a:lnSpc>
            </a:pPr>
            <a:endParaRPr lang="fr-FR" sz="2900" dirty="0" smtClean="0"/>
          </a:p>
          <a:p>
            <a:pPr algn="just">
              <a:lnSpc>
                <a:spcPct val="120000"/>
              </a:lnSpc>
            </a:pPr>
            <a:endParaRPr lang="fr-FR" sz="4200" dirty="0" smtClean="0"/>
          </a:p>
          <a:p>
            <a:endParaRPr lang="fr-FR" dirty="0" smtClean="0"/>
          </a:p>
          <a:p>
            <a:r>
              <a:rPr lang="fr-FR" dirty="0" smtClean="0"/>
              <a:t> </a:t>
            </a:r>
            <a:endParaRPr lang="fr-FR" dirty="0"/>
          </a:p>
        </p:txBody>
      </p:sp>
    </p:spTree>
    <p:extLst>
      <p:ext uri="{BB962C8B-B14F-4D97-AF65-F5344CB8AC3E}">
        <p14:creationId xmlns:p14="http://schemas.microsoft.com/office/powerpoint/2010/main" val="31969403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custDataLst>
              <p:tags r:id="rId1"/>
            </p:custDataLst>
          </p:nvPr>
        </p:nvSpPr>
        <p:spPr>
          <a:xfrm>
            <a:off x="994881" y="1631879"/>
            <a:ext cx="4828854" cy="4294597"/>
          </a:xfrm>
          <a:prstGeom prst="rect">
            <a:avLst/>
          </a:prstGeom>
          <a:noFill/>
        </p:spPr>
        <p:txBody>
          <a:bodyPr wrap="square" rtlCol="0">
            <a:spAutoFit/>
          </a:bodyPr>
          <a:lstStyle/>
          <a:p>
            <a:endParaRPr lang="fr-FR" dirty="0"/>
          </a:p>
        </p:txBody>
      </p:sp>
      <p:sp>
        <p:nvSpPr>
          <p:cNvPr id="6" name="ZoneTexte 5"/>
          <p:cNvSpPr txBox="1"/>
          <p:nvPr>
            <p:custDataLst>
              <p:tags r:id="rId2"/>
            </p:custDataLst>
          </p:nvPr>
        </p:nvSpPr>
        <p:spPr>
          <a:xfrm>
            <a:off x="6654948" y="1241109"/>
            <a:ext cx="4962418" cy="4062651"/>
          </a:xfrm>
          <a:prstGeom prst="rect">
            <a:avLst/>
          </a:prstGeom>
          <a:noFill/>
          <a:ln>
            <a:solidFill>
              <a:schemeClr val="accent1"/>
            </a:solidFill>
          </a:ln>
        </p:spPr>
        <p:txBody>
          <a:bodyPr wrap="square" rtlCol="0">
            <a:spAutoFit/>
          </a:bodyPr>
          <a:lstStyle/>
          <a:p>
            <a:pPr algn="just">
              <a:lnSpc>
                <a:spcPct val="150000"/>
              </a:lnSpc>
              <a:buFont typeface="Wingdings" panose="05000000000000000000" pitchFamily="2" charset="2"/>
              <a:buChar char="Ø"/>
            </a:pPr>
            <a:r>
              <a:rPr lang="en-US" sz="2000" b="1" dirty="0">
                <a:solidFill>
                  <a:srgbClr val="7030A0"/>
                </a:solidFill>
              </a:rPr>
              <a:t>Objective</a:t>
            </a:r>
            <a:r>
              <a:rPr lang="en-US" sz="2000" dirty="0"/>
              <a:t> </a:t>
            </a:r>
            <a:r>
              <a:rPr lang="en-US" sz="2000" dirty="0" smtClean="0"/>
              <a:t>is </a:t>
            </a:r>
            <a:r>
              <a:rPr lang="en-US" sz="2000" dirty="0"/>
              <a:t>related to only </a:t>
            </a:r>
            <a:r>
              <a:rPr lang="en-US" sz="2000" dirty="0" smtClean="0"/>
              <a:t>object</a:t>
            </a:r>
          </a:p>
          <a:p>
            <a:pPr algn="just">
              <a:lnSpc>
                <a:spcPct val="150000"/>
              </a:lnSpc>
              <a:buFont typeface="Wingdings" panose="05000000000000000000" pitchFamily="2" charset="2"/>
              <a:buChar char="Ø"/>
            </a:pPr>
            <a:r>
              <a:rPr lang="en-US" sz="2000" dirty="0" smtClean="0"/>
              <a:t> </a:t>
            </a:r>
            <a:r>
              <a:rPr lang="en-US" sz="2000" b="1" dirty="0" smtClean="0">
                <a:solidFill>
                  <a:srgbClr val="7030A0"/>
                </a:solidFill>
              </a:rPr>
              <a:t>Constructive </a:t>
            </a:r>
            <a:r>
              <a:rPr lang="en-US" sz="2000" dirty="0"/>
              <a:t>: authenticity is socially </a:t>
            </a:r>
            <a:r>
              <a:rPr lang="en-US" sz="2000" dirty="0" smtClean="0"/>
              <a:t>constructed, different consumers </a:t>
            </a:r>
            <a:r>
              <a:rPr lang="en-US" sz="2000" dirty="0"/>
              <a:t>may have different interpretations of the authenticity of an object </a:t>
            </a:r>
            <a:endParaRPr lang="en-US" sz="2000" dirty="0" smtClean="0"/>
          </a:p>
          <a:p>
            <a:pPr algn="just">
              <a:lnSpc>
                <a:spcPct val="150000"/>
              </a:lnSpc>
              <a:buFont typeface="Wingdings" panose="05000000000000000000" pitchFamily="2" charset="2"/>
              <a:buChar char="Ø"/>
            </a:pPr>
            <a:r>
              <a:rPr lang="en-US" sz="2000" b="1" dirty="0" smtClean="0">
                <a:solidFill>
                  <a:srgbClr val="7030A0"/>
                </a:solidFill>
              </a:rPr>
              <a:t>Existential </a:t>
            </a:r>
            <a:r>
              <a:rPr lang="en-US" sz="2000" b="1" dirty="0">
                <a:solidFill>
                  <a:srgbClr val="7030A0"/>
                </a:solidFill>
              </a:rPr>
              <a:t>: </a:t>
            </a:r>
            <a:r>
              <a:rPr lang="en-US" sz="2000" dirty="0" smtClean="0"/>
              <a:t>is </a:t>
            </a:r>
            <a:r>
              <a:rPr lang="en-US" sz="2000" dirty="0"/>
              <a:t>a perceived </a:t>
            </a:r>
            <a:r>
              <a:rPr lang="en-US" sz="2000" dirty="0" smtClean="0"/>
              <a:t>concept, it</a:t>
            </a:r>
            <a:endParaRPr lang="en-US" sz="2000" dirty="0"/>
          </a:p>
          <a:p>
            <a:pPr algn="just">
              <a:lnSpc>
                <a:spcPct val="150000"/>
              </a:lnSpc>
            </a:pPr>
            <a:r>
              <a:rPr lang="en-US" sz="2000" dirty="0" smtClean="0"/>
              <a:t>refers </a:t>
            </a:r>
            <a:r>
              <a:rPr lang="en-US" sz="2000" dirty="0"/>
              <a:t>to the emotions of the </a:t>
            </a:r>
            <a:r>
              <a:rPr lang="en-US" sz="2000" dirty="0" smtClean="0"/>
              <a:t>individual and the consumer’ </a:t>
            </a:r>
            <a:r>
              <a:rPr lang="en-US" sz="2000" dirty="0"/>
              <a:t>authentic self during consumption</a:t>
            </a:r>
          </a:p>
          <a:p>
            <a:endParaRPr lang="fr-FR" dirty="0"/>
          </a:p>
        </p:txBody>
      </p:sp>
      <p:sp>
        <p:nvSpPr>
          <p:cNvPr id="7" name="Double flèche horizontale 6"/>
          <p:cNvSpPr/>
          <p:nvPr>
            <p:custDataLst>
              <p:tags r:id="rId3"/>
            </p:custDataLst>
          </p:nvPr>
        </p:nvSpPr>
        <p:spPr>
          <a:xfrm>
            <a:off x="5634519" y="3226156"/>
            <a:ext cx="873304" cy="31849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custDataLst>
              <p:tags r:id="rId4"/>
            </p:custDataLst>
          </p:nvPr>
        </p:nvSpPr>
        <p:spPr>
          <a:xfrm>
            <a:off x="994881" y="421240"/>
            <a:ext cx="10152580" cy="523220"/>
          </a:xfrm>
          <a:prstGeom prst="rect">
            <a:avLst/>
          </a:prstGeom>
          <a:noFill/>
        </p:spPr>
        <p:txBody>
          <a:bodyPr wrap="square" rtlCol="0">
            <a:spAutoFit/>
          </a:bodyPr>
          <a:lstStyle/>
          <a:p>
            <a:r>
              <a:rPr lang="fr-FR" sz="2400" dirty="0" smtClean="0"/>
              <a:t>                                            </a:t>
            </a:r>
            <a:r>
              <a:rPr lang="fr-FR" sz="2800" b="1" u="sng" dirty="0" smtClean="0"/>
              <a:t>Authenticity </a:t>
            </a:r>
            <a:r>
              <a:rPr lang="en-US" sz="2800" b="1" u="sng" dirty="0" smtClean="0"/>
              <a:t>approaches</a:t>
            </a:r>
            <a:endParaRPr lang="en-US" sz="2800" b="1" u="sng" dirty="0"/>
          </a:p>
        </p:txBody>
      </p:sp>
      <p:sp>
        <p:nvSpPr>
          <p:cNvPr id="5" name="ZoneTexte 4"/>
          <p:cNvSpPr txBox="1"/>
          <p:nvPr>
            <p:custDataLst>
              <p:tags r:id="rId5"/>
            </p:custDataLst>
          </p:nvPr>
        </p:nvSpPr>
        <p:spPr>
          <a:xfrm>
            <a:off x="659027" y="1318054"/>
            <a:ext cx="4761470" cy="4062651"/>
          </a:xfrm>
          <a:prstGeom prst="rect">
            <a:avLst/>
          </a:prstGeom>
          <a:noFill/>
          <a:ln>
            <a:solidFill>
              <a:schemeClr val="accent1"/>
            </a:solidFill>
          </a:ln>
        </p:spPr>
        <p:txBody>
          <a:bodyPr wrap="square" rtlCol="0">
            <a:spAutoFit/>
          </a:bodyPr>
          <a:lstStyle/>
          <a:p>
            <a:pPr algn="just"/>
            <a:r>
              <a:rPr lang="en-US" sz="2000" dirty="0"/>
              <a:t>The perception of authenticity is related to </a:t>
            </a:r>
            <a:r>
              <a:rPr lang="en-US" sz="2000" dirty="0" smtClean="0"/>
              <a:t>different criteria : </a:t>
            </a:r>
            <a:r>
              <a:rPr lang="en-US" sz="2000" b="1" dirty="0">
                <a:solidFill>
                  <a:schemeClr val="accent1">
                    <a:lumMod val="50000"/>
                  </a:schemeClr>
                </a:solidFill>
              </a:rPr>
              <a:t>handmade production </a:t>
            </a:r>
            <a:r>
              <a:rPr lang="en-US" sz="1400" dirty="0"/>
              <a:t>(Camus, 2000), </a:t>
            </a:r>
            <a:r>
              <a:rPr lang="en-US" sz="2000" b="1" dirty="0">
                <a:solidFill>
                  <a:schemeClr val="accent1">
                    <a:lumMod val="50000"/>
                  </a:schemeClr>
                </a:solidFill>
              </a:rPr>
              <a:t>manufacturing by an artisan </a:t>
            </a:r>
            <a:r>
              <a:rPr lang="en-US" sz="1400" dirty="0"/>
              <a:t>(</a:t>
            </a:r>
            <a:r>
              <a:rPr lang="en-US" sz="1400" dirty="0" err="1"/>
              <a:t>Bergadaà,2008</a:t>
            </a:r>
            <a:r>
              <a:rPr lang="en-US" sz="1400" dirty="0"/>
              <a:t>), </a:t>
            </a:r>
            <a:r>
              <a:rPr lang="en-US" sz="2000" b="1" dirty="0">
                <a:solidFill>
                  <a:schemeClr val="accent1">
                    <a:lumMod val="50000"/>
                  </a:schemeClr>
                </a:solidFill>
              </a:rPr>
              <a:t>naturals ingredients </a:t>
            </a:r>
            <a:r>
              <a:rPr lang="en-US" sz="1400" dirty="0"/>
              <a:t>(Carroll &amp; </a:t>
            </a:r>
            <a:r>
              <a:rPr lang="en-US" sz="1400" dirty="0" err="1"/>
              <a:t>Swaminathan</a:t>
            </a:r>
            <a:r>
              <a:rPr lang="en-US" sz="1400" dirty="0"/>
              <a:t>, 2000).</a:t>
            </a:r>
            <a:r>
              <a:rPr lang="en-US" sz="2000" dirty="0"/>
              <a:t> </a:t>
            </a:r>
          </a:p>
          <a:p>
            <a:endParaRPr lang="en-US" sz="2000" dirty="0"/>
          </a:p>
          <a:p>
            <a:endParaRPr lang="en-US" sz="2000" dirty="0"/>
          </a:p>
          <a:p>
            <a:pPr algn="just"/>
            <a:r>
              <a:rPr lang="en-US" sz="2000" dirty="0"/>
              <a:t>From the business authenticity’s literature, product can acquire authenticity by building a sense around the perception of nostalgia, cultural symbolism, sincerity and job's passion</a:t>
            </a:r>
            <a:endParaRPr lang="fr-FR" sz="2000" dirty="0"/>
          </a:p>
          <a:p>
            <a:endParaRPr lang="fr-FR" dirty="0"/>
          </a:p>
        </p:txBody>
      </p:sp>
    </p:spTree>
    <p:extLst>
      <p:ext uri="{BB962C8B-B14F-4D97-AF65-F5344CB8AC3E}">
        <p14:creationId xmlns:p14="http://schemas.microsoft.com/office/powerpoint/2010/main" val="4218530118"/>
      </p:ext>
    </p:extLst>
  </p:cSld>
  <p:clrMapOvr>
    <a:masterClrMapping/>
  </p:clrMapOvr>
  <mc:AlternateContent xmlns:mc="http://schemas.openxmlformats.org/markup-compatibility/2006" xmlns:p14="http://schemas.microsoft.com/office/powerpoint/2010/main">
    <mc:Choice Requires="p14">
      <p:transition spd="slow" p14:dur="2000" advTm="45460"/>
    </mc:Choice>
    <mc:Fallback xmlns="">
      <p:transition spd="slow" advTm="4546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pPr algn="ctr"/>
            <a:r>
              <a:rPr lang="en-US" dirty="0" smtClean="0"/>
              <a:t>Social responsibilities : </a:t>
            </a:r>
            <a:endParaRPr lang="en-US" dirty="0"/>
          </a:p>
        </p:txBody>
      </p:sp>
      <p:sp>
        <p:nvSpPr>
          <p:cNvPr id="3" name="Espace réservé du contenu 2"/>
          <p:cNvSpPr>
            <a:spLocks noGrp="1"/>
          </p:cNvSpPr>
          <p:nvPr>
            <p:ph idx="1"/>
            <p:custDataLst>
              <p:tags r:id="rId2"/>
            </p:custDataLst>
          </p:nvPr>
        </p:nvSpPr>
        <p:spPr/>
        <p:txBody>
          <a:bodyPr>
            <a:normAutofit/>
          </a:bodyPr>
          <a:lstStyle/>
          <a:p>
            <a:pPr algn="just"/>
            <a:endParaRPr lang="en-US" dirty="0" smtClean="0"/>
          </a:p>
          <a:p>
            <a:pPr algn="just"/>
            <a:r>
              <a:rPr lang="en-US" dirty="0" smtClean="0"/>
              <a:t>Social responsibilities concept </a:t>
            </a:r>
            <a:r>
              <a:rPr lang="en-US" dirty="0"/>
              <a:t>is often conceptualized as firm activities that go beyond </a:t>
            </a:r>
            <a:r>
              <a:rPr lang="en-US" dirty="0" smtClean="0"/>
              <a:t>the exclusive </a:t>
            </a:r>
            <a:r>
              <a:rPr lang="en-US" dirty="0"/>
              <a:t>economic </a:t>
            </a:r>
            <a:r>
              <a:rPr lang="en-US" dirty="0" smtClean="0"/>
              <a:t>interests, </a:t>
            </a:r>
            <a:r>
              <a:rPr lang="en-US" dirty="0"/>
              <a:t>but that </a:t>
            </a:r>
            <a:r>
              <a:rPr lang="en-US" dirty="0" smtClean="0"/>
              <a:t>benefit also the society </a:t>
            </a:r>
            <a:r>
              <a:rPr lang="en-US" sz="1200" dirty="0" smtClean="0"/>
              <a:t>( </a:t>
            </a:r>
            <a:r>
              <a:rPr lang="en-US" sz="1200" dirty="0"/>
              <a:t>Davis </a:t>
            </a:r>
            <a:r>
              <a:rPr lang="en-US" sz="1200" dirty="0" smtClean="0"/>
              <a:t>1973</a:t>
            </a:r>
            <a:r>
              <a:rPr lang="en-US" dirty="0" smtClean="0"/>
              <a:t>).</a:t>
            </a:r>
          </a:p>
          <a:p>
            <a:pPr algn="just"/>
            <a:r>
              <a:rPr lang="en-US" dirty="0" smtClean="0"/>
              <a:t>Doing well by doing good to the </a:t>
            </a:r>
            <a:r>
              <a:rPr lang="en-US" dirty="0"/>
              <a:t>society </a:t>
            </a:r>
            <a:r>
              <a:rPr lang="en-US" sz="1200" dirty="0"/>
              <a:t>(Aguilera et al. 2007</a:t>
            </a:r>
            <a:r>
              <a:rPr lang="en-US" dirty="0" smtClean="0"/>
              <a:t>)</a:t>
            </a:r>
          </a:p>
          <a:p>
            <a:endParaRPr lang="en-US" dirty="0"/>
          </a:p>
          <a:p>
            <a:endParaRPr lang="en-US" dirty="0" smtClean="0"/>
          </a:p>
          <a:p>
            <a:endParaRPr lang="en-US" dirty="0" smtClean="0"/>
          </a:p>
          <a:p>
            <a:pPr marL="0" indent="0" algn="ctr">
              <a:buNone/>
            </a:pPr>
            <a:r>
              <a:rPr lang="en-US" dirty="0" smtClean="0"/>
              <a:t>SR organizational </a:t>
            </a:r>
            <a:r>
              <a:rPr lang="en-US" dirty="0"/>
              <a:t>activities designed to make a positive impact on society, </a:t>
            </a:r>
            <a:r>
              <a:rPr lang="en-US" dirty="0" smtClean="0"/>
              <a:t>if businesses </a:t>
            </a:r>
            <a:r>
              <a:rPr lang="en-US" dirty="0"/>
              <a:t>only engage in </a:t>
            </a:r>
            <a:r>
              <a:rPr lang="en-US" dirty="0" smtClean="0"/>
              <a:t>SR </a:t>
            </a:r>
            <a:r>
              <a:rPr lang="en-US" dirty="0"/>
              <a:t>when there is </a:t>
            </a:r>
            <a:r>
              <a:rPr lang="en-US" dirty="0" smtClean="0"/>
              <a:t>fast </a:t>
            </a:r>
            <a:r>
              <a:rPr lang="en-US" dirty="0"/>
              <a:t>pay off, then they may miss </a:t>
            </a:r>
            <a:r>
              <a:rPr lang="en-US" dirty="0" smtClean="0"/>
              <a:t>chances </a:t>
            </a:r>
            <a:r>
              <a:rPr lang="en-US" dirty="0"/>
              <a:t>to </a:t>
            </a:r>
            <a:r>
              <a:rPr lang="en-US" dirty="0" smtClean="0"/>
              <a:t>mark </a:t>
            </a:r>
            <a:r>
              <a:rPr lang="en-US" dirty="0"/>
              <a:t>a positive difference in </a:t>
            </a:r>
            <a:r>
              <a:rPr lang="en-US" dirty="0" smtClean="0"/>
              <a:t>the society</a:t>
            </a:r>
            <a:r>
              <a:rPr lang="en-US" dirty="0"/>
              <a:t>.</a:t>
            </a:r>
            <a:endParaRPr lang="fr-FR" dirty="0"/>
          </a:p>
        </p:txBody>
      </p:sp>
      <p:sp>
        <p:nvSpPr>
          <p:cNvPr id="4" name="Flèche vers le bas 3"/>
          <p:cNvSpPr/>
          <p:nvPr>
            <p:custDataLst>
              <p:tags r:id="rId3"/>
            </p:custDataLst>
          </p:nvPr>
        </p:nvSpPr>
        <p:spPr>
          <a:xfrm>
            <a:off x="5669280" y="3594052"/>
            <a:ext cx="914400" cy="10379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694850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custDataLst>
              <p:tags r:id="rId1"/>
            </p:custDataLst>
          </p:nvPr>
        </p:nvSpPr>
        <p:spPr>
          <a:xfrm>
            <a:off x="994881" y="1631879"/>
            <a:ext cx="4828854" cy="4294597"/>
          </a:xfrm>
          <a:prstGeom prst="rect">
            <a:avLst/>
          </a:prstGeom>
          <a:noFill/>
        </p:spPr>
        <p:txBody>
          <a:bodyPr wrap="square" rtlCol="0">
            <a:spAutoFit/>
          </a:bodyPr>
          <a:lstStyle/>
          <a:p>
            <a:endParaRPr lang="fr-FR" dirty="0"/>
          </a:p>
        </p:txBody>
      </p:sp>
      <p:sp>
        <p:nvSpPr>
          <p:cNvPr id="6" name="ZoneTexte 5"/>
          <p:cNvSpPr txBox="1"/>
          <p:nvPr>
            <p:custDataLst>
              <p:tags r:id="rId2"/>
            </p:custDataLst>
          </p:nvPr>
        </p:nvSpPr>
        <p:spPr>
          <a:xfrm>
            <a:off x="6637531" y="1426424"/>
            <a:ext cx="4962418" cy="3416320"/>
          </a:xfrm>
          <a:prstGeom prst="rect">
            <a:avLst/>
          </a:prstGeom>
          <a:noFill/>
          <a:ln>
            <a:solidFill>
              <a:schemeClr val="accent1"/>
            </a:solidFill>
          </a:ln>
        </p:spPr>
        <p:txBody>
          <a:bodyPr wrap="square" rtlCol="0">
            <a:spAutoFit/>
          </a:bodyPr>
          <a:lstStyle/>
          <a:p>
            <a:pPr algn="just"/>
            <a:r>
              <a:rPr lang="en-US" dirty="0" smtClean="0"/>
              <a:t>Make a positive effect on the society by being true to the core mission of the business </a:t>
            </a:r>
          </a:p>
          <a:p>
            <a:pPr algn="just"/>
            <a:r>
              <a:rPr lang="en-US" dirty="0" smtClean="0"/>
              <a:t>Producers should have </a:t>
            </a:r>
            <a:r>
              <a:rPr lang="en-US" dirty="0"/>
              <a:t>a </a:t>
            </a:r>
            <a:r>
              <a:rPr lang="en-US" dirty="0" smtClean="0"/>
              <a:t>rich </a:t>
            </a:r>
            <a:r>
              <a:rPr lang="en-US" dirty="0"/>
              <a:t>and shared sense of their </a:t>
            </a:r>
            <a:r>
              <a:rPr lang="en-US" dirty="0" smtClean="0"/>
              <a:t>production’s </a:t>
            </a:r>
            <a:r>
              <a:rPr lang="en-US" dirty="0"/>
              <a:t>values and </a:t>
            </a:r>
            <a:r>
              <a:rPr lang="en-US" dirty="0" smtClean="0"/>
              <a:t>purpose</a:t>
            </a:r>
          </a:p>
          <a:p>
            <a:endParaRPr lang="en-US" dirty="0" smtClean="0"/>
          </a:p>
          <a:p>
            <a:pPr algn="ctr"/>
            <a:r>
              <a:rPr lang="en-US" b="1" dirty="0" smtClean="0"/>
              <a:t>BOTH THE</a:t>
            </a:r>
          </a:p>
          <a:p>
            <a:pPr algn="ctr"/>
            <a:r>
              <a:rPr lang="en-US" dirty="0" smtClean="0"/>
              <a:t>Process production focuses on collective how know of the society</a:t>
            </a:r>
          </a:p>
          <a:p>
            <a:pPr algn="ctr"/>
            <a:r>
              <a:rPr lang="en-US" b="1" dirty="0" smtClean="0"/>
              <a:t>AND</a:t>
            </a:r>
          </a:p>
          <a:p>
            <a:pPr algn="ctr"/>
            <a:r>
              <a:rPr lang="en-US" dirty="0"/>
              <a:t>Clear communication of these values Beverland </a:t>
            </a:r>
            <a:r>
              <a:rPr lang="en-US" dirty="0" smtClean="0"/>
              <a:t>2005</a:t>
            </a:r>
          </a:p>
          <a:p>
            <a:endParaRPr lang="en-US" dirty="0"/>
          </a:p>
        </p:txBody>
      </p:sp>
      <p:sp>
        <p:nvSpPr>
          <p:cNvPr id="7" name="Double flèche horizontale 6"/>
          <p:cNvSpPr/>
          <p:nvPr>
            <p:custDataLst>
              <p:tags r:id="rId3"/>
            </p:custDataLst>
          </p:nvPr>
        </p:nvSpPr>
        <p:spPr>
          <a:xfrm>
            <a:off x="5634519" y="3226156"/>
            <a:ext cx="873304" cy="31849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custDataLst>
              <p:tags r:id="rId4"/>
            </p:custDataLst>
          </p:nvPr>
        </p:nvSpPr>
        <p:spPr>
          <a:xfrm>
            <a:off x="994881" y="421240"/>
            <a:ext cx="10152580" cy="830997"/>
          </a:xfrm>
          <a:prstGeom prst="rect">
            <a:avLst/>
          </a:prstGeom>
          <a:noFill/>
        </p:spPr>
        <p:txBody>
          <a:bodyPr wrap="square" rtlCol="0">
            <a:spAutoFit/>
          </a:bodyPr>
          <a:lstStyle/>
          <a:p>
            <a:pPr algn="just"/>
            <a:r>
              <a:rPr lang="fr-FR" sz="2400" dirty="0" smtClean="0"/>
              <a:t> </a:t>
            </a:r>
            <a:r>
              <a:rPr lang="fr-FR" sz="2400" b="1" dirty="0" smtClean="0">
                <a:solidFill>
                  <a:schemeClr val="accent1">
                    <a:lumMod val="50000"/>
                  </a:schemeClr>
                </a:solidFill>
              </a:rPr>
              <a:t>Authenticity </a:t>
            </a:r>
            <a:r>
              <a:rPr lang="fr-FR" sz="2400" b="1" dirty="0">
                <a:solidFill>
                  <a:schemeClr val="accent1">
                    <a:lumMod val="50000"/>
                  </a:schemeClr>
                </a:solidFill>
              </a:rPr>
              <a:t>and Social </a:t>
            </a:r>
            <a:r>
              <a:rPr lang="en-US" sz="2400" b="1" dirty="0">
                <a:solidFill>
                  <a:schemeClr val="accent1">
                    <a:lumMod val="50000"/>
                  </a:schemeClr>
                </a:solidFill>
              </a:rPr>
              <a:t>responsibilities</a:t>
            </a:r>
            <a:r>
              <a:rPr lang="fr-FR" sz="2400" b="1" dirty="0">
                <a:solidFill>
                  <a:schemeClr val="accent1">
                    <a:lumMod val="50000"/>
                  </a:schemeClr>
                </a:solidFill>
              </a:rPr>
              <a:t> of P</a:t>
            </a:r>
            <a:r>
              <a:rPr lang="fr-FR" sz="2400" b="1" dirty="0" smtClean="0">
                <a:solidFill>
                  <a:schemeClr val="accent1">
                    <a:lumMod val="50000"/>
                  </a:schemeClr>
                </a:solidFill>
              </a:rPr>
              <a:t>roducer : </a:t>
            </a:r>
            <a:r>
              <a:rPr lang="en-US" sz="2400" b="1" dirty="0" smtClean="0">
                <a:solidFill>
                  <a:schemeClr val="accent1">
                    <a:lumMod val="50000"/>
                  </a:schemeClr>
                </a:solidFill>
              </a:rPr>
              <a:t>toward</a:t>
            </a:r>
            <a:r>
              <a:rPr lang="fr-FR" sz="2400" b="1" dirty="0" smtClean="0">
                <a:solidFill>
                  <a:schemeClr val="accent1">
                    <a:lumMod val="50000"/>
                  </a:schemeClr>
                </a:solidFill>
              </a:rPr>
              <a:t> a </a:t>
            </a:r>
            <a:r>
              <a:rPr lang="en-US" sz="2400" b="1" dirty="0" smtClean="0">
                <a:solidFill>
                  <a:schemeClr val="accent1">
                    <a:lumMod val="50000"/>
                  </a:schemeClr>
                </a:solidFill>
              </a:rPr>
              <a:t>deep</a:t>
            </a:r>
            <a:r>
              <a:rPr lang="fr-FR" sz="2400" b="1" dirty="0" smtClean="0">
                <a:solidFill>
                  <a:schemeClr val="accent1">
                    <a:lumMod val="50000"/>
                  </a:schemeClr>
                </a:solidFill>
              </a:rPr>
              <a:t> dialogue of conflictual </a:t>
            </a:r>
            <a:r>
              <a:rPr lang="en-US" sz="2400" b="1" dirty="0" smtClean="0">
                <a:solidFill>
                  <a:schemeClr val="accent1">
                    <a:lumMod val="50000"/>
                  </a:schemeClr>
                </a:solidFill>
              </a:rPr>
              <a:t>interest </a:t>
            </a:r>
            <a:endParaRPr lang="en-US" sz="2400" b="1" u="sng" dirty="0"/>
          </a:p>
        </p:txBody>
      </p:sp>
      <p:sp>
        <p:nvSpPr>
          <p:cNvPr id="5" name="ZoneTexte 4"/>
          <p:cNvSpPr txBox="1"/>
          <p:nvPr>
            <p:custDataLst>
              <p:tags r:id="rId5"/>
            </p:custDataLst>
          </p:nvPr>
        </p:nvSpPr>
        <p:spPr>
          <a:xfrm>
            <a:off x="659027" y="1703423"/>
            <a:ext cx="4761470" cy="3139321"/>
          </a:xfrm>
          <a:prstGeom prst="rect">
            <a:avLst/>
          </a:prstGeom>
          <a:noFill/>
          <a:ln>
            <a:solidFill>
              <a:schemeClr val="accent1"/>
            </a:solidFill>
          </a:ln>
        </p:spPr>
        <p:txBody>
          <a:bodyPr wrap="square" rtlCol="0">
            <a:spAutoFit/>
          </a:bodyPr>
          <a:lstStyle/>
          <a:p>
            <a:pPr algn="just"/>
            <a:r>
              <a:rPr lang="en-US" dirty="0"/>
              <a:t>The quest for authenticity gives consumer the opportunity to find one's personal identity namely one's true self and one's more or less emotionally rich history </a:t>
            </a:r>
            <a:r>
              <a:rPr lang="en-US" sz="1200" dirty="0"/>
              <a:t>(Napoli, 2014; Camus, 2007)</a:t>
            </a:r>
            <a:r>
              <a:rPr lang="en-US" dirty="0"/>
              <a:t>. </a:t>
            </a:r>
            <a:endParaRPr lang="en-US" dirty="0" smtClean="0"/>
          </a:p>
          <a:p>
            <a:endParaRPr lang="en-US" dirty="0"/>
          </a:p>
          <a:p>
            <a:pPr algn="ctr"/>
            <a:r>
              <a:rPr lang="en-US" dirty="0"/>
              <a:t>Consumer meets authenticity in the reconstruction of the local past that allows them to live the real life with a minimum respect of </a:t>
            </a:r>
            <a:r>
              <a:rPr lang="en-US" dirty="0" smtClean="0"/>
              <a:t>collective </a:t>
            </a:r>
            <a:r>
              <a:rPr lang="en-US" dirty="0"/>
              <a:t>imaginary of the society  </a:t>
            </a:r>
            <a:r>
              <a:rPr lang="en-US" sz="1200" dirty="0"/>
              <a:t>(Cova and Cova, 2004).</a:t>
            </a:r>
            <a:r>
              <a:rPr lang="en-US" dirty="0"/>
              <a:t> </a:t>
            </a:r>
            <a:endParaRPr lang="fr-FR" dirty="0"/>
          </a:p>
          <a:p>
            <a:endParaRPr lang="fr-FR" dirty="0"/>
          </a:p>
        </p:txBody>
      </p:sp>
      <p:sp>
        <p:nvSpPr>
          <p:cNvPr id="2" name="ZoneTexte 1"/>
          <p:cNvSpPr txBox="1"/>
          <p:nvPr>
            <p:custDataLst>
              <p:tags r:id="rId6"/>
            </p:custDataLst>
          </p:nvPr>
        </p:nvSpPr>
        <p:spPr>
          <a:xfrm>
            <a:off x="659027" y="4992614"/>
            <a:ext cx="10575029" cy="1015663"/>
          </a:xfrm>
          <a:prstGeom prst="rect">
            <a:avLst/>
          </a:prstGeom>
          <a:noFill/>
        </p:spPr>
        <p:txBody>
          <a:bodyPr wrap="square" rtlCol="0">
            <a:spAutoFit/>
          </a:bodyPr>
          <a:lstStyle/>
          <a:p>
            <a:pPr algn="ctr"/>
            <a:r>
              <a:rPr lang="en-US" sz="2000" dirty="0" smtClean="0"/>
              <a:t>Responsive producers </a:t>
            </a:r>
            <a:r>
              <a:rPr lang="en-US" sz="2000" dirty="0"/>
              <a:t>are willing to listen to and learn from </a:t>
            </a:r>
            <a:r>
              <a:rPr lang="en-US" sz="2000" dirty="0" smtClean="0"/>
              <a:t>consumers, </a:t>
            </a:r>
            <a:r>
              <a:rPr lang="en-US" sz="2000" dirty="0"/>
              <a:t>including critics, who bring a different perspective to the </a:t>
            </a:r>
            <a:r>
              <a:rPr lang="en-US" sz="2000" dirty="0" smtClean="0"/>
              <a:t>issues. In </a:t>
            </a:r>
            <a:r>
              <a:rPr lang="en-US" sz="2000" dirty="0"/>
              <a:t>this way</a:t>
            </a:r>
            <a:r>
              <a:rPr lang="en-US" sz="2000" dirty="0" smtClean="0"/>
              <a:t>, they </a:t>
            </a:r>
            <a:r>
              <a:rPr lang="en-US" sz="2000" dirty="0"/>
              <a:t>are connected to their social context and remain aware of </a:t>
            </a:r>
            <a:r>
              <a:rPr lang="en-US" sz="2000" dirty="0" smtClean="0"/>
              <a:t>its </a:t>
            </a:r>
            <a:r>
              <a:rPr lang="en-US" sz="2000" dirty="0"/>
              <a:t>needs and </a:t>
            </a:r>
            <a:r>
              <a:rPr lang="en-US" sz="2000" dirty="0" smtClean="0"/>
              <a:t>expectations </a:t>
            </a:r>
            <a:r>
              <a:rPr lang="en-US" sz="1200" dirty="0" smtClean="0"/>
              <a:t>(Carroll </a:t>
            </a:r>
            <a:r>
              <a:rPr lang="en-US" sz="1200" dirty="0"/>
              <a:t>1979). </a:t>
            </a:r>
            <a:endParaRPr lang="fr-FR" sz="1200" dirty="0"/>
          </a:p>
        </p:txBody>
      </p:sp>
    </p:spTree>
    <p:extLst>
      <p:ext uri="{BB962C8B-B14F-4D97-AF65-F5344CB8AC3E}">
        <p14:creationId xmlns:p14="http://schemas.microsoft.com/office/powerpoint/2010/main" val="619271881"/>
      </p:ext>
    </p:extLst>
  </p:cSld>
  <p:clrMapOvr>
    <a:masterClrMapping/>
  </p:clrMapOvr>
  <mc:AlternateContent xmlns:mc="http://schemas.openxmlformats.org/markup-compatibility/2006" xmlns:p14="http://schemas.microsoft.com/office/powerpoint/2010/main">
    <mc:Choice Requires="p14">
      <p:transition spd="slow" p14:dur="2000" advTm="45460"/>
    </mc:Choice>
    <mc:Fallback xmlns="">
      <p:transition spd="slow" advTm="4546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endParaRPr lang="fr-FR"/>
          </a:p>
        </p:txBody>
      </p:sp>
      <p:sp>
        <p:nvSpPr>
          <p:cNvPr id="3" name="Espace réservé du contenu 2"/>
          <p:cNvSpPr>
            <a:spLocks noGrp="1"/>
          </p:cNvSpPr>
          <p:nvPr>
            <p:ph idx="1"/>
            <p:custDataLst>
              <p:tags r:id="rId2"/>
            </p:custDataLst>
          </p:nvPr>
        </p:nvSpPr>
        <p:spPr/>
        <p:txBody>
          <a:bodyPr/>
          <a:lstStyle/>
          <a:p>
            <a:endParaRPr lang="fr-FR" dirty="0" smtClean="0"/>
          </a:p>
          <a:p>
            <a:endParaRPr lang="fr-FR" dirty="0" smtClean="0"/>
          </a:p>
          <a:p>
            <a:endParaRPr lang="fr-FR" dirty="0" smtClean="0"/>
          </a:p>
          <a:p>
            <a:endParaRPr lang="fr-FR" dirty="0" smtClean="0"/>
          </a:p>
          <a:p>
            <a:endParaRPr lang="fr-FR" dirty="0" smtClean="0"/>
          </a:p>
          <a:p>
            <a:endParaRPr lang="fr-FR" dirty="0" smtClean="0"/>
          </a:p>
        </p:txBody>
      </p:sp>
      <p:sp>
        <p:nvSpPr>
          <p:cNvPr id="5" name="Titre 3">
            <a:hlinkClick r:id="rId5" action="ppaction://hlinksldjump"/>
          </p:cNvPr>
          <p:cNvSpPr txBox="1">
            <a:spLocks/>
          </p:cNvSpPr>
          <p:nvPr>
            <p:custDataLst>
              <p:tags r:id="rId3"/>
            </p:custDataLst>
          </p:nvPr>
        </p:nvSpPr>
        <p:spPr>
          <a:xfrm>
            <a:off x="0" y="-1"/>
            <a:ext cx="12192000" cy="6518367"/>
          </a:xfrm>
          <a:prstGeom prst="rect">
            <a:avLst/>
          </a:prstGeom>
          <a:solidFill>
            <a:schemeClr val="accent2">
              <a:lumMod val="40000"/>
              <a:lumOff val="60000"/>
            </a:schemeClr>
          </a:solidFill>
          <a:ln w="9525" cap="flat" cmpd="sng" algn="ctr">
            <a:noFill/>
            <a:prstDash val="solid"/>
          </a:ln>
          <a:effectLst/>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ctr">
            <a:normAutofit/>
          </a:bodyPr>
          <a:lstStyle/>
          <a:p>
            <a:pPr algn="ctr"/>
            <a:r>
              <a:rPr lang="en-US" sz="3200" dirty="0"/>
              <a:t>W</a:t>
            </a:r>
            <a:r>
              <a:rPr lang="en-US" sz="3200" dirty="0" smtClean="0"/>
              <a:t>hen </a:t>
            </a:r>
            <a:r>
              <a:rPr lang="en-US" sz="3200" dirty="0"/>
              <a:t>are a producer’s SR efforts most likely to be perceived as authentic by consumers? </a:t>
            </a:r>
            <a:endParaRPr lang="fr-FR" sz="3200" dirty="0"/>
          </a:p>
          <a:p>
            <a:pPr algn="ctr"/>
            <a:endParaRPr lang="fr-FR" sz="3200" b="1"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295402" y="982132"/>
            <a:ext cx="9601196" cy="698387"/>
          </a:xfrm>
        </p:spPr>
        <p:txBody>
          <a:bodyPr>
            <a:normAutofit fontScale="90000"/>
          </a:bodyPr>
          <a:lstStyle/>
          <a:p>
            <a:pPr algn="ctr"/>
            <a:r>
              <a:rPr lang="en-US" dirty="0" smtClean="0">
                <a:solidFill>
                  <a:schemeClr val="accent1">
                    <a:lumMod val="75000"/>
                  </a:schemeClr>
                </a:solidFill>
              </a:rPr>
              <a:t>Context of research</a:t>
            </a:r>
            <a:endParaRPr lang="en-US" dirty="0">
              <a:solidFill>
                <a:schemeClr val="accent1">
                  <a:lumMod val="75000"/>
                </a:schemeClr>
              </a:solidFill>
            </a:endParaRPr>
          </a:p>
        </p:txBody>
      </p:sp>
      <p:sp>
        <p:nvSpPr>
          <p:cNvPr id="3" name="Espace réservé du contenu 2"/>
          <p:cNvSpPr>
            <a:spLocks noGrp="1"/>
          </p:cNvSpPr>
          <p:nvPr>
            <p:ph idx="1"/>
            <p:custDataLst>
              <p:tags r:id="rId2"/>
            </p:custDataLst>
          </p:nvPr>
        </p:nvSpPr>
        <p:spPr>
          <a:xfrm>
            <a:off x="626076" y="1845734"/>
            <a:ext cx="10529604" cy="4023360"/>
          </a:xfrm>
        </p:spPr>
        <p:txBody>
          <a:bodyPr>
            <a:normAutofit/>
          </a:bodyPr>
          <a:lstStyle/>
          <a:p>
            <a:pPr algn="just">
              <a:lnSpc>
                <a:spcPct val="150000"/>
              </a:lnSpc>
              <a:buFont typeface="Arial" pitchFamily="34" charset="0"/>
              <a:buChar char="•"/>
            </a:pPr>
            <a:r>
              <a:rPr lang="en-US" dirty="0" smtClean="0"/>
              <a:t>National strategy : Moroccan Green Plan (Digital orientation 2020-2030)</a:t>
            </a:r>
          </a:p>
          <a:p>
            <a:pPr algn="just">
              <a:lnSpc>
                <a:spcPct val="150000"/>
              </a:lnSpc>
              <a:buFont typeface="Arial" pitchFamily="34" charset="0"/>
              <a:buChar char="•"/>
            </a:pPr>
            <a:r>
              <a:rPr lang="en-US" dirty="0"/>
              <a:t>The cooperative </a:t>
            </a:r>
            <a:r>
              <a:rPr lang="en-US" dirty="0" smtClean="0"/>
              <a:t>sector has a </a:t>
            </a:r>
            <a:r>
              <a:rPr lang="en-US" dirty="0"/>
              <a:t>pilot place in the programs of sustainable development, economic, social and solidarity with a growth in the number of members from 5749 to 15,737 between 2007 and 2011; and from 15,737 to more than 30,000, between 2011 and 2018 </a:t>
            </a:r>
          </a:p>
          <a:p>
            <a:pPr marL="0" indent="0" algn="just">
              <a:lnSpc>
                <a:spcPct val="150000"/>
              </a:lnSpc>
              <a:buNone/>
            </a:pPr>
            <a:r>
              <a:rPr lang="en-US" dirty="0" smtClean="0"/>
              <a:t>Morocco has several </a:t>
            </a:r>
            <a:r>
              <a:rPr lang="en-US" dirty="0"/>
              <a:t>local products </a:t>
            </a:r>
            <a:r>
              <a:rPr lang="en-US" dirty="0" err="1" smtClean="0"/>
              <a:t>Argan</a:t>
            </a:r>
            <a:r>
              <a:rPr lang="en-US" dirty="0" smtClean="0"/>
              <a:t> </a:t>
            </a:r>
            <a:r>
              <a:rPr lang="en-US" dirty="0"/>
              <a:t>oil, </a:t>
            </a:r>
            <a:endParaRPr lang="en-US" dirty="0" smtClean="0"/>
          </a:p>
          <a:p>
            <a:pPr marL="0" indent="0" algn="just">
              <a:lnSpc>
                <a:spcPct val="150000"/>
              </a:lnSpc>
              <a:buNone/>
            </a:pPr>
            <a:r>
              <a:rPr lang="en-US" dirty="0" smtClean="0"/>
              <a:t>honey</a:t>
            </a:r>
            <a:r>
              <a:rPr lang="en-US" dirty="0"/>
              <a:t>, saffron, olive </a:t>
            </a:r>
            <a:r>
              <a:rPr lang="en-US" dirty="0" smtClean="0"/>
              <a:t>oil…</a:t>
            </a:r>
            <a:endParaRPr lang="fr-FR" dirty="0"/>
          </a:p>
        </p:txBody>
      </p:sp>
      <p:pic>
        <p:nvPicPr>
          <p:cNvPr id="4" name="Image 3"/>
          <p:cNvPicPr>
            <a:picLocks noChangeAspect="1"/>
          </p:cNvPicPr>
          <p:nvPr>
            <p:custDataLst>
              <p:tags r:id="rId3"/>
            </p:custDataLst>
          </p:nvPr>
        </p:nvPicPr>
        <p:blipFill>
          <a:blip r:embed="rId6">
            <a:extLst>
              <a:ext uri="{28A0092B-C50C-407E-A947-70E740481C1C}">
                <a14:useLocalDpi xmlns:a14="http://schemas.microsoft.com/office/drawing/2010/main" val="0"/>
              </a:ext>
            </a:extLst>
          </a:blip>
          <a:stretch>
            <a:fillRect/>
          </a:stretch>
        </p:blipFill>
        <p:spPr>
          <a:xfrm>
            <a:off x="6450228" y="4085966"/>
            <a:ext cx="5295232" cy="2282949"/>
          </a:xfrm>
          <a:prstGeom prst="rect">
            <a:avLst/>
          </a:prstGeom>
        </p:spPr>
      </p:pic>
    </p:spTree>
    <p:extLst>
      <p:ext uri="{BB962C8B-B14F-4D97-AF65-F5344CB8AC3E}">
        <p14:creationId xmlns:p14="http://schemas.microsoft.com/office/powerpoint/2010/main" val="10470075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hlinkClick r:id="rId4" action="ppaction://hlinksldjump"/>
          </p:cNvPr>
          <p:cNvSpPr>
            <a:spLocks noGrp="1"/>
          </p:cNvSpPr>
          <p:nvPr>
            <p:ph type="title"/>
            <p:custDataLst>
              <p:tags r:id="rId1"/>
            </p:custDataLst>
          </p:nvPr>
        </p:nvSpPr>
        <p:spPr>
          <a:prstGeom prst="rect">
            <a:avLst/>
          </a:prstGeom>
          <a:solidFill>
            <a:schemeClr val="accent2">
              <a:lumMod val="40000"/>
              <a:lumOff val="60000"/>
            </a:schemeClr>
          </a:solidFill>
          <a:ln>
            <a:noFill/>
          </a:ln>
          <a:effectLst/>
        </p:spPr>
        <p:style>
          <a:lnRef idx="1">
            <a:schemeClr val="accent6"/>
          </a:lnRef>
          <a:fillRef idx="3">
            <a:schemeClr val="accent6"/>
          </a:fillRef>
          <a:effectRef idx="2">
            <a:schemeClr val="accent6"/>
          </a:effectRef>
          <a:fontRef idx="minor">
            <a:schemeClr val="lt1"/>
          </a:fontRef>
        </p:style>
        <p:txBody>
          <a:bodyPr rtlCol="0" anchor="ctr">
            <a:normAutofit/>
          </a:bodyPr>
          <a:lstStyle/>
          <a:p>
            <a:pPr algn="ctr"/>
            <a:r>
              <a:rPr lang="en-US" sz="3200" b="1" dirty="0" smtClean="0">
                <a:solidFill>
                  <a:schemeClr val="bg1"/>
                </a:solidFill>
              </a:rPr>
              <a:t> Research design</a:t>
            </a:r>
            <a:endParaRPr lang="fr-FR" sz="3200" b="1" dirty="0">
              <a:solidFill>
                <a:schemeClr val="bg1"/>
              </a:solidFill>
            </a:endParaRPr>
          </a:p>
        </p:txBody>
      </p:sp>
      <p:graphicFrame>
        <p:nvGraphicFramePr>
          <p:cNvPr id="7" name="Espace réservé du contenu 6"/>
          <p:cNvGraphicFramePr>
            <a:graphicFrameLocks noGrp="1"/>
          </p:cNvGraphicFramePr>
          <p:nvPr>
            <p:ph idx="1"/>
            <p:custDataLst>
              <p:tags r:id="rId2"/>
            </p:custDataLst>
            <p:extLst>
              <p:ext uri="{D42A27DB-BD31-4B8C-83A1-F6EECF244321}">
                <p14:modId xmlns:p14="http://schemas.microsoft.com/office/powerpoint/2010/main" val="577963760"/>
              </p:ext>
            </p:extLst>
          </p:nvPr>
        </p:nvGraphicFramePr>
        <p:xfrm>
          <a:off x="609600" y="1909010"/>
          <a:ext cx="10972800" cy="4347526"/>
        </p:xfrm>
        <a:graphic>
          <a:graphicData uri="http://schemas.openxmlformats.org/drawingml/2006/table">
            <a:tbl>
              <a:tblPr firstRow="1" bandRow="1">
                <a:tableStyleId>{72833802-FEF1-4C79-8D5D-14CF1EAF98D9}</a:tableStyleId>
              </a:tblPr>
              <a:tblGrid>
                <a:gridCol w="4197532"/>
                <a:gridCol w="6775268"/>
              </a:tblGrid>
              <a:tr h="529390">
                <a:tc>
                  <a:txBody>
                    <a:bodyPr/>
                    <a:lstStyle/>
                    <a:p>
                      <a:endParaRPr lang="fr-FR" dirty="0"/>
                    </a:p>
                  </a:txBody>
                  <a:tcPr marL="121920" marR="121920"/>
                </a:tc>
                <a:tc>
                  <a:txBody>
                    <a:bodyPr/>
                    <a:lstStyle/>
                    <a:p>
                      <a:endParaRPr lang="fr-FR" dirty="0"/>
                    </a:p>
                  </a:txBody>
                  <a:tcPr marL="121920" marR="121920"/>
                </a:tc>
              </a:tr>
              <a:tr h="843152">
                <a:tc>
                  <a:txBody>
                    <a:bodyPr/>
                    <a:lstStyle/>
                    <a:p>
                      <a:r>
                        <a:rPr lang="fr-FR" sz="2400" b="0" dirty="0" smtClean="0"/>
                        <a:t>Research objectives</a:t>
                      </a:r>
                    </a:p>
                    <a:p>
                      <a:endParaRPr lang="fr-FR" sz="2400" b="0" dirty="0"/>
                    </a:p>
                  </a:txBody>
                  <a:tcPr marL="121920" marR="121920"/>
                </a:tc>
                <a:tc>
                  <a:txBody>
                    <a:bodyPr/>
                    <a:lstStyle/>
                    <a:p>
                      <a:pPr marL="342900" indent="-342900">
                        <a:buClr>
                          <a:schemeClr val="accent1"/>
                        </a:buClr>
                        <a:buFont typeface="Wingdings" panose="05000000000000000000" pitchFamily="2" charset="2"/>
                        <a:buChar char="Ø"/>
                      </a:pPr>
                      <a:r>
                        <a:rPr lang="en-US" sz="2400" b="0" kern="1200" dirty="0" smtClean="0">
                          <a:solidFill>
                            <a:schemeClr val="tx1"/>
                          </a:solidFill>
                          <a:latin typeface="+mn-lt"/>
                          <a:ea typeface="+mn-ea"/>
                          <a:cs typeface="+mn-cs"/>
                        </a:rPr>
                        <a:t>Explore</a:t>
                      </a:r>
                      <a:r>
                        <a:rPr lang="en-US" sz="2400" b="0" kern="1200" baseline="0" dirty="0" smtClean="0">
                          <a:solidFill>
                            <a:schemeClr val="tx1"/>
                          </a:solidFill>
                          <a:latin typeface="+mn-lt"/>
                          <a:ea typeface="+mn-ea"/>
                          <a:cs typeface="+mn-cs"/>
                        </a:rPr>
                        <a:t> the possible relationship between Business authenticity and social responsibilities of producers</a:t>
                      </a:r>
                    </a:p>
                    <a:p>
                      <a:pPr marL="342900" indent="-342900">
                        <a:buClr>
                          <a:schemeClr val="accent1"/>
                        </a:buClr>
                        <a:buFont typeface="Wingdings" panose="05000000000000000000" pitchFamily="2" charset="2"/>
                        <a:buChar char="Ø"/>
                      </a:pPr>
                      <a:r>
                        <a:rPr lang="en-US" sz="2400" b="0" kern="1200" baseline="0" dirty="0" smtClean="0">
                          <a:solidFill>
                            <a:schemeClr val="tx1"/>
                          </a:solidFill>
                          <a:latin typeface="+mn-lt"/>
                          <a:ea typeface="+mn-ea"/>
                          <a:cs typeface="+mn-cs"/>
                        </a:rPr>
                        <a:t>Determine the core orientation of this relationship</a:t>
                      </a:r>
                      <a:endParaRPr lang="fr-FR" sz="2400" b="0" kern="1200" dirty="0" smtClean="0"/>
                    </a:p>
                  </a:txBody>
                  <a:tcPr marL="121920" marR="121920"/>
                </a:tc>
              </a:tr>
              <a:tr h="1897896">
                <a:tc>
                  <a:txBody>
                    <a:bodyPr/>
                    <a:lstStyle/>
                    <a:p>
                      <a:r>
                        <a:rPr lang="en-US" sz="2400" b="0" noProof="0" dirty="0" smtClean="0"/>
                        <a:t>Methodology</a:t>
                      </a:r>
                      <a:endParaRPr lang="en-US" sz="2400" b="0" noProof="0" dirty="0"/>
                    </a:p>
                  </a:txBody>
                  <a:tcPr marL="121920" marR="121920"/>
                </a:tc>
                <a:tc>
                  <a:txBody>
                    <a:bodyPr/>
                    <a:lstStyle/>
                    <a:p>
                      <a:r>
                        <a:rPr lang="en-US" sz="2400" b="0" kern="1200" dirty="0" smtClean="0">
                          <a:solidFill>
                            <a:schemeClr val="tx1"/>
                          </a:solidFill>
                          <a:latin typeface="+mn-lt"/>
                          <a:ea typeface="+mn-ea"/>
                          <a:cs typeface="+mn-cs"/>
                        </a:rPr>
                        <a:t>Qualitative</a:t>
                      </a:r>
                      <a:r>
                        <a:rPr lang="en-US" sz="2400" b="0" kern="1200" baseline="0" dirty="0" smtClean="0">
                          <a:solidFill>
                            <a:schemeClr val="tx1"/>
                          </a:solidFill>
                          <a:latin typeface="+mn-lt"/>
                          <a:ea typeface="+mn-ea"/>
                          <a:cs typeface="+mn-cs"/>
                        </a:rPr>
                        <a:t> </a:t>
                      </a:r>
                      <a:r>
                        <a:rPr lang="en-US" sz="2400" b="0" kern="1200" dirty="0" smtClean="0">
                          <a:solidFill>
                            <a:schemeClr val="tx1"/>
                          </a:solidFill>
                          <a:latin typeface="+mn-lt"/>
                          <a:ea typeface="+mn-ea"/>
                          <a:cs typeface="+mn-cs"/>
                        </a:rPr>
                        <a:t>research with Nvivo </a:t>
                      </a:r>
                    </a:p>
                    <a:p>
                      <a:r>
                        <a:rPr lang="en-US" sz="2400" kern="1200" dirty="0" smtClean="0">
                          <a:solidFill>
                            <a:schemeClr val="tx1"/>
                          </a:solidFill>
                          <a:latin typeface="+mn-lt"/>
                          <a:ea typeface="+mn-ea"/>
                          <a:cs typeface="+mn-cs"/>
                        </a:rPr>
                        <a:t>Triangulation</a:t>
                      </a:r>
                      <a:r>
                        <a:rPr lang="en-US" sz="2400" kern="1200" baseline="0" dirty="0" smtClean="0">
                          <a:solidFill>
                            <a:schemeClr val="tx1"/>
                          </a:solidFill>
                          <a:latin typeface="+mn-lt"/>
                          <a:ea typeface="+mn-ea"/>
                          <a:cs typeface="+mn-cs"/>
                        </a:rPr>
                        <a:t> between </a:t>
                      </a:r>
                      <a:r>
                        <a:rPr lang="en-US" sz="2400" kern="1200" dirty="0" smtClean="0">
                          <a:solidFill>
                            <a:schemeClr val="tx1"/>
                          </a:solidFill>
                          <a:latin typeface="+mn-lt"/>
                          <a:ea typeface="+mn-ea"/>
                          <a:cs typeface="+mn-cs"/>
                        </a:rPr>
                        <a:t>theory and semi-directive</a:t>
                      </a:r>
                      <a:r>
                        <a:rPr lang="en-US" sz="2400" kern="1200" baseline="0" dirty="0" smtClean="0">
                          <a:solidFill>
                            <a:schemeClr val="tx1"/>
                          </a:solidFill>
                          <a:latin typeface="+mn-lt"/>
                          <a:ea typeface="+mn-ea"/>
                          <a:cs typeface="+mn-cs"/>
                        </a:rPr>
                        <a:t> interviews with producers</a:t>
                      </a:r>
                      <a:endParaRPr lang="fr-FR" sz="3200" b="0" dirty="0"/>
                    </a:p>
                  </a:txBody>
                  <a:tcPr marL="121920" marR="121920"/>
                </a:tc>
              </a:tr>
            </a:tbl>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8.xml><?xml version="1.0" encoding="utf-8"?>
<p:tagLst xmlns:a="http://schemas.openxmlformats.org/drawingml/2006/main" xmlns:r="http://schemas.openxmlformats.org/officeDocument/2006/relationships" xmlns:p="http://schemas.openxmlformats.org/presentationml/2006/main">
  <p:tag name="NUM" val="5"/>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3"/>
</p:tagLst>
</file>

<file path=ppt/tags/tag25.xml><?xml version="1.0" encoding="utf-8"?>
<p:tagLst xmlns:a="http://schemas.openxmlformats.org/drawingml/2006/main" xmlns:r="http://schemas.openxmlformats.org/officeDocument/2006/relationships" xmlns:p="http://schemas.openxmlformats.org/presentationml/2006/main">
  <p:tag name="NUM" val="4"/>
</p:tagLst>
</file>

<file path=ppt/tags/tag26.xml><?xml version="1.0" encoding="utf-8"?>
<p:tagLst xmlns:a="http://schemas.openxmlformats.org/drawingml/2006/main" xmlns:r="http://schemas.openxmlformats.org/officeDocument/2006/relationships" xmlns:p="http://schemas.openxmlformats.org/presentationml/2006/main">
  <p:tag name="NUM" val="5"/>
</p:tagLst>
</file>

<file path=ppt/tags/tag27.xml><?xml version="1.0" encoding="utf-8"?>
<p:tagLst xmlns:a="http://schemas.openxmlformats.org/drawingml/2006/main" xmlns:r="http://schemas.openxmlformats.org/officeDocument/2006/relationships" xmlns:p="http://schemas.openxmlformats.org/presentationml/2006/main">
  <p:tag name="NUM" val="6"/>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4"/>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4"/>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4"/>
</p:tagLst>
</file>

<file path=ppt/tags/tag43.xml><?xml version="1.0" encoding="utf-8"?>
<p:tagLst xmlns:a="http://schemas.openxmlformats.org/drawingml/2006/main" xmlns:r="http://schemas.openxmlformats.org/officeDocument/2006/relationships" xmlns:p="http://schemas.openxmlformats.org/presentationml/2006/main">
  <p:tag name="NUM" val="5"/>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2"/>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50.xml><?xml version="1.0" encoding="utf-8"?>
<p:tagLst xmlns:a="http://schemas.openxmlformats.org/drawingml/2006/main" xmlns:r="http://schemas.openxmlformats.org/officeDocument/2006/relationships" xmlns:p="http://schemas.openxmlformats.org/presentationml/2006/main">
  <p:tag name="NUM" val="3"/>
</p:tagLst>
</file>

<file path=ppt/tags/tag51.xml><?xml version="1.0" encoding="utf-8"?>
<p:tagLst xmlns:a="http://schemas.openxmlformats.org/drawingml/2006/main" xmlns:r="http://schemas.openxmlformats.org/officeDocument/2006/relationships" xmlns:p="http://schemas.openxmlformats.org/presentationml/2006/main">
  <p:tag name="NUM" val="4"/>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1"/>
</p:tagLst>
</file>

<file path=ppt/tags/tag57.xml><?xml version="1.0" encoding="utf-8"?>
<p:tagLst xmlns:a="http://schemas.openxmlformats.org/drawingml/2006/main" xmlns:r="http://schemas.openxmlformats.org/officeDocument/2006/relationships" xmlns:p="http://schemas.openxmlformats.org/presentationml/2006/main">
  <p:tag name="NUM" val="2"/>
</p:tagLst>
</file>

<file path=ppt/tags/tag58.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7"/>
</p:tagLst>
</file>

<file path=ppt/tags/tag8.xml><?xml version="1.0" encoding="utf-8"?>
<p:tagLst xmlns:a="http://schemas.openxmlformats.org/drawingml/2006/main" xmlns:r="http://schemas.openxmlformats.org/officeDocument/2006/relationships" xmlns:p="http://schemas.openxmlformats.org/presentationml/2006/main">
  <p:tag name="NUM" val="8"/>
</p:tagLst>
</file>

<file path=ppt/tags/tag9.xml><?xml version="1.0" encoding="utf-8"?>
<p:tagLst xmlns:a="http://schemas.openxmlformats.org/drawingml/2006/main" xmlns:r="http://schemas.openxmlformats.org/officeDocument/2006/relationships" xmlns:p="http://schemas.openxmlformats.org/presentationml/2006/main">
  <p:tag name="NUM" val="9"/>
</p:tagLst>
</file>

<file path=ppt/theme/theme1.xml><?xml version="1.0" encoding="utf-8"?>
<a:theme xmlns:a="http://schemas.openxmlformats.org/drawingml/2006/main" name="Rétrospectiv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2030983</TotalTime>
  <Words>944</Words>
  <Application>Microsoft Office PowerPoint</Application>
  <PresentationFormat>Widescreen</PresentationFormat>
  <Paragraphs>107</Paragraphs>
  <Slides>18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Times New Roman</vt:lpstr>
      <vt:lpstr>Wingdings</vt:lpstr>
      <vt:lpstr>Rétrospective</vt:lpstr>
      <vt:lpstr>                                                            </vt:lpstr>
      <vt:lpstr>PowerPoint Presentation</vt:lpstr>
      <vt:lpstr> Authenticity’s quest…</vt:lpstr>
      <vt:lpstr>PowerPoint Presentation</vt:lpstr>
      <vt:lpstr>Social responsibilities : </vt:lpstr>
      <vt:lpstr>PowerPoint Presentation</vt:lpstr>
      <vt:lpstr>PowerPoint Presentation</vt:lpstr>
      <vt:lpstr>Context of research</vt:lpstr>
      <vt:lpstr> Research design</vt:lpstr>
      <vt:lpstr>PowerPoint Presentation</vt:lpstr>
      <vt:lpstr>Similarity Analysis (with Nvivo)</vt:lpstr>
      <vt:lpstr>Business Authenticty’s Cloud </vt:lpstr>
      <vt:lpstr>Business Authenticity's challenges</vt:lpstr>
      <vt:lpstr>Results</vt:lpstr>
      <vt:lpstr>Conclusion/ Implications</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Windows User</cp:lastModifiedBy>
  <cp:revision>114</cp:revision>
  <dcterms:created xsi:type="dcterms:W3CDTF">2014-09-12T02:11:56Z</dcterms:created>
  <dcterms:modified xsi:type="dcterms:W3CDTF">2021-12-22T05:27:17Z</dcterms:modified>
</cp:coreProperties>
</file>