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E0FCB5-DC2D-4A10-937A-89AD3F2576D2}" type="datetimeFigureOut">
              <a:rPr lang="en-US" smtClean="0"/>
              <a:t>12/28/2021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198CDB4-BA57-4612-91CB-04F488A3DFE1}" type="slidenum">
              <a:rPr lang="en-US" smtClean="0"/>
              <a:t>‹#›</a:t>
            </a:fld>
            <a:endParaRPr lang="en-US"/>
          </a:p>
        </p:txBody>
      </p:sp>
    </p:spTree>
    <p:extLst>
      <p:ext uri="{BB962C8B-B14F-4D97-AF65-F5344CB8AC3E}">
        <p14:creationId xmlns:p14="http://schemas.microsoft.com/office/powerpoint/2010/main" val="28347075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198CDB4-BA57-4612-91CB-04F488A3DFE1}" type="slidenum">
              <a:rPr lang="en-US" smtClean="0"/>
              <a:t>6</a:t>
            </a:fld>
            <a:endParaRPr lang="en-US"/>
          </a:p>
        </p:txBody>
      </p:sp>
    </p:spTree>
    <p:extLst>
      <p:ext uri="{BB962C8B-B14F-4D97-AF65-F5344CB8AC3E}">
        <p14:creationId xmlns:p14="http://schemas.microsoft.com/office/powerpoint/2010/main" val="2939005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50A3E5C-0AE4-4C3B-B958-3EAC56A4166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A3E5C-0AE4-4C3B-B958-3EAC56A4166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A3E5C-0AE4-4C3B-B958-3EAC56A4166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0A3E5C-0AE4-4C3B-B958-3EAC56A4166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A3E5C-0AE4-4C3B-B958-3EAC56A4166A}" type="datetimeFigureOut">
              <a:rPr lang="en-US" smtClean="0"/>
              <a:t>12/28/2021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0A3E5C-0AE4-4C3B-B958-3EAC56A4166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50A3E5C-0AE4-4C3B-B958-3EAC56A4166A}" type="datetimeFigureOut">
              <a:rPr lang="en-US" smtClean="0"/>
              <a:t>12/28/2021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50A3E5C-0AE4-4C3B-B958-3EAC56A4166A}" type="datetimeFigureOut">
              <a:rPr lang="en-US" smtClean="0"/>
              <a:t>12/28/2021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A3E5C-0AE4-4C3B-B958-3EAC56A4166A}" type="datetimeFigureOut">
              <a:rPr lang="en-US" smtClean="0"/>
              <a:t>12/28/2021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A3E5C-0AE4-4C3B-B958-3EAC56A4166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A3E5C-0AE4-4C3B-B958-3EAC56A4166A}" type="datetimeFigureOut">
              <a:rPr lang="en-US" smtClean="0"/>
              <a:t>12/28/2021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9B1DC-B430-4FE4-A5E1-3146E8BD5FA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A3E5C-0AE4-4C3B-B958-3EAC56A4166A}" type="datetimeFigureOut">
              <a:rPr lang="en-US" smtClean="0"/>
              <a:t>12/28/2021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A9B1DC-B430-4FE4-A5E1-3146E8BD5F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8" Type="http://schemas.openxmlformats.org/officeDocument/2006/relationships/hyperlink" Target="https://www.india.com/business/lic-undergoes-big-changes-ahead-of-ipo-top-points-4798631" TargetMode="External"/><Relationship Id="rId3" Type="http://schemas.openxmlformats.org/officeDocument/2006/relationships/hyperlink" Target="https://licindia.in/" TargetMode="External"/><Relationship Id="rId7" Type="http://schemas.openxmlformats.org/officeDocument/2006/relationships/hyperlink" Target="https://indianexpress.com/article/explained/life-insurance-corporation-lic-ipo-explained" TargetMode="External"/><Relationship Id="rId2" Type="http://schemas.openxmlformats.org/officeDocument/2006/relationships/hyperlink" Target="https://en.wikipedia.org/wiki/Life_Insurance_Corporation" TargetMode="External"/><Relationship Id="rId1" Type="http://schemas.openxmlformats.org/officeDocument/2006/relationships/slideLayout" Target="../slideLayouts/slideLayout7.xml"/><Relationship Id="rId6" Type="http://schemas.openxmlformats.org/officeDocument/2006/relationships/hyperlink" Target="https://www.indiabudget.gov.in/" TargetMode="External"/><Relationship Id="rId11" Type="http://schemas.openxmlformats.org/officeDocument/2006/relationships/hyperlink" Target="https://airiefvision.wordpress.com/2020/02/03/pros-and-cons-of-the-dis-investment-of-l-i-c-live-meant/" TargetMode="External"/><Relationship Id="rId5" Type="http://schemas.openxmlformats.org/officeDocument/2006/relationships/hyperlink" Target="https://www.investopedia.com/terms/i/ipo" TargetMode="External"/><Relationship Id="rId10" Type="http://schemas.openxmlformats.org/officeDocument/2006/relationships/hyperlink" Target="https://www.angelbroking.com/ipo/lic-ipo" TargetMode="External"/><Relationship Id="rId4" Type="http://schemas.openxmlformats.org/officeDocument/2006/relationships/hyperlink" Target="https://www.irdai.gov.in/" TargetMode="External"/><Relationship Id="rId9" Type="http://schemas.openxmlformats.org/officeDocument/2006/relationships/hyperlink" Target="https://www.business-standard.com/article/markets/lic-ipo-things-you-need-to-know-about-india-s-biggest-public-offer-120030900571_1.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IPO of LIC – Impact on Organisation and Insurance Sector</a:t>
            </a:r>
            <a:r>
              <a:rPr lang="en-US" dirty="0"/>
              <a:t/>
            </a:r>
            <a:br>
              <a:rPr lang="en-US" dirty="0"/>
            </a:br>
            <a:endParaRPr lang="en-US" dirty="0"/>
          </a:p>
        </p:txBody>
      </p:sp>
      <p:sp>
        <p:nvSpPr>
          <p:cNvPr id="3" name="Subtitle 2"/>
          <p:cNvSpPr>
            <a:spLocks noGrp="1"/>
          </p:cNvSpPr>
          <p:nvPr>
            <p:ph type="subTitle" idx="1"/>
          </p:nvPr>
        </p:nvSpPr>
        <p:spPr>
          <a:xfrm>
            <a:off x="1371600" y="4724400"/>
            <a:ext cx="6400800" cy="1752600"/>
          </a:xfrm>
        </p:spPr>
        <p:txBody>
          <a:bodyPr>
            <a:normAutofit/>
          </a:bodyPr>
          <a:lstStyle/>
          <a:p>
            <a:r>
              <a:rPr lang="en-US" sz="2200" b="1" dirty="0" smtClean="0">
                <a:solidFill>
                  <a:schemeClr val="tx1"/>
                </a:solidFill>
              </a:rPr>
              <a:t>Dr. Pallav Goswami</a:t>
            </a:r>
          </a:p>
          <a:p>
            <a:endParaRPr lang="en-US" sz="22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066800"/>
            <a:ext cx="8686800" cy="4708981"/>
          </a:xfrm>
          <a:prstGeom prst="rect">
            <a:avLst/>
          </a:prstGeom>
        </p:spPr>
        <p:txBody>
          <a:bodyPr wrap="square">
            <a:spAutoFit/>
          </a:bodyPr>
          <a:lstStyle/>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Further, LIC services a few state-sponsored schemes which have underwriting challenges on the commercial front. With the IPO, these services might fall into place, improving the overall stability of LIC.</a:t>
            </a: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listing of LIC is a positive move which will result in transparency of the corporation in public view, sparking renewed interest in the insurance industry in international markets. Government-owned General Insurance Co. of India is already listed, so the process and transparency will not be any different.</a:t>
            </a:r>
          </a:p>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As long as sovereign guarantee over the maturity proceeds and sum assured continue, policyholders won</a:t>
            </a:r>
            <a:r>
              <a:rPr lang="en-US" sz="2000" dirty="0" smtClean="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perceive any risk. The return on policies may have to be moderated to boost profitability and technical reserves in the face of shareholder and analyst scrutiny [11].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not clear how much of the company will be diluted. So, the opportunity for the general public to pick up equity in LIC in the IPO may be limited.</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457200" y="1220212"/>
            <a:ext cx="81534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cons can be understood by the opposing views expressed by different experts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i="0" u="none" strike="noStrike" cap="none" normalizeH="0" baseline="0" dirty="0" smtClean="0">
                <a:ln>
                  <a:noFill/>
                </a:ln>
                <a:solidFill>
                  <a:schemeClr val="tx1"/>
                </a:solidFill>
                <a:effectLst/>
                <a:latin typeface="Calibri" pitchFamily="34" charset="0"/>
                <a:ea typeface="Times New Roman" pitchFamily="18" charset="0"/>
                <a:cs typeface="Mangal" pitchFamily="18" charset="0"/>
              </a:rPr>
              <a:t>LIC Stake sale; For who’s benefit is it anyway?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Capital needs;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Will retail investors benefit? </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Will listing Discipline a company? </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Transparency and the market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04800" y="152400"/>
            <a:ext cx="8763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Impact on employees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IPO is nothing to do with employees. It effect management because new director become part of management.</a:t>
            </a:r>
          </a:p>
          <a:p>
            <a:pPr marL="0" marR="0" lvl="0" indent="0" algn="just" defTabSz="914400" rtl="0" eaLnBrk="0" fontAlgn="base" latinLnBrk="0" hangingPunct="0">
              <a:lnSpc>
                <a:spcPct val="100000"/>
              </a:lnSpc>
              <a:spcBef>
                <a:spcPct val="0"/>
              </a:spcBef>
              <a:spcAft>
                <a:spcPct val="0"/>
              </a:spcAft>
              <a:buClrTx/>
              <a:buSzTx/>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is not take over. Employees need to worry when there is takeover. Currently Government of India owns 100% shares of LIC. Even with IPO, the sale would not be more than 10%.which means that Government of India would continue to own 90% of the shares. Voting rights for any other party to make an influence on Employee related policy should be more than 51%.So, Employees don</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need to worry about LIC IPO.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there is business impact, then it is not good for the organization, and which ultimately impacts employees only.</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Because currently Government of India holds 100% stake in LIC but when the IPO will be out then LIC open door for private player. Initially it's about only 5</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 but employee think it may extend in future and ownership maybe tumble.</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100% sovereignty of policy maybe lost so business may step down.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763000" cy="6555641"/>
          </a:xfrm>
          <a:prstGeom prst="rect">
            <a:avLst/>
          </a:prstGeom>
        </p:spPr>
        <p:txBody>
          <a:bodyPr wrap="square">
            <a:spAutoFit/>
          </a:bodyPr>
          <a:lstStyle/>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Life Insurance Corporation of India(LIC) as Trusted by Us </a:t>
            </a:r>
            <a:r>
              <a:rPr lang="en-US" sz="2000" dirty="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Zindagi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saath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bhi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Zindagi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Ke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Baad</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Bhi</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where individual invest their hard earned money as per future plan like Higher Education, Property, Foreign Trips etc. LIC is termed as Public Sector &amp; fully owns by Government. It employs more than millions Employee. But now government proposes to sell a part of its holding through IPO. So Employees are unhappy because this may take the Public Sector title from LIC. So People of India will lose faith in LIC. Disinvestment in LIC will be a stepping stone for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privatisation</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 future.</a:t>
            </a:r>
          </a:p>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LIC has always been at the service of the people and the nation &amp; attempt to disinvest LIC will change the corporation motive from service to profit making. Thus discourage LIC from providing insurance cover to the underprivileged section of Society.</a:t>
            </a:r>
          </a:p>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Various protest took part across India for stopping LIC IPO Process.</a:t>
            </a:r>
            <a:r>
              <a:rPr lang="en-US" sz="2000" dirty="0">
                <a:ea typeface="Times New Roman" pitchFamily="18" charset="0"/>
                <a:cs typeface="Times New Roman" pitchFamily="18" charset="0"/>
              </a:rPr>
              <a:t>”</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SaveLIC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insurer is profitable, has assets of ₹31-lakh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crore</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why hand over such wealth to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corporates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ask employees</a:t>
            </a:r>
          </a:p>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Some say it is fear of unknown, nothing more. Employees will be happy if they get preferential allotment.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228600" y="304800"/>
            <a:ext cx="8763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Findings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a nutshell, with less federal interference, LIC will be more accountable with strong governance protocols, which will be a positive for its financial health.</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However, the sovereign guarantee element currently enjoyed by each LIC policyholder might cease to exit after the IPO. Some policyholders may then find it hard to trust LIC.</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If sovereign guarantee continues, policyholders won</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 perceive risk</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So far, LIC has operated almost like a mutual insurance company by passing on most of the earnings to the policyholders and keeping very little as profits, despite having a massive operation.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LIC employees are against the disinvestment of policy i.e. issue of LIC IPOs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governance of LIC will be more transparent and efficient.</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attracts more foreign investment.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304800" y="668953"/>
            <a:ext cx="845820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Conclusion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decision of the union government to withdraw part of its stake from the investment by issuing LIC IPOs is better if it does not affect the main motto of the undertaking. LIC is service sector, its main motto is to serve, if it is affected with the entry of the corporate sectors, the basic value of the service sector is forgotten. Proper balance of service motto and development of the nation as well is to be </a:t>
            </a:r>
            <a:r>
              <a:rPr kumimoji="0" lang="en-US" sz="24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done.From</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the point of view of development of the nation LIC IPOs are welcome feature as India is to be turned from </a:t>
            </a:r>
            <a:r>
              <a:rPr kumimoji="0" lang="en-US"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developing nation</a:t>
            </a:r>
            <a:r>
              <a:rPr kumimoji="0" lang="en-US"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into </a:t>
            </a:r>
            <a:r>
              <a:rPr kumimoji="0" lang="en-US"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developed nation</a:t>
            </a:r>
            <a:r>
              <a:rPr kumimoji="0" lang="en-US" sz="24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the same time the hard earned money of the policy holders must be safe guarded and the employees must be secured.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228600" y="111502"/>
            <a:ext cx="84582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References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2"/>
              </a:rPr>
              <a:t>https://en.wikipedia.org/wiki/Life_Insurance_Corporation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3"/>
              </a:rPr>
              <a:t>https://licindia.in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4"/>
              </a:rPr>
              <a:t>https://www.irdai.gov.in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5"/>
              </a:rPr>
              <a:t>https://www.investopedia.com/terms/i/ipo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6"/>
              </a:rPr>
              <a:t>https://www.indiabudget.gov.in/</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7"/>
              </a:rPr>
              <a:t>https://indianexpress.com/article/explained/life-insurance-corporation-lic-ipo-explained</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8"/>
              </a:rPr>
              <a:t>https://www.india.com/business/lic-undergoes-big-changes-ahead-of-ipo-top-points-4798631</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9"/>
              </a:rPr>
              <a:t>https://www.business-standard.com/article/markets/lic-ipo-things-you-need-to-know-about-india-s-biggest-public-offer-120030900571_1.html</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10"/>
              </a:rPr>
              <a:t>https://www.angelbroking.com/ipo/lic-ipo</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hlinkClick r:id="rId11"/>
              </a:rPr>
              <a:t>https://airiefvision.wordpress.com/2020/02/03/pros-and-cons-of-the-dis-investment-of-l-i-c-live-meant/</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685800" y="2339975"/>
            <a:ext cx="7772400" cy="1470025"/>
          </a:xfrm>
          <a:prstGeom prst="rect">
            <a:avLst/>
          </a:prstGeom>
        </p:spPr>
        <p:txBody>
          <a:bodyP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tx1"/>
                </a:solidFill>
                <a:effectLst/>
                <a:uLnTx/>
                <a:uFillTx/>
                <a:latin typeface="+mj-lt"/>
                <a:ea typeface="+mj-ea"/>
                <a:cs typeface="+mj-cs"/>
              </a:rPr>
              <a:t>Thanks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smtClean="0">
              <a:ln>
                <a:noFill/>
              </a:ln>
              <a:solidFill>
                <a:schemeClr val="tx1"/>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304800" y="1220450"/>
            <a:ext cx="84582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Abstract: </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 budget 2020-21, our Finance Minister Smt</a:t>
            </a:r>
            <a:r>
              <a:rPr lang="en-US" i="1" dirty="0" smtClean="0">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Nirmala</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b="0" i="1"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Sitharaman</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announced to sell part of government holdings in Life Insurance Corporation of India through the initial public offerings. At present the government owns LIC hundred percent. Now through the disinvestment policy of central government 10% of its stake holdings is to be announced in the form of LIC IPO. In this paper, we made an attempt to study the overall impact of LIC IPO. In the paper, opinion of different experts has been discussed. </a:t>
            </a:r>
          </a:p>
          <a:p>
            <a:pPr marL="0" marR="0" lvl="0" indent="0" algn="just" defTabSz="914400" rtl="0" eaLnBrk="1" fontAlgn="base" latinLnBrk="0" hangingPunct="1">
              <a:lnSpc>
                <a:spcPct val="100000"/>
              </a:lnSpc>
              <a:spcBef>
                <a:spcPct val="0"/>
              </a:spcBef>
              <a:spcAft>
                <a:spcPct val="0"/>
              </a:spcAft>
              <a:buClrTx/>
              <a:buSzTx/>
              <a:buFontTx/>
              <a:buNone/>
              <a:tabLst/>
            </a:pPr>
            <a:endParaRPr lang="en-US" i="1" dirty="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Based on secondary data it was found that the decision of the union government to withdraw part of its stake from the investment by issuing LIC IPOs is better if it does not affect the main motto of the providing service to the people of the nation. From the point of view of development of the nation LIC IPOs are welcome feature as India is to be turned from </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developing nation</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into </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developed nation</a:t>
            </a:r>
            <a:r>
              <a:rPr kumimoji="0" lang="en-US" b="0" i="1"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the same time the hard earned money of the policy holders must be safe guarded and the employees must be secured.</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1000" y="869484"/>
            <a:ext cx="83058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effectLst/>
                <a:latin typeface="Times New Roman" pitchFamily="18" charset="0"/>
                <a:ea typeface="Times New Roman" pitchFamily="18" charset="0"/>
                <a:cs typeface="Times New Roman" pitchFamily="18" charset="0"/>
              </a:rPr>
              <a:t>Introduction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Life Insurance Corporation of India</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(LIC) is an Indian</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government owned</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Insurance</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Corporation. It is under the</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ownership</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of</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Ministry of Finance</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Government of India</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It was established on 1 September 1956, when government nationalized the insurance industry in India [1]. Past sixty-five years since its existence Life Insurance Corporation (LIC) of India has stood behind every Indian family as a strong insurer.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In August 2000, the</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Indian Government</a:t>
            </a:r>
            <a:r>
              <a:rPr kumimoji="0" lang="en-US" sz="2000" b="0" i="0" u="none" strike="noStrike" cap="none" normalizeH="0" baseline="0" dirty="0" smtClean="0">
                <a:ln>
                  <a:noFill/>
                </a:ln>
                <a:effectLst/>
                <a:latin typeface="Calibri"/>
                <a:ea typeface="Times New Roman" pitchFamily="18" charset="0"/>
                <a:cs typeface="Times New Roman" pitchFamily="18" charset="0"/>
              </a:rPr>
              <a:t> </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embarked on a program to </a:t>
            </a:r>
            <a:r>
              <a:rPr kumimoji="0" lang="en-US" sz="2000" b="0" i="0" u="none" strike="noStrike" cap="none" normalizeH="0" baseline="0" dirty="0" err="1" smtClean="0">
                <a:ln>
                  <a:noFill/>
                </a:ln>
                <a:effectLst/>
                <a:latin typeface="Times New Roman" pitchFamily="18" charset="0"/>
                <a:ea typeface="Times New Roman" pitchFamily="18" charset="0"/>
                <a:cs typeface="Times New Roman" pitchFamily="18" charset="0"/>
              </a:rPr>
              <a:t>liberalise</a:t>
            </a:r>
            <a:r>
              <a:rPr kumimoji="0" lang="en-US" sz="2000" b="0" i="0" u="none" strike="noStrike" cap="none" normalizeH="0" baseline="0" dirty="0" smtClean="0">
                <a:ln>
                  <a:noFill/>
                </a:ln>
                <a:effectLst/>
                <a:latin typeface="Times New Roman" pitchFamily="18" charset="0"/>
                <a:ea typeface="Times New Roman" pitchFamily="18" charset="0"/>
                <a:cs typeface="Times New Roman" pitchFamily="18" charset="0"/>
              </a:rPr>
              <a:t> the insurance sector and opened it up for the private sector. LIC [2] emerged as a beneficiary from this process with robust performance. In budget 2020-21, our Finance Minister announced that government of India is diluting its partial stake in LIC by launching the IPO and inviting the public to participate in its equity. With the launch of LIC IPO and listing, LIC will come under a direct scanner of SEBI and will have to comply with requirements for listed firms. </a:t>
            </a:r>
            <a:endParaRPr kumimoji="0" lang="en-US" sz="20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152400" y="917883"/>
            <a:ext cx="8763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led to a lot of discussions and several articles in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favour</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against LIC-IPO. A sharp criticism also spread across the country as LIC carries an enormous amount of goodwill among people of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India.As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per this issue is concerned, we made an attempt to study the overall impact of LIC IPO. Whether this decision is beneficial to the people of India? </a:t>
            </a: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dirty="0">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What is the reaction of the most of the employees? If it is beneficial, in what way they receive it? In the paper, we have discussed various questions arising in minds of the policy holders, employees of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LICetc</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tried to put a common opinion of using secondary data, strategic tools and experts</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opinion.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847016"/>
          <a:ext cx="8610601" cy="5096584"/>
        </p:xfrm>
        <a:graphic>
          <a:graphicData uri="http://schemas.openxmlformats.org/drawingml/2006/table">
            <a:tbl>
              <a:tblPr/>
              <a:tblGrid>
                <a:gridCol w="1048247"/>
                <a:gridCol w="1796995"/>
                <a:gridCol w="1497495"/>
                <a:gridCol w="1572371"/>
                <a:gridCol w="1572371"/>
                <a:gridCol w="1123122"/>
              </a:tblGrid>
              <a:tr h="367732">
                <a:tc rowSpan="2">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S No.</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rowSpan="2">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Insurer</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Premium</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No. of Policies / Schemes</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No. of lives covered under Group Schemes</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Sum Assured</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5155">
                <a:tc vMerge="1">
                  <a:txBody>
                    <a:bodyPr/>
                    <a:lstStyle/>
                    <a:p>
                      <a:endParaRPr lang="en-US"/>
                    </a:p>
                  </a:txBody>
                  <a:tcPr/>
                </a:tc>
                <a:tc vMerge="1">
                  <a:txBody>
                    <a:bodyPr/>
                    <a:lstStyle/>
                    <a:p>
                      <a:endParaRPr lang="en-US"/>
                    </a:p>
                  </a:txBody>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Market Share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Market Share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Market Share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Market Share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Aditya Birla Sun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3.89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2.02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1.32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6.73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Aegon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0.21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0.84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5155">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Canara HSBC OBC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0.40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1.13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0.98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1.24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7</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Edelweiss Tokio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0.24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0.86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0.51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Exide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0.38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1.52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1.12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Future Generali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0.38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0.05</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0.58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HDFC Standard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9.94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8.82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21.59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13.13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09987">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ICICI Prudential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3.81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7.43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19.52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15.47</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IDBI Federal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India First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0.49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0.90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3.53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3.44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Kotak Mahindra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1.80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3.06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12.14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3.01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15</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Max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2.55</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5.97</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4.34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14.52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PNB Met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0.65</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2.83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0.67</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4.60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17</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Pramerica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0.15</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11.64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1.08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Reliance Nippon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0.51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2.43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0.33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19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Sahara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21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Shriram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0.20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0.95</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0.45</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0.39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245155">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22</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Star Union Dai-ichi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0.11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0.43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0.28</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23</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Tata AIA Life</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2.29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7.14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0.80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13.67</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 </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Private Total</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46.76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55.64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96.61</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96.00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gn="ctr">
                        <a:lnSpc>
                          <a:spcPct val="115000"/>
                        </a:lnSpc>
                        <a:spcBef>
                          <a:spcPts val="0"/>
                        </a:spcBef>
                        <a:spcAft>
                          <a:spcPts val="0"/>
                        </a:spcAft>
                      </a:pPr>
                      <a:r>
                        <a:rPr lang="en-US" sz="1200">
                          <a:solidFill>
                            <a:srgbClr val="000000"/>
                          </a:solidFill>
                          <a:latin typeface="Times New Roman"/>
                          <a:ea typeface="Times New Roman"/>
                          <a:cs typeface="Mangal"/>
                        </a:rPr>
                        <a:t>24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LIC of India</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53.24</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44.36</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3.39</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4.00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48040">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 </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a:solidFill>
                            <a:srgbClr val="000000"/>
                          </a:solidFill>
                          <a:latin typeface="Times New Roman"/>
                          <a:ea typeface="Times New Roman"/>
                          <a:cs typeface="Mangal"/>
                        </a:rPr>
                        <a:t>Grand Total</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100.00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100.00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a:solidFill>
                            <a:srgbClr val="000000"/>
                          </a:solidFill>
                          <a:latin typeface="Times New Roman"/>
                          <a:ea typeface="Times New Roman"/>
                          <a:cs typeface="Mangal"/>
                        </a:rPr>
                        <a:t>100.00</a:t>
                      </a:r>
                      <a:endParaRPr lang="en-US" sz="120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1200" i="1" dirty="0">
                          <a:solidFill>
                            <a:srgbClr val="000000"/>
                          </a:solidFill>
                          <a:latin typeface="Times New Roman"/>
                          <a:ea typeface="Times New Roman"/>
                          <a:cs typeface="Mangal"/>
                        </a:rPr>
                        <a:t>100.00</a:t>
                      </a:r>
                      <a:endParaRPr lang="en-US" sz="1200" dirty="0">
                        <a:latin typeface="Calibri"/>
                        <a:ea typeface="Times New Roman"/>
                        <a:cs typeface="Mangal"/>
                      </a:endParaRPr>
                    </a:p>
                  </a:txBody>
                  <a:tcPr marL="53294" marR="5329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
        <p:nvSpPr>
          <p:cNvPr id="18433" name="Rectangle 1"/>
          <p:cNvSpPr>
            <a:spLocks noChangeArrowheads="1"/>
          </p:cNvSpPr>
          <p:nvPr/>
        </p:nvSpPr>
        <p:spPr bwMode="auto">
          <a:xfrm>
            <a:off x="0" y="0"/>
            <a:ext cx="545854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1" i="0" u="none" strike="noStrike" cap="none" normalizeH="0" baseline="0" dirty="0" smtClean="0">
              <a:ln>
                <a:noFill/>
              </a:ln>
              <a:solidFill>
                <a:srgbClr val="5C5C5C"/>
              </a:solidFill>
              <a:effectLst/>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5C5C5C"/>
                </a:solidFill>
                <a:effectLst/>
                <a:latin typeface="Times New Roman" pitchFamily="18" charset="0"/>
                <a:ea typeface="Times New Roman" pitchFamily="18" charset="0"/>
                <a:cs typeface="Times New Roman" pitchFamily="18" charset="0"/>
              </a:rPr>
              <a:t>New Business Statement of Life Insurers for the Period ended </a:t>
            </a:r>
            <a:r>
              <a:rPr kumimoji="0" lang="en-US" sz="1100" b="1" i="0" u="none" strike="noStrike" cap="none" normalizeH="0" baseline="0" dirty="0" err="1" smtClean="0">
                <a:ln>
                  <a:noFill/>
                </a:ln>
                <a:solidFill>
                  <a:srgbClr val="5C5C5C"/>
                </a:solidFill>
                <a:effectLst/>
                <a:latin typeface="Times New Roman" pitchFamily="18" charset="0"/>
                <a:ea typeface="Times New Roman" pitchFamily="18" charset="0"/>
                <a:cs typeface="Times New Roman" pitchFamily="18" charset="0"/>
              </a:rPr>
              <a:t>ended</a:t>
            </a:r>
            <a:r>
              <a:rPr kumimoji="0" lang="en-US" sz="1100" b="1" i="0" u="none" strike="noStrike" cap="none" normalizeH="0" baseline="0" dirty="0" smtClean="0">
                <a:ln>
                  <a:noFill/>
                </a:ln>
                <a:solidFill>
                  <a:srgbClr val="5C5C5C"/>
                </a:solidFill>
                <a:effectLst/>
                <a:latin typeface="Times New Roman" pitchFamily="18" charset="0"/>
                <a:ea typeface="Times New Roman" pitchFamily="18" charset="0"/>
                <a:cs typeface="Times New Roman" pitchFamily="18" charset="0"/>
              </a:rPr>
              <a:t> 30th April, 2020[3]</a:t>
            </a:r>
            <a:endParaRPr kumimoji="0" lang="en-US" sz="9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28600" y="304800"/>
            <a:ext cx="8763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OBJECTIVES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know the relevance of LIC IPOs in India for investment as well economic growth purpose.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study the pros &amp; cons of disinvestment policy of LIC funds in form of IPOs.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To understand how this decision will affect its employees.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7410" name="Rectangle 2"/>
          <p:cNvSpPr>
            <a:spLocks noChangeArrowheads="1"/>
          </p:cNvSpPr>
          <p:nvPr/>
        </p:nvSpPr>
        <p:spPr bwMode="auto">
          <a:xfrm>
            <a:off x="304800" y="3832592"/>
            <a:ext cx="8229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Research Methodology</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Since the objective of our research is recent and current topic is to be discussed and implemented, so this research paper has been developed partly by exploratory research method and partly by theoretical aspects. We used primary data as it is and secondary data to derive the conclusion.</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04800" y="609600"/>
            <a:ext cx="85344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Relevance of LIC IPOs: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Presently the government owns 100 per cent of LIC. Finance Minister</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 Smt.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Nirmala</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Sitharam</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announced that the government will sell a part of its holding in Life Insurance Corporation of India (LIC) through an initial public offering (IPO).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LIC has net assets of more than Rs 31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Lakh</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crores</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and is way bigger than RIL,TCS etc. in terms of market capitalization may end up taking away liquidity from markets. So LIC IPO will be a mega show [6].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This also means the government will continue to have flamboyant investments and spending with equal focus on infra, reforms and fund through government premium holding disinvestments.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It is expected that this IPO should effectively attract FPIs and international investors and if that happens then it would become a successful strategy of the government to add a fresh infusion of funds in the economy by getting foreign investments as against taking away liquidity from the Indian markets[7].</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04800" y="304800"/>
            <a:ext cx="85344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Pro and Cons of LIC IPOs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pros can be understood by the views expressed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bydifferent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experts, they are: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listing of LIC will be a positive move for policyholders. However they will receive indirect benefit. As a 100% government-owned entity, LIC</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financial health has been largely outside the scrutiny of the financial markets, so now onwards it will be under scrutiny .</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Investment returns for traditional policies are dependent on the insurer</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performance. Such plans have formed a large portion of LIC</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book. The endowment policyholders</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visibility is limited to annually declared bonuses and is not like ULIP investors who have a clear visibility on the daily performance of underlying funds.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Listing will allow analysts to monitor LIC</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governance. LIC will come under SEBI</a:t>
            </a:r>
            <a:r>
              <a:rPr kumimoji="0" lang="en-US"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direct watch and will have to comply with the requirements meant for other listed firms. Such compliance is likely to strengthen its overall corporate governance, financial and investment discipline. Over time, this will increase its efficiency and it may deliver higher returns to policyholders.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41042"/>
            <a:ext cx="8915400" cy="5016758"/>
          </a:xfrm>
          <a:prstGeom prst="rect">
            <a:avLst/>
          </a:prstGeom>
        </p:spPr>
        <p:txBody>
          <a:bodyPr wrap="square">
            <a:spAutoFit/>
          </a:bodyPr>
          <a:lstStyle/>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LIC will also become more competitive. This will put pressure on its peers to innovate, benefitting policyholders in terms of pricing, product features and services </a:t>
            </a:r>
          </a:p>
          <a:p>
            <a:pPr lvl="0" algn="just" eaLnBrk="0" fontAlgn="base" hangingPunct="0">
              <a:spcBef>
                <a:spcPct val="0"/>
              </a:spcBef>
              <a:spcAft>
                <a:spcPct val="0"/>
              </a:spcAf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For stakeholders any company going public is good news since it ensures higher transparency, better governance, more disclosures and scrutiny from the investors.</a:t>
            </a: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However, LIC has in the past invested in the equity markets to stem its fall. After being listed, LIC will be answerable to public shareholders and, hence, will be a prudent investment decision, which is good for policyholders. </a:t>
            </a: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Also less </a:t>
            </a:r>
            <a:r>
              <a:rPr kumimoji="0" lang="en-US" sz="20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govt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interference will be a positive for LIC</a:t>
            </a:r>
            <a:r>
              <a:rPr lang="en-US" sz="2000" dirty="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financial health.</a:t>
            </a:r>
          </a:p>
          <a:p>
            <a:pPr lvl="0" algn="just" eaLnBrk="0" fontAlgn="base" hangingPunct="0">
              <a:spcBef>
                <a:spcPct val="0"/>
              </a:spcBef>
              <a:spcAft>
                <a:spcPct val="0"/>
              </a:spcAft>
              <a:buFontTx/>
              <a:buChar char="•"/>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buFontTx/>
              <a:buChar char="•"/>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Being under scrutiny, the quality of asset management by LIC will be enhanced as the government</a:t>
            </a:r>
            <a:r>
              <a:rPr lang="en-US" sz="2000" dirty="0">
                <a:ea typeface="Times New Roman" pitchFamily="18" charset="0"/>
                <a:cs typeface="Times New Roman" pitchFamily="18" charset="0"/>
              </a:rPr>
              <a:t>’</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 influence on its asset management will reduce.</a:t>
            </a:r>
          </a:p>
          <a:p>
            <a:pPr lvl="0" algn="just" eaLnBrk="0" fontAlgn="base" hangingPunct="0">
              <a:spcBef>
                <a:spcPct val="0"/>
              </a:spcBef>
              <a:spcAft>
                <a:spcPct val="0"/>
              </a:spcAft>
            </a:pP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1917</Words>
  <Application>Microsoft Office PowerPoint</Application>
  <PresentationFormat>On-screen Show (4:3)</PresentationFormat>
  <Paragraphs>260</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Mangal</vt:lpstr>
      <vt:lpstr>Times New Roman</vt:lpstr>
      <vt:lpstr>Office Theme</vt:lpstr>
      <vt:lpstr>IPO of LIC – Impact on Organisation and Insurance Sector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IPO of LIC – Impact on Organisation and Insurance Sector</dc:title>
  <dc:creator>pcc</dc:creator>
  <cp:lastModifiedBy>Windows User</cp:lastModifiedBy>
  <cp:revision>5</cp:revision>
  <dcterms:created xsi:type="dcterms:W3CDTF">2021-12-28T03:50:34Z</dcterms:created>
  <dcterms:modified xsi:type="dcterms:W3CDTF">2021-12-28T15:53:50Z</dcterms:modified>
</cp:coreProperties>
</file>