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24"/>
  </p:notesMasterIdLst>
  <p:handoutMasterIdLst>
    <p:handoutMasterId r:id="rId25"/>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9" r:id="rId23"/>
  </p:sldIdLst>
  <p:sldSz cx="9144000" cy="6858000" type="screen4x3"/>
  <p:notesSz cx="6761163" cy="9942513"/>
  <p:defaultTex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a:srgbClr val="002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21" autoAdjust="0"/>
    <p:restoredTop sz="83135" autoAdjust="0"/>
  </p:normalViewPr>
  <p:slideViewPr>
    <p:cSldViewPr>
      <p:cViewPr varScale="1">
        <p:scale>
          <a:sx n="58" d="100"/>
          <a:sy n="58" d="100"/>
        </p:scale>
        <p:origin x="190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841" name="Header Placeholder 1048840"/>
          <p:cNvSpPr>
            <a:spLocks noGrp="1"/>
          </p:cNvSpPr>
          <p:nvPr>
            <p:ph type="hdr" sz="quarter"/>
          </p:nvPr>
        </p:nvSpPr>
        <p:spPr>
          <a:xfrm>
            <a:off x="0" y="0"/>
            <a:ext cx="2930525" cy="496887"/>
          </a:xfrm>
          <a:prstGeom prst="rect">
            <a:avLst/>
          </a:prstGeom>
          <a:noFill/>
          <a:ln>
            <a:noFill/>
          </a:ln>
        </p:spPr>
        <p:txBody>
          <a:bodyPr lIns="91440" tIns="45720" rIns="91440" bIns="45720"/>
          <a:lstStyle/>
          <a:p>
            <a:pPr lvl="0" eaLnBrk="1" latinLnBrk="1" hangingPunct="1"/>
            <a:endParaRPr lang="en-US" altLang="en-US" sz="1200">
              <a:latin typeface="Arial" charset="0"/>
            </a:endParaRPr>
          </a:p>
        </p:txBody>
      </p:sp>
      <p:sp>
        <p:nvSpPr>
          <p:cNvPr id="1048842" name="Date Placeholder 1048841"/>
          <p:cNvSpPr>
            <a:spLocks noGrp="1"/>
          </p:cNvSpPr>
          <p:nvPr>
            <p:ph type="dt" sz="quarter" idx="1"/>
          </p:nvPr>
        </p:nvSpPr>
        <p:spPr>
          <a:xfrm>
            <a:off x="3829050" y="0"/>
            <a:ext cx="2930525" cy="496887"/>
          </a:xfrm>
          <a:prstGeom prst="rect">
            <a:avLst/>
          </a:prstGeom>
          <a:noFill/>
          <a:ln>
            <a:noFill/>
          </a:ln>
        </p:spPr>
        <p:txBody>
          <a:bodyPr lIns="91440" tIns="45720" rIns="91440" bIns="45720"/>
          <a:lstStyle/>
          <a:p>
            <a:pPr lvl="0" algn="r" eaLnBrk="1" latinLnBrk="1" hangingPunct="1"/>
            <a:endParaRPr lang="en-US" altLang="en-US" sz="1200">
              <a:latin typeface="Arial" charset="0"/>
            </a:endParaRPr>
          </a:p>
        </p:txBody>
      </p:sp>
      <p:sp>
        <p:nvSpPr>
          <p:cNvPr id="1048843" name="Footer Placeholder 1048842"/>
          <p:cNvSpPr>
            <a:spLocks noGrp="1"/>
          </p:cNvSpPr>
          <p:nvPr>
            <p:ph type="ftr" sz="quarter" idx="2"/>
          </p:nvPr>
        </p:nvSpPr>
        <p:spPr>
          <a:xfrm>
            <a:off x="0" y="9444038"/>
            <a:ext cx="2930525" cy="496887"/>
          </a:xfrm>
          <a:prstGeom prst="rect">
            <a:avLst/>
          </a:prstGeom>
          <a:noFill/>
          <a:ln>
            <a:noFill/>
          </a:ln>
        </p:spPr>
        <p:txBody>
          <a:bodyPr lIns="91440" tIns="45720" rIns="91440" bIns="45720" anchor="b"/>
          <a:lstStyle/>
          <a:p>
            <a:pPr lvl="0" eaLnBrk="1" latinLnBrk="1" hangingPunct="1"/>
            <a:endParaRPr lang="en-US" altLang="en-US" sz="1200">
              <a:latin typeface="Arial" charset="0"/>
            </a:endParaRPr>
          </a:p>
        </p:txBody>
      </p:sp>
      <p:sp>
        <p:nvSpPr>
          <p:cNvPr id="1048844" name="Slide Number Placeholder 1048843"/>
          <p:cNvSpPr>
            <a:spLocks noGrp="1"/>
          </p:cNvSpPr>
          <p:nvPr>
            <p:ph type="sldNum" sz="quarter" idx="3"/>
          </p:nvPr>
        </p:nvSpPr>
        <p:spPr>
          <a:xfrm>
            <a:off x="3829050" y="9444038"/>
            <a:ext cx="2930525" cy="496887"/>
          </a:xfrm>
          <a:prstGeom prst="rect">
            <a:avLst/>
          </a:prstGeom>
          <a:noFill/>
          <a:ln>
            <a:noFill/>
          </a:ln>
        </p:spPr>
        <p:txBody>
          <a:bodyPr lIns="91440" tIns="45720" rIns="91440" bIns="45720" anchor="b"/>
          <a:lstStyle/>
          <a:p>
            <a:pPr lvl="0" algn="r" eaLnBrk="1" latinLnBrk="1" hangingPunct="1"/>
            <a:fld id="{566ABCEB-ACFC-4714-9973-3DA970169C29}" type="slidenum">
              <a:rPr lang="en-US" altLang="en-US" sz="1200"/>
              <a:pPr lvl="0" algn="r" eaLnBrk="1" latinLnBrk="1" hangingPunct="1"/>
              <a:t>‹#›</a:t>
            </a:fld>
            <a:endParaRPr lang="en-US" altLang="en-US" sz="1200"/>
          </a:p>
        </p:txBody>
      </p:sp>
    </p:spTree>
    <p:extLst>
      <p:ext uri="{BB962C8B-B14F-4D97-AF65-F5344CB8AC3E}">
        <p14:creationId xmlns:p14="http://schemas.microsoft.com/office/powerpoint/2010/main" val="1102947319"/>
      </p:ext>
    </p:extLst>
  </p:cSld>
  <p:clrMap bg1="dk1" tx1="dk1" bg2="dk1" tx2="dk1" accent1="dk1" accent2="dk1" accent3="dk1" accent4="dk1" accent5="dk1" accent6="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835" name="Header Placeholder 1048834"/>
          <p:cNvSpPr>
            <a:spLocks noGrp="1"/>
          </p:cNvSpPr>
          <p:nvPr>
            <p:ph type="hdr" sz="quarter"/>
          </p:nvPr>
        </p:nvSpPr>
        <p:spPr>
          <a:xfrm>
            <a:off x="0" y="0"/>
            <a:ext cx="2930525" cy="496887"/>
          </a:xfrm>
          <a:prstGeom prst="rect">
            <a:avLst/>
          </a:prstGeom>
          <a:noFill/>
          <a:ln>
            <a:noFill/>
          </a:ln>
        </p:spPr>
        <p:txBody>
          <a:bodyPr lIns="91440" tIns="45720" rIns="91440" bIns="45720"/>
          <a:lstStyle/>
          <a:p>
            <a:pPr lvl="0" eaLnBrk="1" latinLnBrk="1" hangingPunct="1"/>
            <a:endParaRPr lang="en-US" altLang="en-US" sz="1200">
              <a:latin typeface="Arial" charset="0"/>
            </a:endParaRPr>
          </a:p>
        </p:txBody>
      </p:sp>
      <p:sp>
        <p:nvSpPr>
          <p:cNvPr id="1048836" name="Date Placeholder 1048835"/>
          <p:cNvSpPr>
            <a:spLocks noGrp="1"/>
          </p:cNvSpPr>
          <p:nvPr>
            <p:ph type="dt" idx="1"/>
          </p:nvPr>
        </p:nvSpPr>
        <p:spPr>
          <a:xfrm>
            <a:off x="3829050" y="0"/>
            <a:ext cx="2930525" cy="496887"/>
          </a:xfrm>
          <a:prstGeom prst="rect">
            <a:avLst/>
          </a:prstGeom>
          <a:noFill/>
          <a:ln>
            <a:noFill/>
          </a:ln>
        </p:spPr>
        <p:txBody>
          <a:bodyPr lIns="91440" tIns="45720" rIns="91440" bIns="45720"/>
          <a:lstStyle/>
          <a:p>
            <a:pPr lvl="0" algn="r" eaLnBrk="1" latinLnBrk="1" hangingPunct="1"/>
            <a:endParaRPr lang="en-US" altLang="en-US" sz="1200">
              <a:latin typeface="Arial" charset="0"/>
            </a:endParaRPr>
          </a:p>
        </p:txBody>
      </p:sp>
      <p:sp>
        <p:nvSpPr>
          <p:cNvPr id="1048837" name="Slide Image Placeholder 1048836"/>
          <p:cNvSpPr>
            <a:spLocks noGrp="1" noRot="1" noChangeAspect="1"/>
          </p:cNvSpPr>
          <p:nvPr>
            <p:ph type="sldImg" idx="2"/>
          </p:nvPr>
        </p:nvSpPr>
        <p:spPr>
          <a:xfrm>
            <a:off x="896937" y="746125"/>
            <a:ext cx="4967287" cy="3727450"/>
          </a:xfrm>
          <a:prstGeom prst="rect">
            <a:avLst/>
          </a:prstGeom>
          <a:noFill/>
          <a:ln w="9525" cap="flat" cmpd="sng">
            <a:solidFill>
              <a:srgbClr val="000000">
                <a:alpha val="100000"/>
              </a:srgbClr>
            </a:solidFill>
            <a:prstDash val="solid"/>
            <a:round/>
          </a:ln>
        </p:spPr>
        <p:txBody>
          <a:bodyPr lIns="91440" tIns="45720" rIns="91440" bIns="45720" anchor="ctr"/>
          <a:lstStyle/>
          <a:p>
            <a:endParaRPr/>
          </a:p>
        </p:txBody>
      </p:sp>
      <p:sp>
        <p:nvSpPr>
          <p:cNvPr id="1048838" name="Notes Placeholder 1048837"/>
          <p:cNvSpPr>
            <a:spLocks noGrp="1"/>
          </p:cNvSpPr>
          <p:nvPr>
            <p:ph type="body" sz="quarter" idx="3"/>
          </p:nvPr>
        </p:nvSpPr>
        <p:spPr>
          <a:xfrm>
            <a:off x="676275" y="4722812"/>
            <a:ext cx="5408612" cy="4473575"/>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839" name="Footer Placeholder 1048838"/>
          <p:cNvSpPr>
            <a:spLocks noGrp="1"/>
          </p:cNvSpPr>
          <p:nvPr>
            <p:ph type="ftr" sz="quarter" idx="4"/>
          </p:nvPr>
        </p:nvSpPr>
        <p:spPr>
          <a:xfrm>
            <a:off x="0" y="9444038"/>
            <a:ext cx="2930525" cy="496887"/>
          </a:xfrm>
          <a:prstGeom prst="rect">
            <a:avLst/>
          </a:prstGeom>
          <a:noFill/>
          <a:ln>
            <a:noFill/>
          </a:ln>
        </p:spPr>
        <p:txBody>
          <a:bodyPr lIns="91440" tIns="45720" rIns="91440" bIns="45720" anchor="b"/>
          <a:lstStyle/>
          <a:p>
            <a:pPr lvl="0" eaLnBrk="1" latinLnBrk="1" hangingPunct="1"/>
            <a:endParaRPr lang="en-US" altLang="en-US" sz="1200">
              <a:latin typeface="Arial" charset="0"/>
            </a:endParaRPr>
          </a:p>
        </p:txBody>
      </p:sp>
      <p:sp>
        <p:nvSpPr>
          <p:cNvPr id="1048840" name="Slide Number Placeholder 1048839"/>
          <p:cNvSpPr>
            <a:spLocks noGrp="1"/>
          </p:cNvSpPr>
          <p:nvPr>
            <p:ph type="sldNum" sz="quarter" idx="5"/>
          </p:nvPr>
        </p:nvSpPr>
        <p:spPr>
          <a:xfrm>
            <a:off x="3829050" y="9444038"/>
            <a:ext cx="2930525" cy="496887"/>
          </a:xfrm>
          <a:prstGeom prst="rect">
            <a:avLst/>
          </a:prstGeom>
          <a:noFill/>
          <a:ln>
            <a:noFill/>
          </a:ln>
        </p:spPr>
        <p:txBody>
          <a:bodyPr lIns="91440" tIns="45720" rIns="91440" bIns="45720" anchor="b"/>
          <a:lstStyle/>
          <a:p>
            <a:pPr lvl="0" algn="r" eaLnBrk="1" latinLnBrk="1" hangingPunct="1"/>
            <a:fld id="{566ABCEB-ACFC-4714-9973-3DA970169C29}" type="slidenum">
              <a:rPr lang="en-US" altLang="en-US" sz="1200"/>
              <a:pPr lvl="0" algn="r" eaLnBrk="1" latinLnBrk="1" hangingPunct="1"/>
              <a:t>‹#›</a:t>
            </a:fld>
            <a:endParaRPr lang="en-US" altLang="en-US" sz="1200"/>
          </a:p>
        </p:txBody>
      </p:sp>
    </p:spTree>
    <p:extLst>
      <p:ext uri="{BB962C8B-B14F-4D97-AF65-F5344CB8AC3E}">
        <p14:creationId xmlns:p14="http://schemas.microsoft.com/office/powerpoint/2010/main" val="1712976248"/>
      </p:ext>
    </p:extLst>
  </p:cSld>
  <p:clrMap bg1="dk1" tx1="dk1" bg2="dk1" tx2="dk1" accent1="dk1" accent2="dk1" accent3="dk1" accent4="dk1" accent5="dk1" accent6="dk1" hlink="dk1" folHlink="dk1"/>
  <p:notesStyle>
    <a:lvl1pPr marL="0" indent="0" algn="l" rtl="0" fontAlgn="base" latinLnBrk="1">
      <a:lnSpc>
        <a:spcPct val="100000"/>
      </a:lnSpc>
      <a:spcBef>
        <a:spcPct val="30000"/>
      </a:spcBef>
      <a:spcAft>
        <a:spcPct val="0"/>
      </a:spcAft>
      <a:buFontTx/>
      <a:buNone/>
      <a:defRPr sz="1200" b="0" i="0" baseline="0">
        <a:solidFill>
          <a:schemeClr val="dk1"/>
        </a:solidFill>
        <a:latin typeface="Arial" charset="0"/>
        <a:sym typeface="Calibri" pitchFamily="34" charset="0"/>
      </a:defRPr>
    </a:lvl1pPr>
    <a:lvl2pPr marL="457200" indent="0" algn="l" rtl="0" fontAlgn="base" latinLnBrk="1">
      <a:lnSpc>
        <a:spcPct val="100000"/>
      </a:lnSpc>
      <a:spcBef>
        <a:spcPct val="30000"/>
      </a:spcBef>
      <a:spcAft>
        <a:spcPct val="0"/>
      </a:spcAft>
      <a:buFontTx/>
      <a:buNone/>
      <a:defRPr sz="1200" b="0" i="0" baseline="0">
        <a:solidFill>
          <a:schemeClr val="dk1"/>
        </a:solidFill>
        <a:latin typeface="Arial" charset="0"/>
        <a:sym typeface="Calibri" pitchFamily="34" charset="0"/>
      </a:defRPr>
    </a:lvl2pPr>
    <a:lvl3pPr marL="914400" indent="0" algn="l" rtl="0" fontAlgn="base" latinLnBrk="1">
      <a:lnSpc>
        <a:spcPct val="100000"/>
      </a:lnSpc>
      <a:spcBef>
        <a:spcPct val="30000"/>
      </a:spcBef>
      <a:spcAft>
        <a:spcPct val="0"/>
      </a:spcAft>
      <a:buFontTx/>
      <a:buNone/>
      <a:defRPr sz="1200" b="0" i="0" baseline="0">
        <a:solidFill>
          <a:schemeClr val="dk1"/>
        </a:solidFill>
        <a:latin typeface="Arial" charset="0"/>
        <a:sym typeface="Calibri" pitchFamily="34" charset="0"/>
      </a:defRPr>
    </a:lvl3pPr>
    <a:lvl4pPr marL="1371600" indent="0" algn="l" rtl="0" fontAlgn="base" latinLnBrk="1">
      <a:lnSpc>
        <a:spcPct val="100000"/>
      </a:lnSpc>
      <a:spcBef>
        <a:spcPct val="30000"/>
      </a:spcBef>
      <a:spcAft>
        <a:spcPct val="0"/>
      </a:spcAft>
      <a:buFontTx/>
      <a:buNone/>
      <a:defRPr sz="1200" b="0" i="0" baseline="0">
        <a:solidFill>
          <a:schemeClr val="dk1"/>
        </a:solidFill>
        <a:latin typeface="Arial" charset="0"/>
        <a:sym typeface="Calibri" pitchFamily="34" charset="0"/>
      </a:defRPr>
    </a:lvl4pPr>
    <a:lvl5pPr marL="1828800" indent="0" algn="l" rtl="0" fontAlgn="base" latinLnBrk="1">
      <a:lnSpc>
        <a:spcPct val="100000"/>
      </a:lnSpc>
      <a:spcBef>
        <a:spcPct val="30000"/>
      </a:spcBef>
      <a:spcAft>
        <a:spcPct val="0"/>
      </a:spcAft>
      <a:buFontTx/>
      <a:buNone/>
      <a:defRPr sz="1200" b="0" i="0" baseline="0">
        <a:solidFill>
          <a:schemeClr val="dk1"/>
        </a:solidFill>
        <a:latin typeface="Arial" charset="0"/>
        <a:sym typeface="Calibri" pitchFamily="34" charset="0"/>
      </a:defRPr>
    </a:lvl5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Slide Image Placeholder 1048648"/>
          <p:cNvSpPr>
            <a:spLocks noGrp="1" noRot="1" noChangeAspect="1"/>
          </p:cNvSpPr>
          <p:nvPr>
            <p:ph type="sldImg"/>
          </p:nvPr>
        </p:nvSpPr>
        <p:spPr>
          <a:xfrm>
            <a:off x="896938" y="746125"/>
            <a:ext cx="4967287" cy="3727450"/>
          </a:xfrm>
          <a:prstGeom prst="rect">
            <a:avLst/>
          </a:prstGeom>
        </p:spPr>
        <p:txBody>
          <a:bodyPr lIns="91440" tIns="45720" rIns="91440" bIns="45720" anchor="ctr"/>
          <a:lstStyle/>
          <a:p>
            <a:endParaRPr/>
          </a:p>
        </p:txBody>
      </p:sp>
      <p:sp>
        <p:nvSpPr>
          <p:cNvPr id="1048650" name="Notes Placeholder 1048649"/>
          <p:cNvSpPr>
            <a:spLocks noGrp="1"/>
          </p:cNvSpPr>
          <p:nvPr>
            <p:ph type="body" idx="1"/>
          </p:nvPr>
        </p:nvSpPr>
        <p:spPr>
          <a:xfrm>
            <a:off x="676275" y="4722812"/>
            <a:ext cx="5408612" cy="4473575"/>
          </a:xfrm>
          <a:prstGeom prst="rect">
            <a:avLst/>
          </a:prstGeom>
          <a:noFill/>
        </p:spPr>
        <p:txBody>
          <a:bodyPr lIns="91440" tIns="45720" rIns="91440" bIns="45720" anchor="t"/>
          <a:lstStyle/>
          <a:p>
            <a:endParaRPr lang="en-US" altLang="en-US"/>
          </a:p>
        </p:txBody>
      </p:sp>
      <p:sp>
        <p:nvSpPr>
          <p:cNvPr id="1048651" name="TextBox 1048650"/>
          <p:cNvSpPr txBox="1"/>
          <p:nvPr/>
        </p:nvSpPr>
        <p:spPr>
          <a:xfrm>
            <a:off x="3829050" y="9444038"/>
            <a:ext cx="2930525" cy="496887"/>
          </a:xfrm>
          <a:prstGeom prst="rect">
            <a:avLst/>
          </a:prstGeom>
          <a:noFill/>
          <a:ln>
            <a:noFill/>
          </a:ln>
        </p:spPr>
        <p:txBody>
          <a:bodyPr lIns="91440" tIns="45720" rIns="91440" bIns="45720" anchor="b"/>
          <a:lstStyle/>
          <a:p>
            <a:pPr lvl="0" algn="r" eaLnBrk="1" latinLnBrk="1" hangingPunct="1"/>
            <a:fld id="{566ABCEB-ACFC-4714-9973-3DA970169C29}" type="slidenum">
              <a:rPr lang="en-US" altLang="en-US" sz="1200"/>
              <a:pPr lvl="0" algn="r" eaLnBrk="1" latinLnBrk="1" hangingPunct="1"/>
              <a:t>10</a:t>
            </a:fld>
            <a:endParaRPr lang="en-US" altLang="en-US" sz="1200"/>
          </a:p>
        </p:txBody>
      </p:sp>
    </p:spTree>
    <p:extLst>
      <p:ext uri="{BB962C8B-B14F-4D97-AF65-F5344CB8AC3E}">
        <p14:creationId xmlns:p14="http://schemas.microsoft.com/office/powerpoint/2010/main" val="1208184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786" name="Freeform 1048785"/>
          <p:cNvSpPr/>
          <p:nvPr/>
        </p:nvSpPr>
        <p:spPr>
          <a:xfrm>
            <a:off x="-9525" y="-7937"/>
            <a:ext cx="9163050" cy="1041400"/>
          </a:xfrm>
          <a:custGeom>
            <a:avLst/>
            <a:gdLst>
              <a:gd name="l" fmla="*/ 0 w 5772"/>
              <a:gd name="t" fmla="*/ 0 h 656"/>
              <a:gd name="r" fmla="*/ 5772 w 5772"/>
              <a:gd name="b" fmla="*/ 656 h 656"/>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81438F">
                  <a:alpha val="45000"/>
                </a:srgbClr>
              </a:gs>
              <a:gs pos="100000">
                <a:srgbClr val="F35206">
                  <a:alpha val="54999"/>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787" name="Freeform 1048786"/>
          <p:cNvSpPr/>
          <p:nvPr/>
        </p:nvSpPr>
        <p:spPr>
          <a:xfrm>
            <a:off x="4381500" y="-7937"/>
            <a:ext cx="4762500" cy="638175"/>
          </a:xfrm>
          <a:custGeom>
            <a:avLst/>
            <a:gdLst>
              <a:gd name="l" fmla="*/ 0 w 3000"/>
              <a:gd name="t" fmla="*/ 0 h 595"/>
              <a:gd name="r" fmla="*/ 3000 w 3000"/>
              <a:gd name="b" fmla="*/ 595 h 595"/>
            </a:gdLst>
            <a:ahLst/>
            <a:cxn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B64712">
                  <a:alpha val="29999"/>
                </a:srgbClr>
              </a:gs>
              <a:gs pos="0">
                <a:srgbClr val="B64712">
                  <a:alpha val="29999"/>
                </a:srgbClr>
              </a:gs>
              <a:gs pos="80000">
                <a:srgbClr val="A14AB3">
                  <a:alpha val="45000"/>
                </a:srgbClr>
              </a:gs>
              <a:gs pos="100000">
                <a:srgbClr val="A14AB3">
                  <a:alpha val="48750"/>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grpSp>
        <p:nvGrpSpPr>
          <p:cNvPr id="79" name="Group 78"/>
          <p:cNvGrpSpPr/>
          <p:nvPr/>
        </p:nvGrpSpPr>
        <p:grpSpPr>
          <a:xfrm>
            <a:off x="-19050" y="203200"/>
            <a:ext cx="9180512" cy="647700"/>
            <a:chOff x="-19045" y="216550"/>
            <a:chExt cx="9180548" cy="649224"/>
          </a:xfrm>
        </p:grpSpPr>
        <p:grpSp>
          <p:nvGrpSpPr>
            <p:cNvPr id="80" name="Group 79"/>
            <p:cNvGrpSpPr/>
            <p:nvPr/>
          </p:nvGrpSpPr>
          <p:grpSpPr>
            <a:xfrm>
              <a:off x="-6124" y="-10242"/>
              <a:ext cx="9137904" cy="1048512"/>
              <a:chOff x="-6096" y="-24384"/>
              <a:chExt cx="9137904" cy="1048512"/>
            </a:xfrm>
          </p:grpSpPr>
          <p:pic>
            <p:nvPicPr>
              <p:cNvPr id="2097163" name="Picture 2097162"/>
              <p:cNvPicPr>
                <a:picLocks/>
              </p:cNvPicPr>
              <p:nvPr/>
            </p:nvPicPr>
            <p:blipFill>
              <a:blip r:embed="rId3"/>
              <a:srcRect/>
              <a:stretch>
                <a:fillRect/>
              </a:stretch>
            </p:blipFill>
            <p:spPr>
              <a:xfrm>
                <a:off x="-6096" y="-24384"/>
                <a:ext cx="9137904" cy="1048512"/>
              </a:xfrm>
              <a:prstGeom prst="rect">
                <a:avLst/>
              </a:prstGeom>
              <a:noFill/>
              <a:ln>
                <a:noFill/>
              </a:ln>
            </p:spPr>
          </p:pic>
          <p:sp>
            <p:nvSpPr>
              <p:cNvPr id="1048788" name="TextBox 1048787"/>
              <p:cNvSpPr txBox="1"/>
              <p:nvPr/>
            </p:nvSpPr>
            <p:spPr>
              <a:xfrm rot="21435692">
                <a:off x="-29294" y="42167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nvGrpSpPr>
            <p:cNvPr id="81" name="Group 80"/>
            <p:cNvGrpSpPr/>
            <p:nvPr/>
          </p:nvGrpSpPr>
          <p:grpSpPr>
            <a:xfrm>
              <a:off x="-6124" y="62910"/>
              <a:ext cx="9156192" cy="914400"/>
              <a:chOff x="-6096" y="48768"/>
              <a:chExt cx="9156192" cy="914400"/>
            </a:xfrm>
          </p:grpSpPr>
          <p:pic>
            <p:nvPicPr>
              <p:cNvPr id="2097164" name="Picture 2097163"/>
              <p:cNvPicPr>
                <a:picLocks/>
              </p:cNvPicPr>
              <p:nvPr/>
            </p:nvPicPr>
            <p:blipFill>
              <a:blip r:embed="rId4"/>
              <a:srcRect/>
              <a:stretch>
                <a:fillRect/>
              </a:stretch>
            </p:blipFill>
            <p:spPr>
              <a:xfrm>
                <a:off x="-6096" y="48768"/>
                <a:ext cx="9156192" cy="914400"/>
              </a:xfrm>
              <a:prstGeom prst="rect">
                <a:avLst/>
              </a:prstGeom>
              <a:noFill/>
              <a:ln>
                <a:noFill/>
              </a:ln>
            </p:spPr>
          </p:pic>
          <p:sp>
            <p:nvSpPr>
              <p:cNvPr id="1048789" name="TextBox 1048788"/>
              <p:cNvSpPr txBox="1"/>
              <p:nvPr/>
            </p:nvSpPr>
            <p:spPr>
              <a:xfrm rot="21435692">
                <a:off x="-21711" y="49536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sp>
        <p:nvSpPr>
          <p:cNvPr id="1048792" name="Date Placeholder 1048791"/>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E9DCE2"/>
              </a:solidFill>
            </a:endParaRPr>
          </a:p>
        </p:txBody>
      </p:sp>
      <p:sp>
        <p:nvSpPr>
          <p:cNvPr id="1048793" name="Footer Placeholder 1048792"/>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E9DCE2"/>
              </a:solidFill>
            </a:endParaRPr>
          </a:p>
        </p:txBody>
      </p:sp>
      <p:sp>
        <p:nvSpPr>
          <p:cNvPr id="1048794" name="Slide Number Placeholder 1048793"/>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E9DCE2"/>
                </a:solidFill>
              </a:rPr>
              <a:pPr lvl="0" algn="r" eaLnBrk="1" latinLnBrk="1" hangingPunct="1"/>
              <a:t>‹#›</a:t>
            </a:fld>
            <a:endParaRPr lang="en-US" altLang="en-US" sz="1200">
              <a:solidFill>
                <a:srgbClr val="E9DCE2"/>
              </a:solidFill>
            </a:endParaRPr>
          </a:p>
        </p:txBody>
      </p:sp>
      <p:sp>
        <p:nvSpPr>
          <p:cNvPr id="104879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4879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33" name="Title 1"/>
          <p:cNvSpPr>
            <a:spLocks noGrp="1"/>
          </p:cNvSpPr>
          <p:nvPr>
            <p:ph type="title"/>
          </p:nvPr>
        </p:nvSpPr>
        <p:spPr/>
        <p:txBody>
          <a:bodyPr/>
          <a:lstStyle/>
          <a:p>
            <a:r>
              <a:rPr kumimoji="0" lang="en-US"/>
              <a:t>Click to edit Master title style</a:t>
            </a:r>
          </a:p>
        </p:txBody>
      </p:sp>
      <p:sp>
        <p:nvSpPr>
          <p:cNvPr id="1048834"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823"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1048824"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7" name="Title 1"/>
          <p:cNvSpPr>
            <a:spLocks noGrp="1"/>
          </p:cNvSpPr>
          <p:nvPr>
            <p:ph type="title"/>
          </p:nvPr>
        </p:nvSpPr>
        <p:spPr/>
        <p:txBody>
          <a:bodyPr/>
          <a:lstStyle/>
          <a:p>
            <a:r>
              <a:rPr kumimoji="0" lang="en-US"/>
              <a:t>Click to edit Master title style</a:t>
            </a:r>
          </a:p>
        </p:txBody>
      </p:sp>
      <p:sp>
        <p:nvSpPr>
          <p:cNvPr id="1048588"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797" name="Freeform 1048796"/>
          <p:cNvSpPr/>
          <p:nvPr/>
        </p:nvSpPr>
        <p:spPr>
          <a:xfrm>
            <a:off x="-9525" y="-7937"/>
            <a:ext cx="9163050" cy="1041400"/>
          </a:xfrm>
          <a:custGeom>
            <a:avLst/>
            <a:gdLst>
              <a:gd name="l" fmla="*/ 0 w 5772"/>
              <a:gd name="t" fmla="*/ 0 h 656"/>
              <a:gd name="r" fmla="*/ 5772 w 5772"/>
              <a:gd name="b" fmla="*/ 656 h 656"/>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81438F">
                  <a:alpha val="45000"/>
                </a:srgbClr>
              </a:gs>
              <a:gs pos="100000">
                <a:srgbClr val="F35206">
                  <a:alpha val="54999"/>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798" name="Freeform 1048797"/>
          <p:cNvSpPr/>
          <p:nvPr/>
        </p:nvSpPr>
        <p:spPr>
          <a:xfrm>
            <a:off x="4381500" y="-7937"/>
            <a:ext cx="4762500" cy="638175"/>
          </a:xfrm>
          <a:custGeom>
            <a:avLst/>
            <a:gdLst>
              <a:gd name="l" fmla="*/ 0 w 3000"/>
              <a:gd name="t" fmla="*/ 0 h 595"/>
              <a:gd name="r" fmla="*/ 3000 w 3000"/>
              <a:gd name="b" fmla="*/ 595 h 595"/>
            </a:gdLst>
            <a:ahLst/>
            <a:cxn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B64712">
                  <a:alpha val="29999"/>
                </a:srgbClr>
              </a:gs>
              <a:gs pos="0">
                <a:srgbClr val="B64712">
                  <a:alpha val="29999"/>
                </a:srgbClr>
              </a:gs>
              <a:gs pos="80000">
                <a:srgbClr val="A14AB3">
                  <a:alpha val="45000"/>
                </a:srgbClr>
              </a:gs>
              <a:gs pos="100000">
                <a:srgbClr val="A14AB3">
                  <a:alpha val="48750"/>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grpSp>
        <p:nvGrpSpPr>
          <p:cNvPr id="85" name="Group 84"/>
          <p:cNvGrpSpPr/>
          <p:nvPr/>
        </p:nvGrpSpPr>
        <p:grpSpPr>
          <a:xfrm>
            <a:off x="-19050" y="203200"/>
            <a:ext cx="9180512" cy="647700"/>
            <a:chOff x="-19045" y="216550"/>
            <a:chExt cx="9180548" cy="649224"/>
          </a:xfrm>
        </p:grpSpPr>
        <p:grpSp>
          <p:nvGrpSpPr>
            <p:cNvPr id="86" name="Group 85"/>
            <p:cNvGrpSpPr/>
            <p:nvPr/>
          </p:nvGrpSpPr>
          <p:grpSpPr>
            <a:xfrm>
              <a:off x="-6124" y="-10242"/>
              <a:ext cx="9137904" cy="1048512"/>
              <a:chOff x="-6096" y="-24384"/>
              <a:chExt cx="9137904" cy="1048512"/>
            </a:xfrm>
          </p:grpSpPr>
          <p:pic>
            <p:nvPicPr>
              <p:cNvPr id="2097165" name="Picture 2097164"/>
              <p:cNvPicPr>
                <a:picLocks/>
              </p:cNvPicPr>
              <p:nvPr/>
            </p:nvPicPr>
            <p:blipFill>
              <a:blip r:embed="rId3"/>
              <a:srcRect/>
              <a:stretch>
                <a:fillRect/>
              </a:stretch>
            </p:blipFill>
            <p:spPr>
              <a:xfrm>
                <a:off x="-6096" y="-24384"/>
                <a:ext cx="9137904" cy="1048512"/>
              </a:xfrm>
              <a:prstGeom prst="rect">
                <a:avLst/>
              </a:prstGeom>
              <a:noFill/>
              <a:ln>
                <a:noFill/>
              </a:ln>
            </p:spPr>
          </p:pic>
          <p:sp>
            <p:nvSpPr>
              <p:cNvPr id="1048799" name="TextBox 1048798"/>
              <p:cNvSpPr txBox="1"/>
              <p:nvPr/>
            </p:nvSpPr>
            <p:spPr>
              <a:xfrm rot="21435692">
                <a:off x="-29294" y="42167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nvGrpSpPr>
            <p:cNvPr id="87" name="Group 86"/>
            <p:cNvGrpSpPr/>
            <p:nvPr/>
          </p:nvGrpSpPr>
          <p:grpSpPr>
            <a:xfrm>
              <a:off x="-6124" y="62910"/>
              <a:ext cx="9156192" cy="914400"/>
              <a:chOff x="-6096" y="48768"/>
              <a:chExt cx="9156192" cy="914400"/>
            </a:xfrm>
          </p:grpSpPr>
          <p:pic>
            <p:nvPicPr>
              <p:cNvPr id="2097166" name="Picture 2097165"/>
              <p:cNvPicPr>
                <a:picLocks/>
              </p:cNvPicPr>
              <p:nvPr/>
            </p:nvPicPr>
            <p:blipFill>
              <a:blip r:embed="rId4"/>
              <a:srcRect/>
              <a:stretch>
                <a:fillRect/>
              </a:stretch>
            </p:blipFill>
            <p:spPr>
              <a:xfrm>
                <a:off x="-6096" y="48768"/>
                <a:ext cx="9156192" cy="914400"/>
              </a:xfrm>
              <a:prstGeom prst="rect">
                <a:avLst/>
              </a:prstGeom>
              <a:noFill/>
              <a:ln>
                <a:noFill/>
              </a:ln>
            </p:spPr>
          </p:pic>
          <p:sp>
            <p:nvSpPr>
              <p:cNvPr id="1048800" name="TextBox 1048799"/>
              <p:cNvSpPr txBox="1"/>
              <p:nvPr/>
            </p:nvSpPr>
            <p:spPr>
              <a:xfrm rot="21435692">
                <a:off x="-21711" y="49536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sp>
        <p:nvSpPr>
          <p:cNvPr id="1048803" name="Date Placeholder 1048802"/>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E9DCE2"/>
              </a:solidFill>
            </a:endParaRPr>
          </a:p>
        </p:txBody>
      </p:sp>
      <p:sp>
        <p:nvSpPr>
          <p:cNvPr id="1048804" name="Footer Placeholder 1048803"/>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E9DCE2"/>
              </a:solidFill>
            </a:endParaRPr>
          </a:p>
        </p:txBody>
      </p:sp>
      <p:sp>
        <p:nvSpPr>
          <p:cNvPr id="1048805" name="Slide Number Placeholder 1048804"/>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E9DCE2"/>
                </a:solidFill>
              </a:rPr>
              <a:pPr lvl="0" algn="r" eaLnBrk="1" latinLnBrk="1" hangingPunct="1"/>
              <a:t>‹#›</a:t>
            </a:fld>
            <a:endParaRPr lang="en-US" altLang="en-US" sz="1200">
              <a:solidFill>
                <a:srgbClr val="E9DCE2"/>
              </a:solidFill>
            </a:endParaRPr>
          </a:p>
        </p:txBody>
      </p:sp>
      <p:sp>
        <p:nvSpPr>
          <p:cNvPr id="1048807"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806"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830"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1048831"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32"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825" name="Title 1"/>
          <p:cNvSpPr>
            <a:spLocks noGrp="1"/>
          </p:cNvSpPr>
          <p:nvPr>
            <p:ph type="title"/>
          </p:nvPr>
        </p:nvSpPr>
        <p:spPr>
          <a:xfrm>
            <a:off x="457200" y="704088"/>
            <a:ext cx="8229600" cy="1143000"/>
          </a:xfrm>
        </p:spPr>
        <p:txBody>
          <a:bodyPr tIns="45720" anchor="b"/>
          <a:lstStyle/>
          <a:p>
            <a:r>
              <a:rPr kumimoji="0" lang="en-US"/>
              <a:t>Click to edit Master title style</a:t>
            </a:r>
          </a:p>
        </p:txBody>
      </p:sp>
      <p:sp>
        <p:nvSpPr>
          <p:cNvPr id="1048826"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827"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828"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829"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95"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20"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1048821"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1048822"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p:bg>
      <p:bgPr>
        <a:blipFill rotWithShape="0">
          <a:blip r:embed="rId2">
            <a:alphaModFix/>
          </a:blip>
          <a:srcRect/>
          <a:stretch>
            <a:fillRect/>
          </a:stretch>
        </a:blipFill>
        <a:effectLst/>
      </p:bgPr>
    </p:bg>
    <p:spTree>
      <p:nvGrpSpPr>
        <p:cNvPr id="1" name=""/>
        <p:cNvGrpSpPr/>
        <p:nvPr/>
      </p:nvGrpSpPr>
      <p:grpSpPr>
        <a:xfrm>
          <a:off x="0" y="0"/>
          <a:ext cx="0" cy="0"/>
          <a:chOff x="0" y="0"/>
          <a:chExt cx="0" cy="0"/>
        </a:xfrm>
      </p:grpSpPr>
      <p:sp>
        <p:nvSpPr>
          <p:cNvPr id="1048808" name="Freeform 1048807"/>
          <p:cNvSpPr/>
          <p:nvPr/>
        </p:nvSpPr>
        <p:spPr>
          <a:xfrm rot="420000" flipV="1">
            <a:off x="3165475" y="1108075"/>
            <a:ext cx="5257800" cy="4114800"/>
          </a:xfrm>
          <a:custGeom>
            <a:avLst/>
            <a:gdLst>
              <a:gd name="l" fmla="*/ 0 w 5257800"/>
              <a:gd name="t" fmla="*/ 0 h 4114800"/>
              <a:gd name="r" fmla="*/ 5182785 w 5257800"/>
              <a:gd name="b" fmla="*/ 4114800 h 4114800"/>
            </a:gdLst>
            <a:ahLst/>
            <a:cxnLst/>
            <a:rect l="l" t="t" r="r" b="b"/>
            <a:pathLst>
              <a:path w="5257800" h="4114800">
                <a:moveTo>
                  <a:pt x="0" y="0"/>
                </a:moveTo>
                <a:lnTo>
                  <a:pt x="5107774" y="0"/>
                </a:lnTo>
                <a:lnTo>
                  <a:pt x="5257800" y="150026"/>
                </a:lnTo>
                <a:lnTo>
                  <a:pt x="5257800" y="4114800"/>
                </a:lnTo>
                <a:lnTo>
                  <a:pt x="0" y="4114800"/>
                </a:lnTo>
                <a:lnTo>
                  <a:pt x="0" y="0"/>
                </a:lnTo>
              </a:path>
            </a:pathLst>
          </a:custGeom>
          <a:solidFill>
            <a:srgbClr val="FFFFFF"/>
          </a:solidFill>
          <a:ln w="3175" cap="rnd" cmpd="sng">
            <a:solidFill>
              <a:srgbClr val="C0C0C0">
                <a:alpha val="100000"/>
              </a:srgbClr>
            </a:solidFill>
            <a:prstDash val="solid"/>
            <a:round/>
          </a:ln>
          <a:effectLst>
            <a:outerShdw dist="38499" dir="7500040" sx="98500" sy="100079" kx="98485" algn="tl">
              <a:srgbClr val="000000">
                <a:alpha val="25000"/>
              </a:srgbClr>
            </a:outerShdw>
          </a:effectLst>
        </p:spPr>
        <p:txBody>
          <a:bodyPr lIns="91440" tIns="45720" rIns="91440" bIns="45720" anchor="ct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ctr" eaLnBrk="1" latinLnBrk="1" hangingPunct="1"/>
            <a:endParaRPr lang="en-US" altLang="en-US">
              <a:solidFill>
                <a:srgbClr val="FFFFFF"/>
              </a:solidFill>
              <a:latin typeface="Constantia" pitchFamily="18" charset="0"/>
            </a:endParaRPr>
          </a:p>
        </p:txBody>
      </p:sp>
      <p:sp>
        <p:nvSpPr>
          <p:cNvPr id="1048809" name="Right Triangle 1048808"/>
          <p:cNvSpPr/>
          <p:nvPr/>
        </p:nvSpPr>
        <p:spPr>
          <a:xfrm rot="420000" flipV="1">
            <a:off x="8004175" y="5359400"/>
            <a:ext cx="155575" cy="155575"/>
          </a:xfrm>
          <a:prstGeom prst="rtTriangle">
            <a:avLst/>
          </a:prstGeom>
          <a:solidFill>
            <a:srgbClr val="FFFFFF"/>
          </a:solidFill>
          <a:ln w="12700" cap="flat" cmpd="sng">
            <a:solidFill>
              <a:srgbClr val="FFFFFF">
                <a:alpha val="100000"/>
              </a:srgbClr>
            </a:solidFill>
            <a:prstDash val="solid"/>
            <a:bevel/>
          </a:ln>
          <a:effectLst>
            <a:outerShdw dist="6350" dir="12899788" algn="tl">
              <a:srgbClr val="000000">
                <a:alpha val="46999"/>
              </a:srgbClr>
            </a:outerShdw>
          </a:effectLst>
        </p:spPr>
        <p:txBody>
          <a:bodyPr lIns="91440" tIns="45720" rIns="91440" bIns="45720" anchor="ctr"/>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ctr" eaLnBrk="1" latinLnBrk="1" hangingPunct="1"/>
            <a:endParaRPr lang="en-US" altLang="en-US">
              <a:solidFill>
                <a:srgbClr val="FFFFFF"/>
              </a:solidFill>
              <a:latin typeface="Constantia" pitchFamily="18" charset="0"/>
            </a:endParaRPr>
          </a:p>
        </p:txBody>
      </p:sp>
      <p:sp>
        <p:nvSpPr>
          <p:cNvPr id="1048810" name="Freeform 1048809"/>
          <p:cNvSpPr/>
          <p:nvPr/>
        </p:nvSpPr>
        <p:spPr>
          <a:xfrm flipV="1">
            <a:off x="-9525" y="5816600"/>
            <a:ext cx="9163050" cy="1041400"/>
          </a:xfrm>
          <a:custGeom>
            <a:avLst/>
            <a:gdLst>
              <a:gd name="l" fmla="*/ 0 w 5772"/>
              <a:gd name="t" fmla="*/ 0 h 656"/>
              <a:gd name="r" fmla="*/ 5772 w 5772"/>
              <a:gd name="b" fmla="*/ 656 h 656"/>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81438F">
                  <a:alpha val="45000"/>
                </a:srgbClr>
              </a:gs>
              <a:gs pos="100000">
                <a:srgbClr val="F35206">
                  <a:alpha val="54999"/>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811" name="Freeform 1048810"/>
          <p:cNvSpPr/>
          <p:nvPr/>
        </p:nvSpPr>
        <p:spPr>
          <a:xfrm flipV="1">
            <a:off x="4381500" y="6219825"/>
            <a:ext cx="4762500" cy="638175"/>
          </a:xfrm>
          <a:custGeom>
            <a:avLst/>
            <a:gdLst>
              <a:gd name="l" fmla="*/ 0 w 3000"/>
              <a:gd name="t" fmla="*/ 0 h 595"/>
              <a:gd name="r" fmla="*/ 3000 w 3000"/>
              <a:gd name="b" fmla="*/ 595 h 595"/>
            </a:gdLst>
            <a:ahLst/>
            <a:cxn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B64712">
                  <a:alpha val="29999"/>
                </a:srgbClr>
              </a:gs>
              <a:gs pos="0">
                <a:srgbClr val="B64712">
                  <a:alpha val="29999"/>
                </a:srgbClr>
              </a:gs>
              <a:gs pos="80000">
                <a:srgbClr val="A14AB3">
                  <a:alpha val="45000"/>
                </a:srgbClr>
              </a:gs>
              <a:gs pos="100000">
                <a:srgbClr val="A14AB3">
                  <a:alpha val="48750"/>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814" name="Date Placeholder 1048813"/>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815" name="Footer Placeholder 1048814"/>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816" name="Slide Number Placeholder 1048815"/>
          <p:cNvSpPr>
            <a:spLocks noGrp="1"/>
          </p:cNvSpPr>
          <p:nvPr>
            <p:ph type="sldNum" sz="quarter" idx="4"/>
          </p:nvPr>
        </p:nvSpPr>
        <p:spPr>
          <a:xfrm>
            <a:off x="8077200" y="6356350"/>
            <a:ext cx="609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sp>
        <p:nvSpPr>
          <p:cNvPr id="1048819"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vert="horz">
            <a:normAutofit/>
          </a:bodyPr>
          <a:lstStyle>
            <a:lvl1pPr marL="0" indent="0">
              <a:buNone/>
              <a:defRPr sz="3200"/>
            </a:lvl1p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pPr>
            <a:r>
              <a:rPr kumimoji="0" lang="en-US" sz="3200" b="0" i="0" u="none" strike="noStrike" kern="1200" cap="none" spc="0" normalizeH="0" baseline="0" noProof="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4881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81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alphaModFix/>
          </a:blip>
          <a:srcRect/>
          <a:stretch>
            <a:fillRect/>
          </a:stretch>
        </a:blipFill>
        <a:effectLst/>
      </p:bgPr>
    </p:bg>
    <p:spTree>
      <p:nvGrpSpPr>
        <p:cNvPr id="1" name=""/>
        <p:cNvGrpSpPr/>
        <p:nvPr/>
      </p:nvGrpSpPr>
      <p:grpSpPr>
        <a:xfrm>
          <a:off x="0" y="0"/>
          <a:ext cx="0" cy="0"/>
          <a:chOff x="0" y="0"/>
          <a:chExt cx="0" cy="0"/>
        </a:xfrm>
      </p:grpSpPr>
      <p:sp>
        <p:nvSpPr>
          <p:cNvPr id="1048576" name="Freeform 1048575"/>
          <p:cNvSpPr/>
          <p:nvPr/>
        </p:nvSpPr>
        <p:spPr>
          <a:xfrm>
            <a:off x="-9525" y="-7937"/>
            <a:ext cx="9163050" cy="1041400"/>
          </a:xfrm>
          <a:custGeom>
            <a:avLst/>
            <a:gdLst>
              <a:gd name="l" fmla="*/ 0 w 5772"/>
              <a:gd name="t" fmla="*/ 0 h 656"/>
              <a:gd name="r" fmla="*/ 5772 w 5772"/>
              <a:gd name="b" fmla="*/ 656 h 656"/>
            </a:gdLst>
            <a:ahLst/>
            <a:cxn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rotWithShape="0">
            <a:gsLst>
              <a:gs pos="0">
                <a:srgbClr val="81438F">
                  <a:alpha val="45000"/>
                </a:srgbClr>
              </a:gs>
              <a:gs pos="100000">
                <a:srgbClr val="F35206">
                  <a:alpha val="54999"/>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577" name="Freeform 1048576"/>
          <p:cNvSpPr/>
          <p:nvPr/>
        </p:nvSpPr>
        <p:spPr>
          <a:xfrm>
            <a:off x="4381500" y="-7937"/>
            <a:ext cx="4762500" cy="638175"/>
          </a:xfrm>
          <a:custGeom>
            <a:avLst/>
            <a:gdLst>
              <a:gd name="l" fmla="*/ 0 w 3000"/>
              <a:gd name="t" fmla="*/ 0 h 595"/>
              <a:gd name="r" fmla="*/ 3000 w 3000"/>
              <a:gd name="b" fmla="*/ 595 h 595"/>
            </a:gdLst>
            <a:ahLst/>
            <a:cxnLst/>
            <a:rect l="l" t="t" r="r" b="b"/>
            <a:pathLst>
              <a:path w="3000" h="595">
                <a:moveTo>
                  <a:pt x="0" y="0"/>
                </a:moveTo>
                <a:cubicBezTo>
                  <a:pt x="174" y="102"/>
                  <a:pt x="1168" y="533"/>
                  <a:pt x="1668" y="564"/>
                </a:cubicBezTo>
                <a:cubicBezTo>
                  <a:pt x="2168" y="595"/>
                  <a:pt x="2778" y="279"/>
                  <a:pt x="3000" y="186"/>
                </a:cubicBezTo>
                <a:lnTo>
                  <a:pt x="3000" y="6"/>
                </a:lnTo>
                <a:lnTo>
                  <a:pt x="0" y="0"/>
                </a:lnTo>
              </a:path>
            </a:pathLst>
          </a:custGeom>
          <a:gradFill rotWithShape="0">
            <a:gsLst>
              <a:gs pos="0">
                <a:srgbClr val="B64712">
                  <a:alpha val="29999"/>
                </a:srgbClr>
              </a:gs>
              <a:gs pos="0">
                <a:srgbClr val="B64712">
                  <a:alpha val="29999"/>
                </a:srgbClr>
              </a:gs>
              <a:gs pos="80000">
                <a:srgbClr val="A14AB3">
                  <a:alpha val="45000"/>
                </a:srgbClr>
              </a:gs>
              <a:gs pos="100000">
                <a:srgbClr val="A14AB3">
                  <a:alpha val="48750"/>
                </a:srgbClr>
              </a:gs>
            </a:gsLst>
            <a:lin ang="5400000" scaled="1"/>
          </a:grad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a:latin typeface="Constantia" pitchFamily="18" charset="0"/>
            </a:endParaRPr>
          </a:p>
        </p:txBody>
      </p:sp>
      <p:sp>
        <p:nvSpPr>
          <p:cNvPr id="1048578" name="Title Placeholder 1048577"/>
          <p:cNvSpPr>
            <a:spLocks noGrp="1"/>
          </p:cNvSpPr>
          <p:nvPr>
            <p:ph type="title"/>
          </p:nvPr>
        </p:nvSpPr>
        <p:spPr>
          <a:xfrm>
            <a:off x="457200" y="704850"/>
            <a:ext cx="8229600" cy="1143000"/>
          </a:xfrm>
          <a:prstGeom prst="rect">
            <a:avLst/>
          </a:prstGeom>
          <a:noFill/>
          <a:ln>
            <a:noFill/>
          </a:ln>
        </p:spPr>
        <p:txBody>
          <a:bodyPr lIns="0" tIns="45720" rIns="0" bIns="0" anchor="b"/>
          <a:lstStyle/>
          <a:p>
            <a:pPr lvl="0"/>
            <a:r>
              <a:rPr lang="en-US" altLang="en-US"/>
              <a:t>Click to edit Master title style</a:t>
            </a:r>
          </a:p>
        </p:txBody>
      </p:sp>
      <p:sp>
        <p:nvSpPr>
          <p:cNvPr id="1048579" name="Text Placeholder 1048578"/>
          <p:cNvSpPr>
            <a:spLocks noGrp="1"/>
          </p:cNvSpPr>
          <p:nvPr>
            <p:ph type="body" idx="1"/>
          </p:nvPr>
        </p:nvSpPr>
        <p:spPr>
          <a:xfrm>
            <a:off x="457200" y="1935162"/>
            <a:ext cx="8229600" cy="4389437"/>
          </a:xfrm>
          <a:prstGeom prst="rect">
            <a:avLst/>
          </a:prstGeom>
          <a:noFill/>
          <a:ln>
            <a:noFill/>
          </a:ln>
        </p:spPr>
        <p:txBody>
          <a:bodyPr lIns="91440" tIns="45720" rIns="91440" bIns="45720"/>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80" name="Date Placeholder 1048579"/>
          <p:cNvSpPr>
            <a:spLocks noGrp="1"/>
          </p:cNvSpPr>
          <p:nvPr>
            <p:ph type="dt" sz="half" idx="2"/>
          </p:nvPr>
        </p:nvSpPr>
        <p:spPr>
          <a:xfrm>
            <a:off x="457200" y="6356350"/>
            <a:ext cx="21336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1" name="Footer Placeholder 1048580"/>
          <p:cNvSpPr>
            <a:spLocks noGrp="1"/>
          </p:cNvSpPr>
          <p:nvPr>
            <p:ph type="ftr" sz="quarter" idx="3"/>
          </p:nvPr>
        </p:nvSpPr>
        <p:spPr>
          <a:xfrm>
            <a:off x="2667000" y="6356350"/>
            <a:ext cx="33528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eaLnBrk="1" latinLnBrk="1" hangingPunct="1"/>
            <a:endParaRPr lang="en-US" altLang="en-US" sz="1200">
              <a:solidFill>
                <a:srgbClr val="A93C93"/>
              </a:solidFill>
            </a:endParaRPr>
          </a:p>
        </p:txBody>
      </p:sp>
      <p:sp>
        <p:nvSpPr>
          <p:cNvPr id="1048582" name="Slide Number Placeholder 1048581"/>
          <p:cNvSpPr>
            <a:spLocks noGrp="1"/>
          </p:cNvSpPr>
          <p:nvPr>
            <p:ph type="sldNum" sz="quarter" idx="4"/>
          </p:nvPr>
        </p:nvSpPr>
        <p:spPr>
          <a:xfrm>
            <a:off x="7924800" y="6356350"/>
            <a:ext cx="762000" cy="365125"/>
          </a:xfrm>
          <a:prstGeom prst="rect">
            <a:avLst/>
          </a:prstGeom>
          <a:noFill/>
          <a:ln>
            <a:noFill/>
          </a:ln>
        </p:spPr>
        <p:txBody>
          <a:bodyPr lIns="0" tIns="0" rIns="0" bIns="0" anchor="b"/>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pPr lvl="0" algn="r" eaLnBrk="1" latinLnBrk="1" hangingPunct="1"/>
            <a:fld id="{566ABCEB-ACFC-4714-9973-3DA970169C29}" type="slidenum">
              <a:rPr lang="en-US" altLang="en-US" sz="1200">
                <a:solidFill>
                  <a:srgbClr val="A93C93"/>
                </a:solidFill>
              </a:rPr>
              <a:pPr lvl="0" algn="r" eaLnBrk="1" latinLnBrk="1" hangingPunct="1"/>
              <a:t>‹#›</a:t>
            </a:fld>
            <a:endParaRPr lang="en-US" altLang="en-US" sz="1200">
              <a:solidFill>
                <a:srgbClr val="A93C93"/>
              </a:solidFill>
            </a:endParaRPr>
          </a:p>
        </p:txBody>
      </p:sp>
      <p:grpSp>
        <p:nvGrpSpPr>
          <p:cNvPr id="23" name="Group 22"/>
          <p:cNvGrpSpPr/>
          <p:nvPr/>
        </p:nvGrpSpPr>
        <p:grpSpPr>
          <a:xfrm>
            <a:off x="-19050" y="203200"/>
            <a:ext cx="9180512" cy="647700"/>
            <a:chOff x="-19045" y="216550"/>
            <a:chExt cx="9180548" cy="649224"/>
          </a:xfrm>
        </p:grpSpPr>
        <p:grpSp>
          <p:nvGrpSpPr>
            <p:cNvPr id="24" name="Group 23"/>
            <p:cNvGrpSpPr/>
            <p:nvPr/>
          </p:nvGrpSpPr>
          <p:grpSpPr>
            <a:xfrm>
              <a:off x="-6124" y="-10242"/>
              <a:ext cx="9137904" cy="1048512"/>
              <a:chOff x="-6096" y="-24384"/>
              <a:chExt cx="9137904" cy="1048512"/>
            </a:xfrm>
          </p:grpSpPr>
          <p:pic>
            <p:nvPicPr>
              <p:cNvPr id="2097152" name="Picture 2097151"/>
              <p:cNvPicPr>
                <a:picLocks/>
              </p:cNvPicPr>
              <p:nvPr/>
            </p:nvPicPr>
            <p:blipFill>
              <a:blip r:embed="rId14"/>
              <a:srcRect/>
              <a:stretch>
                <a:fillRect/>
              </a:stretch>
            </p:blipFill>
            <p:spPr>
              <a:xfrm>
                <a:off x="-6096" y="-24384"/>
                <a:ext cx="9137904" cy="1048512"/>
              </a:xfrm>
              <a:prstGeom prst="rect">
                <a:avLst/>
              </a:prstGeom>
              <a:noFill/>
              <a:ln>
                <a:noFill/>
              </a:ln>
            </p:spPr>
          </p:pic>
          <p:sp>
            <p:nvSpPr>
              <p:cNvPr id="1048583" name="TextBox 1048582"/>
              <p:cNvSpPr txBox="1"/>
              <p:nvPr/>
            </p:nvSpPr>
            <p:spPr>
              <a:xfrm rot="21435692">
                <a:off x="-29294" y="42167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nvGrpSpPr>
            <p:cNvPr id="25" name="Group 24"/>
            <p:cNvGrpSpPr/>
            <p:nvPr/>
          </p:nvGrpSpPr>
          <p:grpSpPr>
            <a:xfrm>
              <a:off x="-6124" y="62910"/>
              <a:ext cx="9156192" cy="914400"/>
              <a:chOff x="-6096" y="48768"/>
              <a:chExt cx="9156192" cy="914400"/>
            </a:xfrm>
          </p:grpSpPr>
          <p:pic>
            <p:nvPicPr>
              <p:cNvPr id="2097153" name="Picture 2097152"/>
              <p:cNvPicPr>
                <a:picLocks/>
              </p:cNvPicPr>
              <p:nvPr/>
            </p:nvPicPr>
            <p:blipFill>
              <a:blip r:embed="rId15"/>
              <a:srcRect/>
              <a:stretch>
                <a:fillRect/>
              </a:stretch>
            </p:blipFill>
            <p:spPr>
              <a:xfrm>
                <a:off x="-6096" y="48768"/>
                <a:ext cx="9156192" cy="914400"/>
              </a:xfrm>
              <a:prstGeom prst="rect">
                <a:avLst/>
              </a:prstGeom>
              <a:noFill/>
              <a:ln>
                <a:noFill/>
              </a:ln>
            </p:spPr>
          </p:pic>
          <p:sp>
            <p:nvSpPr>
              <p:cNvPr id="1048584" name="TextBox 1048583"/>
              <p:cNvSpPr txBox="1"/>
              <p:nvPr/>
            </p:nvSpPr>
            <p:spPr>
              <a:xfrm rot="21435692">
                <a:off x="-21711" y="495361"/>
                <a:ext cx="0" cy="0"/>
              </a:xfrm>
              <a:prstGeom prst="rect">
                <a:avLst/>
              </a:prstGeom>
              <a:noFill/>
              <a:ln>
                <a:noFill/>
              </a:ln>
            </p:spPr>
            <p:txBody>
              <a:bodyPr lIns="91440" tIns="45720" rIns="91440" bIns="45720"/>
              <a:lstStyle>
                <a:lvl1pPr marL="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baseline="0">
                    <a:solidFill>
                      <a:schemeClr val="dk1"/>
                    </a:solidFill>
                    <a:latin typeface="Constantia" pitchFamily="18" charset="0"/>
                    <a:sym typeface="Calibri" pitchFamily="34" charset="0"/>
                  </a:defRPr>
                </a:lvl5pPr>
              </a:lstStyle>
              <a:p>
                <a:endParaRPr lang="en-US" altLang="en-US"/>
              </a:p>
            </p:txBody>
          </p: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600200"/>
          </a:xfrm>
        </p:spPr>
        <p:txBody>
          <a:bodyPr/>
          <a:lstStyle/>
          <a:p>
            <a:pPr lvl="0" algn="ctr" eaLnBrk="0" fontAlgn="base" hangingPunct="0">
              <a:spcAft>
                <a:spcPct val="0"/>
              </a:spcAft>
              <a:tabLst>
                <a:tab pos="90488" algn="l"/>
                <a:tab pos="180975" algn="l"/>
              </a:tabLst>
            </a:pPr>
            <a:r>
              <a:rPr lang="en-US" sz="1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en-US" sz="1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1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en-US" sz="1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rPr>
              <a:t/>
            </a:r>
            <a:br>
              <a:rPr lang="en-US" sz="2400" dirty="0">
                <a:solidFill>
                  <a:schemeClr val="tx1"/>
                </a:solidFill>
              </a:rPr>
            </a:br>
            <a:endParaRPr lang="en-US" sz="1100" dirty="0"/>
          </a:p>
        </p:txBody>
      </p:sp>
      <p:sp>
        <p:nvSpPr>
          <p:cNvPr id="6" name="TextBox 5"/>
          <p:cNvSpPr txBox="1"/>
          <p:nvPr/>
        </p:nvSpPr>
        <p:spPr>
          <a:xfrm>
            <a:off x="0" y="152400"/>
            <a:ext cx="9144000" cy="7956024"/>
          </a:xfrm>
          <a:prstGeom prst="rect">
            <a:avLst/>
          </a:prstGeom>
          <a:noFill/>
        </p:spPr>
        <p:txBody>
          <a:bodyPr wrap="square" rtlCol="0">
            <a:spAutoFit/>
          </a:bodyPr>
          <a:lstStyle/>
          <a:p>
            <a:pPr algn="ctr"/>
            <a:r>
              <a:rPr lang="en-US" sz="27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Assessment of different environmental parameters for better understanding impact of abiotic pollutants on public health </a:t>
            </a:r>
          </a:p>
          <a:p>
            <a:pPr algn="ctr"/>
            <a:r>
              <a:rPr lang="en-US" sz="27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in and around </a:t>
            </a:r>
            <a:r>
              <a:rPr lang="en-US" sz="2700" b="1"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Jhariya</a:t>
            </a:r>
            <a:r>
              <a:rPr lang="en-US" sz="27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coalfields</a:t>
            </a:r>
          </a:p>
          <a:p>
            <a:pPr algn="ctr"/>
            <a:r>
              <a:rPr lang="en-US" sz="2100" dirty="0">
                <a:solidFill>
                  <a:schemeClr val="tx1"/>
                </a:solidFill>
                <a:latin typeface="Times New Roman" panose="02020603050405020304" pitchFamily="18" charset="0"/>
                <a:cs typeface="Times New Roman" panose="02020603050405020304" pitchFamily="18" charset="0"/>
              </a:rPr>
              <a:t/>
            </a:r>
            <a:br>
              <a:rPr lang="en-US" sz="2100" dirty="0">
                <a:solidFill>
                  <a:schemeClr val="tx1"/>
                </a:solidFill>
                <a:latin typeface="Times New Roman" panose="02020603050405020304" pitchFamily="18" charset="0"/>
                <a:cs typeface="Times New Roman" panose="02020603050405020304" pitchFamily="18" charset="0"/>
              </a:rPr>
            </a:br>
            <a:endParaRPr lang="en-US" sz="2100" dirty="0">
              <a:solidFill>
                <a:schemeClr val="tx1"/>
              </a:solidFill>
              <a:latin typeface="Times New Roman" panose="02020603050405020304" pitchFamily="18" charset="0"/>
              <a:cs typeface="Times New Roman" panose="02020603050405020304" pitchFamily="18" charset="0"/>
            </a:endParaRPr>
          </a:p>
          <a:p>
            <a:pPr algn="ctr"/>
            <a:endParaRPr lang="en-US"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r>
              <a:rPr lang="en-US" sz="2500" b="1" dirty="0">
                <a:latin typeface="Times New Roman" panose="02020603050405020304" pitchFamily="18" charset="0"/>
                <a:cs typeface="Times New Roman" panose="02020603050405020304" pitchFamily="18" charset="0"/>
              </a:rPr>
              <a:t>Md. Imran Ahmad</a:t>
            </a:r>
          </a:p>
          <a:p>
            <a:r>
              <a:rPr lang="en-US" sz="2500" b="1" dirty="0">
                <a:latin typeface="Times New Roman" panose="02020603050405020304" pitchFamily="18" charset="0"/>
                <a:cs typeface="Times New Roman" panose="02020603050405020304" pitchFamily="18" charset="0"/>
              </a:rPr>
              <a:t>        Research Associate</a:t>
            </a:r>
          </a:p>
          <a:p>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niTza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Bioventure</a:t>
            </a:r>
            <a:r>
              <a:rPr lang="en-US" sz="2500" b="1" dirty="0">
                <a:latin typeface="Times New Roman" panose="02020603050405020304" pitchFamily="18" charset="0"/>
                <a:cs typeface="Times New Roman" panose="02020603050405020304" pitchFamily="18" charset="0"/>
              </a:rPr>
              <a:t>, Hyderabad, India</a:t>
            </a:r>
          </a:p>
          <a:p>
            <a:r>
              <a:rPr lang="en-US" sz="4000" dirty="0">
                <a:solidFill>
                  <a:schemeClr val="tx1"/>
                </a:solidFill>
              </a:rPr>
              <a:t/>
            </a:r>
            <a:br>
              <a:rPr lang="en-US" sz="4000" dirty="0">
                <a:solidFill>
                  <a:schemeClr val="tx1"/>
                </a:solidFill>
              </a:rPr>
            </a:br>
            <a:endParaRPr lang="en-US"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b="1" dirty="0">
              <a:solidFill>
                <a:schemeClr val="tx1"/>
              </a:solidFill>
              <a:latin typeface="Times New Roman" panose="02020603050405020304" pitchFamily="18" charset="0"/>
              <a:cs typeface="Times New Roman" panose="02020603050405020304" pitchFamily="18" charset="0"/>
            </a:endParaRPr>
          </a:p>
          <a:p>
            <a:pPr algn="ctr"/>
            <a:endParaRPr lang="en-US" b="1" dirty="0">
              <a:solidFill>
                <a:schemeClr val="tx1"/>
              </a:solidFill>
              <a:latin typeface="Times New Roman" panose="02020603050405020304" pitchFamily="18" charset="0"/>
              <a:cs typeface="Times New Roman" panose="02020603050405020304" pitchFamily="18" charset="0"/>
            </a:endParaRPr>
          </a:p>
          <a:p>
            <a:pPr algn="ctr"/>
            <a:endParaRPr lang="en-US" b="1" dirty="0">
              <a:solidFill>
                <a:schemeClr val="tx1"/>
              </a:solidFill>
              <a:latin typeface="Times New Roman" panose="02020603050405020304" pitchFamily="18" charset="0"/>
              <a:cs typeface="Times New Roman" panose="02020603050405020304" pitchFamily="18" charset="0"/>
            </a:endParaRPr>
          </a:p>
          <a:p>
            <a:pPr algn="ctr"/>
            <a:endParaRPr lang="en-US" b="1" dirty="0">
              <a:solidFill>
                <a:schemeClr val="tx1"/>
              </a:solidFill>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3981770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TextBox 1048645"/>
          <p:cNvSpPr txBox="1"/>
          <p:nvPr/>
        </p:nvSpPr>
        <p:spPr>
          <a:xfrm>
            <a:off x="1066800" y="1397000"/>
            <a:ext cx="5105400" cy="623442"/>
          </a:xfrm>
          <a:prstGeom prst="rect">
            <a:avLst/>
          </a:prstGeom>
          <a:noFill/>
          <a:ln>
            <a:noFill/>
          </a:ln>
        </p:spPr>
        <p:txBody>
          <a:bodyPr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endParaRPr lang="en-US" altLang="en-US" sz="3200" b="1">
              <a:latin typeface="Arial" charset="0"/>
              <a:ea typeface="Arial" charset="0"/>
            </a:endParaRPr>
          </a:p>
        </p:txBody>
      </p:sp>
      <p:sp>
        <p:nvSpPr>
          <p:cNvPr id="1048647" name="TextBox 1048646"/>
          <p:cNvSpPr txBox="1"/>
          <p:nvPr/>
        </p:nvSpPr>
        <p:spPr>
          <a:xfrm>
            <a:off x="685800" y="533400"/>
            <a:ext cx="2971800" cy="646331"/>
          </a:xfrm>
          <a:prstGeom prst="rect">
            <a:avLst/>
          </a:prstGeom>
          <a:noFill/>
          <a:ln>
            <a:noFill/>
          </a:ln>
        </p:spPr>
        <p:txBody>
          <a:bodyPr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r>
              <a:rPr lang="en-US" altLang="en-US" sz="3600" b="1" dirty="0">
                <a:solidFill>
                  <a:srgbClr val="0000FF"/>
                </a:solidFill>
                <a:latin typeface="Times New Roman" panose="02020603050405020304" pitchFamily="18" charset="0"/>
                <a:ea typeface="Arial" charset="0"/>
                <a:cs typeface="Times New Roman" panose="02020603050405020304" pitchFamily="18" charset="0"/>
              </a:rPr>
              <a:t>Results</a:t>
            </a:r>
          </a:p>
        </p:txBody>
      </p:sp>
      <p:pic>
        <p:nvPicPr>
          <p:cNvPr id="2097155" name="Picture 2097154"/>
          <p:cNvPicPr>
            <a:picLocks/>
          </p:cNvPicPr>
          <p:nvPr/>
        </p:nvPicPr>
        <p:blipFill>
          <a:blip r:embed="rId3"/>
          <a:srcRect/>
          <a:stretch>
            <a:fillRect/>
          </a:stretch>
        </p:blipFill>
        <p:spPr>
          <a:xfrm>
            <a:off x="685800" y="1883443"/>
            <a:ext cx="7781925" cy="3743325"/>
          </a:xfrm>
          <a:prstGeom prst="rect">
            <a:avLst/>
          </a:prstGeom>
          <a:noFill/>
          <a:ln>
            <a:noFill/>
          </a:ln>
        </p:spPr>
      </p:pic>
      <p:sp>
        <p:nvSpPr>
          <p:cNvPr id="1048648" name="TextBox 1048647"/>
          <p:cNvSpPr txBox="1"/>
          <p:nvPr/>
        </p:nvSpPr>
        <p:spPr>
          <a:xfrm>
            <a:off x="76200" y="5643027"/>
            <a:ext cx="8915400" cy="1138773"/>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a:r>
              <a:rPr lang="en-US" altLang="en-US" sz="2500" b="1" dirty="0">
                <a:latin typeface="Times New Roman" panose="02020603050405020304" pitchFamily="18" charset="0"/>
                <a:cs typeface="Times New Roman" panose="02020603050405020304" pitchFamily="18" charset="0"/>
              </a:rPr>
              <a:t>Figure: Graphical representation of Concentration of different air pollutants at (S-1) CIMFR.</a:t>
            </a:r>
          </a:p>
          <a:p>
            <a:pPr lvl="0"/>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6" name="Picture 2097155"/>
          <p:cNvPicPr>
            <a:picLocks/>
          </p:cNvPicPr>
          <p:nvPr/>
        </p:nvPicPr>
        <p:blipFill>
          <a:blip r:embed="rId2"/>
          <a:srcRect/>
          <a:stretch>
            <a:fillRect/>
          </a:stretch>
        </p:blipFill>
        <p:spPr>
          <a:xfrm>
            <a:off x="703795" y="908050"/>
            <a:ext cx="7830605" cy="3895725"/>
          </a:xfrm>
          <a:prstGeom prst="rect">
            <a:avLst/>
          </a:prstGeom>
          <a:noFill/>
          <a:ln>
            <a:noFill/>
          </a:ln>
        </p:spPr>
      </p:pic>
      <p:sp>
        <p:nvSpPr>
          <p:cNvPr id="1048652" name="TextBox 1048651"/>
          <p:cNvSpPr txBox="1"/>
          <p:nvPr/>
        </p:nvSpPr>
        <p:spPr>
          <a:xfrm>
            <a:off x="0" y="5105400"/>
            <a:ext cx="9144000" cy="1169551"/>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a:r>
              <a:rPr lang="en-US" altLang="en-US" sz="2500" b="1" dirty="0">
                <a:latin typeface="Times New Roman" panose="02020603050405020304" pitchFamily="18" charset="0"/>
                <a:cs typeface="Times New Roman" panose="02020603050405020304" pitchFamily="18" charset="0"/>
              </a:rPr>
              <a:t>Figure: Graphical representation of Concentration of different air pollutants at (S-2) Digwadih.</a:t>
            </a:r>
          </a:p>
          <a:p>
            <a:pPr lvl="0" algn="ctr"/>
            <a:endParaRPr lang="en-US"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097156"/>
          <p:cNvPicPr>
            <a:picLocks/>
          </p:cNvPicPr>
          <p:nvPr/>
        </p:nvPicPr>
        <p:blipFill>
          <a:blip r:embed="rId2"/>
          <a:srcRect/>
          <a:stretch>
            <a:fillRect/>
          </a:stretch>
        </p:blipFill>
        <p:spPr>
          <a:xfrm>
            <a:off x="647917" y="682624"/>
            <a:ext cx="7962683" cy="4498975"/>
          </a:xfrm>
          <a:prstGeom prst="rect">
            <a:avLst/>
          </a:prstGeom>
          <a:noFill/>
          <a:ln>
            <a:noFill/>
          </a:ln>
        </p:spPr>
      </p:pic>
      <p:sp>
        <p:nvSpPr>
          <p:cNvPr id="1048653" name="TextBox 1048652"/>
          <p:cNvSpPr txBox="1"/>
          <p:nvPr/>
        </p:nvSpPr>
        <p:spPr>
          <a:xfrm>
            <a:off x="0" y="5562600"/>
            <a:ext cx="8991601" cy="1138773"/>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a:r>
              <a:rPr lang="en-US" altLang="en-US" sz="2400" b="1" dirty="0">
                <a:latin typeface="Times New Roman" panose="02020603050405020304" pitchFamily="18" charset="0"/>
                <a:cs typeface="Times New Roman" panose="02020603050405020304" pitchFamily="18" charset="0"/>
              </a:rPr>
              <a:t>Figure: Graphical representation of Concentration of different air pollutants at (S-3) </a:t>
            </a:r>
            <a:r>
              <a:rPr lang="en-US" altLang="en-US" sz="2400" b="1" dirty="0" err="1">
                <a:latin typeface="Times New Roman" panose="02020603050405020304" pitchFamily="18" charset="0"/>
                <a:cs typeface="Times New Roman" panose="02020603050405020304" pitchFamily="18" charset="0"/>
              </a:rPr>
              <a:t>Jharia</a:t>
            </a:r>
            <a:r>
              <a:rPr lang="en-US" altLang="en-US" sz="2400" b="1" dirty="0">
                <a:latin typeface="Times New Roman" panose="02020603050405020304" pitchFamily="18" charset="0"/>
                <a:cs typeface="Times New Roman" panose="02020603050405020304" pitchFamily="18" charset="0"/>
              </a:rPr>
              <a:t>.</a:t>
            </a:r>
          </a:p>
          <a:p>
            <a:pPr lvl="0" algn="ctr"/>
            <a:endParaRPr lang="en-US"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a:srcRect/>
          <a:stretch>
            <a:fillRect/>
          </a:stretch>
        </p:blipFill>
        <p:spPr>
          <a:xfrm>
            <a:off x="457200" y="755650"/>
            <a:ext cx="8154796" cy="4730750"/>
          </a:xfrm>
          <a:prstGeom prst="rect">
            <a:avLst/>
          </a:prstGeom>
          <a:noFill/>
          <a:ln>
            <a:noFill/>
          </a:ln>
        </p:spPr>
      </p:pic>
      <p:sp>
        <p:nvSpPr>
          <p:cNvPr id="1048654" name="TextBox 1048653"/>
          <p:cNvSpPr txBox="1"/>
          <p:nvPr/>
        </p:nvSpPr>
        <p:spPr>
          <a:xfrm>
            <a:off x="73682" y="5486400"/>
            <a:ext cx="8994118" cy="1138773"/>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a:r>
              <a:rPr lang="en-US" altLang="en-US" sz="2400" b="1" dirty="0">
                <a:latin typeface="Times New Roman" panose="02020603050405020304" pitchFamily="18" charset="0"/>
                <a:cs typeface="Times New Roman" panose="02020603050405020304" pitchFamily="18" charset="0"/>
              </a:rPr>
              <a:t>Figure:  Graphical representation of Concentration of different air pollutants at (S-4) </a:t>
            </a:r>
            <a:r>
              <a:rPr lang="en-US" altLang="en-US" sz="2400" b="1" dirty="0" err="1">
                <a:latin typeface="Times New Roman" panose="02020603050405020304" pitchFamily="18" charset="0"/>
                <a:cs typeface="Times New Roman" panose="02020603050405020304" pitchFamily="18" charset="0"/>
              </a:rPr>
              <a:t>Chasnala</a:t>
            </a:r>
            <a:r>
              <a:rPr lang="en-US" altLang="en-US" sz="2400" b="1" dirty="0">
                <a:latin typeface="Times New Roman" panose="02020603050405020304" pitchFamily="18" charset="0"/>
                <a:cs typeface="Times New Roman" panose="02020603050405020304" pitchFamily="18" charset="0"/>
              </a:rPr>
              <a:t>.</a:t>
            </a:r>
          </a:p>
          <a:p>
            <a:pPr lvl="0" algn="ctr"/>
            <a:endParaRPr lang="en-US"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6" name="Table 4194305"/>
          <p:cNvGraphicFramePr>
            <a:graphicFrameLocks/>
          </p:cNvGraphicFramePr>
          <p:nvPr>
            <p:extLst>
              <p:ext uri="{D42A27DB-BD31-4B8C-83A1-F6EECF244321}">
                <p14:modId xmlns:p14="http://schemas.microsoft.com/office/powerpoint/2010/main" val="982042965"/>
              </p:ext>
            </p:extLst>
          </p:nvPr>
        </p:nvGraphicFramePr>
        <p:xfrm>
          <a:off x="838200" y="2057400"/>
          <a:ext cx="7239000" cy="3733800"/>
        </p:xfrm>
        <a:graphic>
          <a:graphicData uri="http://schemas.openxmlformats.org/drawingml/2006/table">
            <a:tbl>
              <a:tblPr/>
              <a:tblGrid>
                <a:gridCol w="1447800">
                  <a:extLst>
                    <a:ext uri="{9D8B030D-6E8A-4147-A177-3AD203B41FA5}">
                      <a16:colId xmlns:a16="http://schemas.microsoft.com/office/drawing/2014/main" xmlns="" val="20000"/>
                    </a:ext>
                  </a:extLst>
                </a:gridCol>
                <a:gridCol w="14478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447800">
                  <a:extLst>
                    <a:ext uri="{9D8B030D-6E8A-4147-A177-3AD203B41FA5}">
                      <a16:colId xmlns:a16="http://schemas.microsoft.com/office/drawing/2014/main" xmlns="" val="20003"/>
                    </a:ext>
                  </a:extLst>
                </a:gridCol>
                <a:gridCol w="1447800">
                  <a:extLst>
                    <a:ext uri="{9D8B030D-6E8A-4147-A177-3AD203B41FA5}">
                      <a16:colId xmlns:a16="http://schemas.microsoft.com/office/drawing/2014/main" xmlns="" val="20004"/>
                    </a:ext>
                  </a:extLst>
                </a:gridCol>
              </a:tblGrid>
              <a:tr h="622300">
                <a:tc rowSpan="2">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Site</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3">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Months</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tc hMerge="1">
                  <a:txBody>
                    <a:bodyPr/>
                    <a:lstStyle/>
                    <a:p>
                      <a:endParaRPr sz="2800"/>
                    </a:p>
                  </a:txBody>
                  <a:tcPr/>
                </a:tc>
                <a:tc rowSpan="2">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Average</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0"/>
                  </a:ext>
                </a:extLst>
              </a:tr>
              <a:tr h="622300">
                <a:tc vMerge="1">
                  <a:txBody>
                    <a:bodyPr/>
                    <a:lstStyle/>
                    <a:p>
                      <a:endParaRPr sz="2800"/>
                    </a:p>
                  </a:txBody>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February</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March</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April</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vMerge="1">
                  <a:txBody>
                    <a:bodyPr/>
                    <a:lstStyle/>
                    <a:p>
                      <a:endParaRPr sz="2800"/>
                    </a:p>
                  </a:txBody>
                  <a:tcPr/>
                </a:tc>
                <a:extLst>
                  <a:ext uri="{0D108BD9-81ED-4DB2-BD59-A6C34878D82A}">
                    <a16:rowId xmlns:a16="http://schemas.microsoft.com/office/drawing/2014/main" xmlns="" val="10001"/>
                  </a:ext>
                </a:extLst>
              </a:tr>
              <a:tr h="622300">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CIMFR</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74.87</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86.844</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77.28</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79.665</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2"/>
                  </a:ext>
                </a:extLst>
              </a:tr>
              <a:tr h="622300">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Digwadih</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126.365</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124.96</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108.9925</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120.1058</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3"/>
                  </a:ext>
                </a:extLst>
              </a:tr>
              <a:tr h="622300">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Jharia</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145.314</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225.501</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250.296</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207.037</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4"/>
                  </a:ext>
                </a:extLst>
              </a:tr>
              <a:tr h="622300">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Chasnala</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121.617</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178.782</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185.985</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162.128</a:t>
                      </a:r>
                    </a:p>
                  </a:txBody>
                  <a:tcPr marL="68579" marR="6857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5"/>
                  </a:ext>
                </a:extLst>
              </a:tr>
            </a:tbl>
          </a:graphicData>
        </a:graphic>
      </p:graphicFrame>
      <p:sp>
        <p:nvSpPr>
          <p:cNvPr id="1048694" name="TextBox 1048693"/>
          <p:cNvSpPr txBox="1"/>
          <p:nvPr/>
        </p:nvSpPr>
        <p:spPr>
          <a:xfrm>
            <a:off x="762000" y="1066800"/>
            <a:ext cx="6781800" cy="646331"/>
          </a:xfrm>
          <a:prstGeom prst="rect">
            <a:avLst/>
          </a:prstGeom>
          <a:noFill/>
          <a:ln>
            <a:noFill/>
          </a:ln>
        </p:spPr>
        <p:txBody>
          <a:bodyPr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eaLnBrk="1" latinLnBrk="1" hangingPunct="1"/>
            <a:r>
              <a:rPr lang="en-US" altLang="en-US" sz="3600" b="1" dirty="0">
                <a:solidFill>
                  <a:srgbClr val="002060"/>
                </a:solidFill>
                <a:latin typeface="Times New Roman" pitchFamily="18" charset="0"/>
                <a:ea typeface="Times New Roman" pitchFamily="18" charset="0"/>
              </a:rPr>
              <a:t>Air Quality index (AQI)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extBox 1048695"/>
          <p:cNvSpPr txBox="1"/>
          <p:nvPr/>
        </p:nvSpPr>
        <p:spPr>
          <a:xfrm>
            <a:off x="0" y="6172200"/>
            <a:ext cx="9144000" cy="461665"/>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r" eaLnBrk="1" latinLnBrk="1" hangingPunct="1"/>
            <a:r>
              <a:rPr lang="en-US" altLang="en-US" sz="2400" b="1" dirty="0">
                <a:latin typeface="Times New Roman" panose="02020603050405020304" pitchFamily="18" charset="0"/>
                <a:ea typeface="Arial" charset="0"/>
                <a:cs typeface="Times New Roman" panose="02020603050405020304" pitchFamily="18" charset="0"/>
              </a:rPr>
              <a:t>Figure: Graphical representation of air quality index of different site</a:t>
            </a:r>
          </a:p>
        </p:txBody>
      </p:sp>
      <p:pic>
        <p:nvPicPr>
          <p:cNvPr id="2097159" name="Picture 2097158"/>
          <p:cNvPicPr>
            <a:picLocks/>
          </p:cNvPicPr>
          <p:nvPr/>
        </p:nvPicPr>
        <p:blipFill>
          <a:blip r:embed="rId2"/>
          <a:srcRect/>
          <a:stretch>
            <a:fillRect/>
          </a:stretch>
        </p:blipFill>
        <p:spPr>
          <a:xfrm>
            <a:off x="457200" y="609600"/>
            <a:ext cx="8229600" cy="54133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7" name="Table 4194306"/>
          <p:cNvGraphicFramePr>
            <a:graphicFrameLocks/>
          </p:cNvGraphicFramePr>
          <p:nvPr>
            <p:extLst>
              <p:ext uri="{D42A27DB-BD31-4B8C-83A1-F6EECF244321}">
                <p14:modId xmlns:p14="http://schemas.microsoft.com/office/powerpoint/2010/main" val="3948037955"/>
              </p:ext>
            </p:extLst>
          </p:nvPr>
        </p:nvGraphicFramePr>
        <p:xfrm>
          <a:off x="838200" y="2286000"/>
          <a:ext cx="6934199" cy="3863344"/>
        </p:xfrm>
        <a:graphic>
          <a:graphicData uri="http://schemas.openxmlformats.org/drawingml/2006/table">
            <a:tbl>
              <a:tblPr/>
              <a:tblGrid>
                <a:gridCol w="1274762">
                  <a:extLst>
                    <a:ext uri="{9D8B030D-6E8A-4147-A177-3AD203B41FA5}">
                      <a16:colId xmlns:a16="http://schemas.microsoft.com/office/drawing/2014/main" xmlns="" val="20000"/>
                    </a:ext>
                  </a:extLst>
                </a:gridCol>
                <a:gridCol w="2108200">
                  <a:extLst>
                    <a:ext uri="{9D8B030D-6E8A-4147-A177-3AD203B41FA5}">
                      <a16:colId xmlns:a16="http://schemas.microsoft.com/office/drawing/2014/main" xmlns="" val="20001"/>
                    </a:ext>
                  </a:extLst>
                </a:gridCol>
                <a:gridCol w="3551237">
                  <a:extLst>
                    <a:ext uri="{9D8B030D-6E8A-4147-A177-3AD203B41FA5}">
                      <a16:colId xmlns:a16="http://schemas.microsoft.com/office/drawing/2014/main" xmlns="" val="20002"/>
                    </a:ext>
                  </a:extLst>
                </a:gridCol>
              </a:tblGrid>
              <a:tr h="438150">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Sl. No.</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Heavy Metal</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Concentrations (ppm)</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0"/>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Mn</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582.645</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1"/>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2</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Zn</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100.665</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2"/>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3</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Ni</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60.985</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3"/>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4</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Cu</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51.755</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4"/>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5</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Pb</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55.16</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5"/>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6</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Cr</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144.41</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6"/>
                  </a:ext>
                </a:extLst>
              </a:tr>
              <a:tr h="438150">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7</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Cd</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ctr"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0.42</a:t>
                      </a:r>
                    </a:p>
                  </a:txBody>
                  <a:tcPr marL="68575" marR="68575"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7"/>
                  </a:ext>
                </a:extLst>
              </a:tr>
            </a:tbl>
          </a:graphicData>
        </a:graphic>
      </p:graphicFrame>
      <p:sp>
        <p:nvSpPr>
          <p:cNvPr id="1048734" name="TextBox 1048733"/>
          <p:cNvSpPr txBox="1"/>
          <p:nvPr/>
        </p:nvSpPr>
        <p:spPr>
          <a:xfrm>
            <a:off x="685800" y="1600200"/>
            <a:ext cx="7848600" cy="523220"/>
          </a:xfrm>
          <a:prstGeom prst="rect">
            <a:avLst/>
          </a:prstGeom>
          <a:noFill/>
          <a:ln>
            <a:noFill/>
          </a:ln>
        </p:spPr>
        <p:txBody>
          <a:bodyPr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eaLnBrk="1" latinLnBrk="1" hangingPunct="1"/>
            <a:r>
              <a:rPr lang="en-US" altLang="en-US" sz="2800" b="1" dirty="0">
                <a:solidFill>
                  <a:srgbClr val="002060"/>
                </a:solidFill>
                <a:latin typeface="Times New Roman" panose="02020603050405020304" pitchFamily="18" charset="0"/>
                <a:ea typeface="Arial" charset="0"/>
                <a:cs typeface="Times New Roman" panose="02020603050405020304" pitchFamily="18" charset="0"/>
              </a:rPr>
              <a:t>Concentrations of heavy metals of </a:t>
            </a:r>
            <a:r>
              <a:rPr lang="en-US" altLang="en-US" sz="2800" b="1" dirty="0" err="1">
                <a:solidFill>
                  <a:srgbClr val="002060"/>
                </a:solidFill>
                <a:latin typeface="Times New Roman" panose="02020603050405020304" pitchFamily="18" charset="0"/>
                <a:ea typeface="Arial" charset="0"/>
                <a:cs typeface="Times New Roman" panose="02020603050405020304" pitchFamily="18" charset="0"/>
              </a:rPr>
              <a:t>Jharia</a:t>
            </a:r>
            <a:r>
              <a:rPr lang="en-US" altLang="en-US" sz="2800" b="1" dirty="0">
                <a:solidFill>
                  <a:srgbClr val="002060"/>
                </a:solidFill>
                <a:latin typeface="Times New Roman" panose="02020603050405020304" pitchFamily="18" charset="0"/>
                <a:ea typeface="Arial" charset="0"/>
                <a:cs typeface="Times New Roman" panose="02020603050405020304"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Picture 2097159"/>
          <p:cNvPicPr>
            <a:picLocks/>
          </p:cNvPicPr>
          <p:nvPr/>
        </p:nvPicPr>
        <p:blipFill>
          <a:blip r:embed="rId2"/>
          <a:srcRect/>
          <a:stretch>
            <a:fillRect/>
          </a:stretch>
        </p:blipFill>
        <p:spPr>
          <a:xfrm>
            <a:off x="609600" y="828675"/>
            <a:ext cx="8077200" cy="54197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8" name="Table 4194307"/>
          <p:cNvGraphicFramePr>
            <a:graphicFrameLocks/>
          </p:cNvGraphicFramePr>
          <p:nvPr>
            <p:extLst>
              <p:ext uri="{D42A27DB-BD31-4B8C-83A1-F6EECF244321}">
                <p14:modId xmlns:p14="http://schemas.microsoft.com/office/powerpoint/2010/main" val="2529437366"/>
              </p:ext>
            </p:extLst>
          </p:nvPr>
        </p:nvGraphicFramePr>
        <p:xfrm>
          <a:off x="914400" y="1676400"/>
          <a:ext cx="7086599" cy="4677715"/>
        </p:xfrm>
        <a:graphic>
          <a:graphicData uri="http://schemas.openxmlformats.org/drawingml/2006/table">
            <a:tbl>
              <a:tblPr/>
              <a:tblGrid>
                <a:gridCol w="1129748">
                  <a:extLst>
                    <a:ext uri="{9D8B030D-6E8A-4147-A177-3AD203B41FA5}">
                      <a16:colId xmlns:a16="http://schemas.microsoft.com/office/drawing/2014/main" xmlns="" val="20000"/>
                    </a:ext>
                  </a:extLst>
                </a:gridCol>
                <a:gridCol w="3548114">
                  <a:extLst>
                    <a:ext uri="{9D8B030D-6E8A-4147-A177-3AD203B41FA5}">
                      <a16:colId xmlns:a16="http://schemas.microsoft.com/office/drawing/2014/main" xmlns="" val="20001"/>
                    </a:ext>
                  </a:extLst>
                </a:gridCol>
                <a:gridCol w="2408737">
                  <a:extLst>
                    <a:ext uri="{9D8B030D-6E8A-4147-A177-3AD203B41FA5}">
                      <a16:colId xmlns:a16="http://schemas.microsoft.com/office/drawing/2014/main" xmlns="" val="20002"/>
                    </a:ext>
                  </a:extLst>
                </a:gridCol>
              </a:tblGrid>
              <a:tr h="801075">
                <a:tc>
                  <a:txBody>
                    <a:bodyPr/>
                    <a:lstStyle/>
                    <a:p>
                      <a:pPr lvl="0" algn="ctr" eaLnBrk="1" latinLnBrk="1" hangingPunct="1">
                        <a:lnSpc>
                          <a:spcPct val="150000"/>
                        </a:lnSpc>
                        <a:spcAft>
                          <a:spcPts val="600"/>
                        </a:spcAft>
                      </a:pPr>
                      <a:r>
                        <a:rPr lang="en-US" altLang="en-US" sz="2400" b="1" dirty="0">
                          <a:solidFill>
                            <a:schemeClr val="dk1"/>
                          </a:solidFill>
                          <a:latin typeface="Times New Roman" panose="02020603050405020304" pitchFamily="18" charset="0"/>
                          <a:ea typeface="Times New Roman" pitchFamily="18" charset="0"/>
                          <a:cs typeface="Times New Roman" panose="02020603050405020304" pitchFamily="18" charset="0"/>
                        </a:rPr>
                        <a:t>Sl. No.</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Soil  properties</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Average Value</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0"/>
                  </a:ext>
                </a:extLst>
              </a:tr>
              <a:tr h="484580">
                <a:tc>
                  <a:txBody>
                    <a:bodyPr/>
                    <a:lstStyle/>
                    <a:p>
                      <a:pPr lvl="0" algn="ctr" eaLnBrk="1" latinLnBrk="1" hangingPunct="1">
                        <a:lnSpc>
                          <a:spcPct val="150000"/>
                        </a:lnSpc>
                        <a:spcAft>
                          <a:spcPts val="600"/>
                        </a:spcAft>
                      </a:pPr>
                      <a:r>
                        <a:rPr lang="en-US" altLang="en-US" sz="2400" b="1" dirty="0">
                          <a:solidFill>
                            <a:schemeClr val="dk1"/>
                          </a:solidFill>
                          <a:latin typeface="Times New Roman" panose="02020603050405020304" pitchFamily="18" charset="0"/>
                          <a:ea typeface="Times New Roman" pitchFamily="18" charset="0"/>
                          <a:cs typeface="Times New Roman" panose="02020603050405020304" pitchFamily="18" charset="0"/>
                        </a:rPr>
                        <a:t>1</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pH</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5.515</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1"/>
                  </a:ext>
                </a:extLst>
              </a:tr>
              <a:tr h="484580">
                <a:tc>
                  <a:txBody>
                    <a:bodyPr/>
                    <a:lstStyle/>
                    <a:p>
                      <a:pPr lvl="0" algn="ctr" eaLnBrk="1" latinLnBrk="1" hangingPunct="1">
                        <a:lnSpc>
                          <a:spcPct val="150000"/>
                        </a:lnSpc>
                        <a:spcAft>
                          <a:spcPts val="600"/>
                        </a:spcAft>
                      </a:pPr>
                      <a:r>
                        <a:rPr lang="en-US" altLang="en-US" sz="2400" b="1" dirty="0">
                          <a:solidFill>
                            <a:schemeClr val="dk1"/>
                          </a:solidFill>
                          <a:latin typeface="Times New Roman" panose="02020603050405020304" pitchFamily="18" charset="0"/>
                          <a:ea typeface="Times New Roman" pitchFamily="18" charset="0"/>
                          <a:cs typeface="Times New Roman" panose="02020603050405020304" pitchFamily="18" charset="0"/>
                        </a:rPr>
                        <a:t>2</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Bulk Density</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1.324 g/cc</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2"/>
                  </a:ext>
                </a:extLst>
              </a:tr>
              <a:tr h="484580">
                <a:tc>
                  <a:txBody>
                    <a:bodyPr/>
                    <a:lstStyle/>
                    <a:p>
                      <a:pPr lvl="0" algn="ctr"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3</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Electrical conductivity</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0.15 dS/m</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3"/>
                  </a:ext>
                </a:extLst>
              </a:tr>
              <a:tr h="484580">
                <a:tc>
                  <a:txBody>
                    <a:bodyPr/>
                    <a:lstStyle/>
                    <a:p>
                      <a:pPr lvl="0" algn="ctr"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4</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Water Holding Capacity</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58.91 %</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4"/>
                  </a:ext>
                </a:extLst>
              </a:tr>
              <a:tr h="484580">
                <a:tc>
                  <a:txBody>
                    <a:bodyPr/>
                    <a:lstStyle/>
                    <a:p>
                      <a:pPr lvl="0" algn="ctr" eaLnBrk="1" latinLnBrk="1" hangingPunct="1">
                        <a:lnSpc>
                          <a:spcPct val="150000"/>
                        </a:lnSpc>
                        <a:spcAft>
                          <a:spcPts val="600"/>
                        </a:spcAft>
                      </a:pPr>
                      <a:r>
                        <a:rPr lang="en-US" altLang="en-US" sz="2400" b="1" dirty="0">
                          <a:solidFill>
                            <a:schemeClr val="dk1"/>
                          </a:solidFill>
                          <a:latin typeface="Times New Roman" panose="02020603050405020304" pitchFamily="18" charset="0"/>
                          <a:ea typeface="Times New Roman" pitchFamily="18" charset="0"/>
                          <a:cs typeface="Times New Roman" panose="02020603050405020304" pitchFamily="18" charset="0"/>
                        </a:rPr>
                        <a:t>5</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Organic Carbon</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0.069 %</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5"/>
                  </a:ext>
                </a:extLst>
              </a:tr>
              <a:tr h="484580">
                <a:tc>
                  <a:txBody>
                    <a:bodyPr/>
                    <a:lstStyle/>
                    <a:p>
                      <a:pPr lvl="0" algn="ctr"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6</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Available Nitrogen</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72.2 kg/ha</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6"/>
                  </a:ext>
                </a:extLst>
              </a:tr>
              <a:tr h="484580">
                <a:tc>
                  <a:txBody>
                    <a:bodyPr/>
                    <a:lstStyle/>
                    <a:p>
                      <a:pPr lvl="0" algn="ctr"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7</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Available Phosphorous</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4.24 kg/ha</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7"/>
                  </a:ext>
                </a:extLst>
              </a:tr>
              <a:tr h="484580">
                <a:tc>
                  <a:txBody>
                    <a:bodyPr/>
                    <a:lstStyle/>
                    <a:p>
                      <a:pPr lvl="0" algn="ctr" eaLnBrk="1" latinLnBrk="1" hangingPunct="1">
                        <a:lnSpc>
                          <a:spcPct val="150000"/>
                        </a:lnSpc>
                        <a:spcAft>
                          <a:spcPts val="600"/>
                        </a:spcAft>
                      </a:pPr>
                      <a:r>
                        <a:rPr lang="en-US" altLang="en-US" sz="2400" b="1">
                          <a:solidFill>
                            <a:schemeClr val="dk1"/>
                          </a:solidFill>
                          <a:latin typeface="Times New Roman" panose="02020603050405020304" pitchFamily="18" charset="0"/>
                          <a:ea typeface="Times New Roman" pitchFamily="18" charset="0"/>
                          <a:cs typeface="Times New Roman" panose="02020603050405020304" pitchFamily="18" charset="0"/>
                        </a:rPr>
                        <a:t>8</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a:solidFill>
                            <a:schemeClr val="dk1"/>
                          </a:solidFill>
                          <a:latin typeface="Times New Roman" panose="02020603050405020304" pitchFamily="18" charset="0"/>
                          <a:ea typeface="Times New Roman" pitchFamily="18" charset="0"/>
                          <a:cs typeface="Times New Roman" panose="02020603050405020304" pitchFamily="18" charset="0"/>
                        </a:rPr>
                        <a:t>Available Potassium</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lvl="0" algn="just" eaLnBrk="1" latinLnBrk="1" hangingPunct="1">
                        <a:lnSpc>
                          <a:spcPct val="150000"/>
                        </a:lnSpc>
                        <a:spcAft>
                          <a:spcPts val="600"/>
                        </a:spcAft>
                      </a:pPr>
                      <a:r>
                        <a:rPr lang="en-US" altLang="en-US" sz="2400" b="0" dirty="0">
                          <a:solidFill>
                            <a:schemeClr val="dk1"/>
                          </a:solidFill>
                          <a:latin typeface="Times New Roman" panose="02020603050405020304" pitchFamily="18" charset="0"/>
                          <a:ea typeface="Times New Roman" pitchFamily="18" charset="0"/>
                          <a:cs typeface="Times New Roman" panose="02020603050405020304" pitchFamily="18" charset="0"/>
                        </a:rPr>
                        <a:t>353.92 kg/h</a:t>
                      </a:r>
                    </a:p>
                  </a:txBody>
                  <a:tcPr marL="68589" marR="68589"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8"/>
                  </a:ext>
                </a:extLst>
              </a:tr>
            </a:tbl>
          </a:graphicData>
        </a:graphic>
      </p:graphicFrame>
      <p:sp>
        <p:nvSpPr>
          <p:cNvPr id="1048776" name="TextBox 1048775"/>
          <p:cNvSpPr txBox="1"/>
          <p:nvPr/>
        </p:nvSpPr>
        <p:spPr>
          <a:xfrm>
            <a:off x="762000" y="838200"/>
            <a:ext cx="7391400" cy="523220"/>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eaLnBrk="1" latinLnBrk="1" hangingPunct="1"/>
            <a:r>
              <a:rPr lang="en-US" altLang="en-US" sz="2800" b="1" dirty="0">
                <a:solidFill>
                  <a:srgbClr val="002060"/>
                </a:solidFill>
                <a:latin typeface="Times New Roman" panose="02020603050405020304" pitchFamily="18" charset="0"/>
                <a:ea typeface="Arial" charset="0"/>
                <a:cs typeface="Times New Roman" panose="02020603050405020304" pitchFamily="18" charset="0"/>
              </a:rPr>
              <a:t>Soil </a:t>
            </a:r>
            <a:r>
              <a:rPr lang="en-US" altLang="en-US" sz="2800" b="1" dirty="0" err="1">
                <a:solidFill>
                  <a:srgbClr val="002060"/>
                </a:solidFill>
                <a:latin typeface="Times New Roman" panose="02020603050405020304" pitchFamily="18" charset="0"/>
                <a:ea typeface="Arial" charset="0"/>
                <a:cs typeface="Times New Roman" panose="02020603050405020304" pitchFamily="18" charset="0"/>
              </a:rPr>
              <a:t>Physico</a:t>
            </a:r>
            <a:r>
              <a:rPr lang="en-US" altLang="en-US" sz="2800" b="1" dirty="0">
                <a:solidFill>
                  <a:srgbClr val="002060"/>
                </a:solidFill>
                <a:latin typeface="Times New Roman" panose="02020603050405020304" pitchFamily="18" charset="0"/>
                <a:ea typeface="Arial" charset="0"/>
                <a:cs typeface="Times New Roman" panose="02020603050405020304" pitchFamily="18" charset="0"/>
              </a:rPr>
              <a:t>-chemical properties of </a:t>
            </a:r>
            <a:r>
              <a:rPr lang="en-US" altLang="en-US" sz="2800" b="1" dirty="0" err="1">
                <a:solidFill>
                  <a:srgbClr val="002060"/>
                </a:solidFill>
                <a:latin typeface="Times New Roman" panose="02020603050405020304" pitchFamily="18" charset="0"/>
                <a:ea typeface="Arial" charset="0"/>
                <a:cs typeface="Times New Roman" panose="02020603050405020304" pitchFamily="18" charset="0"/>
              </a:rPr>
              <a:t>Jharia</a:t>
            </a:r>
            <a:endParaRPr lang="en-US" altLang="en-US" sz="2800" b="1" dirty="0">
              <a:solidFill>
                <a:srgbClr val="002060"/>
              </a:solidFill>
              <a:latin typeface="Times New Roman" panose="02020603050405020304" pitchFamily="18" charset="0"/>
              <a:ea typeface="Arial"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097160"/>
          <p:cNvPicPr>
            <a:picLocks/>
          </p:cNvPicPr>
          <p:nvPr/>
        </p:nvPicPr>
        <p:blipFill>
          <a:blip r:embed="rId2"/>
          <a:srcRect/>
          <a:stretch>
            <a:fillRect/>
          </a:stretch>
        </p:blipFill>
        <p:spPr>
          <a:xfrm>
            <a:off x="457200" y="1066800"/>
            <a:ext cx="8229600" cy="44434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048633"/>
          <p:cNvSpPr>
            <a:spLocks noGrp="1"/>
          </p:cNvSpPr>
          <p:nvPr>
            <p:ph type="title"/>
          </p:nvPr>
        </p:nvSpPr>
        <p:spPr>
          <a:xfrm>
            <a:off x="481262" y="228600"/>
            <a:ext cx="8205537" cy="1061787"/>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lgn="ctr"/>
            <a:r>
              <a:rPr lang="en-US" altLang="en-US" sz="3600" b="1" dirty="0">
                <a:solidFill>
                  <a:srgbClr val="FDFDFD"/>
                </a:solidFill>
                <a:latin typeface="Times New Roman" panose="02020603050405020304" pitchFamily="18" charset="0"/>
                <a:cs typeface="Times New Roman" panose="02020603050405020304" pitchFamily="18" charset="0"/>
              </a:rPr>
              <a:t>C</a:t>
            </a:r>
            <a:r>
              <a:rPr lang="en-US" altLang="en-US" sz="3600" b="1" dirty="0">
                <a:solidFill>
                  <a:srgbClr val="0000FF"/>
                </a:solidFill>
                <a:latin typeface="Times New Roman" panose="02020603050405020304" pitchFamily="18" charset="0"/>
                <a:ea typeface="Arial" charset="0"/>
                <a:cs typeface="Times New Roman" panose="02020603050405020304" pitchFamily="18" charset="0"/>
              </a:rPr>
              <a:t>CONTENT</a:t>
            </a:r>
            <a:r>
              <a:rPr lang="en-US" altLang="en-US" sz="3600" b="1" dirty="0">
                <a:solidFill>
                  <a:srgbClr val="FDFDFD"/>
                </a:solidFill>
                <a:latin typeface="Times New Roman" panose="02020603050405020304" pitchFamily="18" charset="0"/>
                <a:cs typeface="Times New Roman" panose="02020603050405020304" pitchFamily="18" charset="0"/>
              </a:rPr>
              <a:t>ONTENTS</a:t>
            </a:r>
          </a:p>
        </p:txBody>
      </p:sp>
      <p:sp>
        <p:nvSpPr>
          <p:cNvPr id="1048635" name="Content Placeholder 1048634"/>
          <p:cNvSpPr>
            <a:spLocks noGrp="1"/>
          </p:cNvSpPr>
          <p:nvPr>
            <p:ph idx="1"/>
          </p:nvPr>
        </p:nvSpPr>
        <p:spPr>
          <a:xfrm>
            <a:off x="838200" y="1676400"/>
            <a:ext cx="8229600" cy="4389437"/>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INTRODUCTION</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OBJECTIVES</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STUDY AREA</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METHODOLOGY</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RESULTS</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DISCUSSION</a:t>
            </a:r>
          </a:p>
          <a:p>
            <a:pPr lvl="0">
              <a:lnSpc>
                <a:spcPct val="150000"/>
              </a:lnSpc>
              <a:buFont typeface="Wingdings" panose="05000000000000000000" pitchFamily="2" charset="2"/>
              <a:buChar char="q"/>
            </a:pPr>
            <a:r>
              <a:rPr lang="en-US" altLang="en-US" b="1" dirty="0">
                <a:latin typeface="Times New Roman" panose="02020603050405020304" pitchFamily="18" charset="0"/>
                <a:cs typeface="Times New Roman" panose="02020603050405020304" pitchFamily="18" charset="0"/>
              </a:rPr>
              <a:t>CONCLUSION</a:t>
            </a:r>
          </a:p>
          <a:p>
            <a:pPr lvl="0">
              <a:buFont typeface="Arial" charset="0"/>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TextBox 1048776"/>
          <p:cNvSpPr txBox="1"/>
          <p:nvPr/>
        </p:nvSpPr>
        <p:spPr>
          <a:xfrm>
            <a:off x="0" y="770483"/>
            <a:ext cx="9144000" cy="7001917"/>
          </a:xfrm>
          <a:prstGeom prst="rect">
            <a:avLst/>
          </a:prstGeom>
          <a:noFill/>
          <a:ln>
            <a:noFill/>
          </a:ln>
        </p:spPr>
        <p:txBody>
          <a:bodyPr wrap="squar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endParaRPr lang="en-US" altLang="en-US" sz="2400" dirty="0">
              <a:latin typeface="Arial" charset="0"/>
              <a:ea typeface="Arial" charset="0"/>
            </a:endParaRPr>
          </a:p>
          <a:p>
            <a:pPr marL="342900" lvl="0" indent="-342900">
              <a:buFont typeface="Wingdings" panose="05000000000000000000" pitchFamily="2" charset="2"/>
              <a:buChar char="Ø"/>
            </a:pPr>
            <a:r>
              <a:rPr lang="en-US" altLang="en-US" sz="2400" b="1" dirty="0">
                <a:latin typeface="Times New Roman" panose="02020603050405020304" pitchFamily="18" charset="0"/>
                <a:ea typeface="Arial" charset="0"/>
                <a:cs typeface="Times New Roman" panose="02020603050405020304" pitchFamily="18" charset="0"/>
              </a:rPr>
              <a:t>According to AQI most unhealthy air is of </a:t>
            </a:r>
            <a:r>
              <a:rPr lang="en-US" altLang="en-US" sz="2400" b="1" dirty="0" err="1">
                <a:latin typeface="Times New Roman" panose="02020603050405020304" pitchFamily="18" charset="0"/>
                <a:ea typeface="Arial" charset="0"/>
                <a:cs typeface="Times New Roman" panose="02020603050405020304" pitchFamily="18" charset="0"/>
              </a:rPr>
              <a:t>Jharia</a:t>
            </a:r>
            <a:r>
              <a:rPr lang="en-US" altLang="en-US" sz="2400" b="1" dirty="0">
                <a:latin typeface="Times New Roman" panose="02020603050405020304" pitchFamily="18" charset="0"/>
                <a:ea typeface="Arial" charset="0"/>
                <a:cs typeface="Times New Roman" panose="02020603050405020304" pitchFamily="18" charset="0"/>
              </a:rPr>
              <a:t> and most healthy is of CIMFR.</a:t>
            </a:r>
          </a:p>
          <a:p>
            <a:pPr marL="342900" lvl="0" indent="-342900" algn="just">
              <a:buFont typeface="Wingdings" panose="05000000000000000000" pitchFamily="2" charset="2"/>
              <a:buChar char="Ø"/>
            </a:pPr>
            <a:r>
              <a:rPr lang="en-US" altLang="en-US" sz="2400" b="1" dirty="0">
                <a:latin typeface="Times New Roman" panose="02020603050405020304" pitchFamily="18" charset="0"/>
                <a:ea typeface="Arial" charset="0"/>
                <a:cs typeface="Times New Roman" panose="02020603050405020304" pitchFamily="18" charset="0"/>
              </a:rPr>
              <a:t>It also concluded that the soil samples collected from the coal mining areas are poor in organic carbon, available nitrogen and available phosphorus due to lower amount of microbial activities in the </a:t>
            </a:r>
            <a:r>
              <a:rPr lang="en-US" altLang="en-US" sz="2400" b="1" dirty="0" err="1">
                <a:latin typeface="Times New Roman" panose="02020603050405020304" pitchFamily="18" charset="0"/>
                <a:ea typeface="Arial" charset="0"/>
                <a:cs typeface="Times New Roman" panose="02020603050405020304" pitchFamily="18" charset="0"/>
              </a:rPr>
              <a:t>Jharia</a:t>
            </a:r>
            <a:r>
              <a:rPr lang="en-US" altLang="en-US" sz="2400" b="1" dirty="0">
                <a:latin typeface="Times New Roman" panose="02020603050405020304" pitchFamily="18" charset="0"/>
                <a:ea typeface="Arial" charset="0"/>
                <a:cs typeface="Times New Roman" panose="02020603050405020304" pitchFamily="18" charset="0"/>
              </a:rPr>
              <a:t> soil samples. </a:t>
            </a:r>
          </a:p>
          <a:p>
            <a:pPr marL="342900" lvl="0" indent="-342900" algn="just" eaLnBrk="1" latinLnBrk="1" hangingPunct="1">
              <a:buFont typeface="Wingdings" panose="05000000000000000000" pitchFamily="2" charset="2"/>
              <a:buChar char="Ø"/>
            </a:pPr>
            <a:r>
              <a:rPr lang="en-US" altLang="en-US" sz="2400" b="1" dirty="0">
                <a:latin typeface="Times New Roman" panose="02020603050405020304" pitchFamily="18" charset="0"/>
                <a:ea typeface="Arial" charset="0"/>
                <a:cs typeface="Times New Roman" panose="02020603050405020304" pitchFamily="18" charset="0"/>
              </a:rPr>
              <a:t>Bulk densities of the soil samples are in medium range.. pH of the sampling sites is slightly acidic in nature, under these (acidic) conditions of soils, growth of plant is affected. The soil sample at the sampling sites was not found          suitable for plant growth.</a:t>
            </a:r>
          </a:p>
          <a:p>
            <a:pPr marL="342900" lvl="0" indent="-342900" algn="just" eaLnBrk="1" latinLnBrk="1" hangingPunct="1">
              <a:buFont typeface="Wingdings" panose="05000000000000000000" pitchFamily="2" charset="2"/>
              <a:buChar char="Ø"/>
            </a:pPr>
            <a:r>
              <a:rPr lang="en-US" altLang="en-US" sz="2400" b="1" dirty="0">
                <a:latin typeface="Times New Roman" panose="02020603050405020304" pitchFamily="18" charset="0"/>
                <a:ea typeface="Arial" charset="0"/>
                <a:cs typeface="Times New Roman" panose="02020603050405020304" pitchFamily="18" charset="0"/>
              </a:rPr>
              <a:t>Soils around the </a:t>
            </a:r>
            <a:r>
              <a:rPr lang="en-US" altLang="en-US" sz="2400" b="1" dirty="0" err="1">
                <a:latin typeface="Times New Roman" panose="02020603050405020304" pitchFamily="18" charset="0"/>
                <a:ea typeface="Arial" charset="0"/>
                <a:cs typeface="Times New Roman" panose="02020603050405020304" pitchFamily="18" charset="0"/>
              </a:rPr>
              <a:t>Jharia</a:t>
            </a:r>
            <a:r>
              <a:rPr lang="en-US" altLang="en-US" sz="2400" b="1" dirty="0">
                <a:latin typeface="Times New Roman" panose="02020603050405020304" pitchFamily="18" charset="0"/>
                <a:ea typeface="Arial" charset="0"/>
                <a:cs typeface="Times New Roman" panose="02020603050405020304" pitchFamily="18" charset="0"/>
              </a:rPr>
              <a:t> coal mine were also contaminated with heavy metals. The concentrations of Mn, Zn, Cr, Ni, Cu, Pb, Cd is       582.645, 100.665, 93.625, 60.98, 51.755, 41.26 and 0.42 respectively, which deteriorates the properties of the existing soil layers in the area that’s limits the ability of the soil to support vegetation.</a:t>
            </a:r>
          </a:p>
          <a:p>
            <a:pPr marL="342900" lvl="0" indent="-342900" algn="just">
              <a:buFont typeface="Wingdings" panose="05000000000000000000" pitchFamily="2" charset="2"/>
              <a:buChar char="Ø"/>
            </a:pPr>
            <a:endParaRPr lang="en-US" altLang="en-US" sz="2400" b="1" dirty="0">
              <a:latin typeface="Times New Roman" panose="02020603050405020304" pitchFamily="18" charset="0"/>
              <a:ea typeface="Arial" charset="0"/>
              <a:cs typeface="Times New Roman" panose="02020603050405020304" pitchFamily="18" charset="0"/>
            </a:endParaRPr>
          </a:p>
          <a:p>
            <a:pPr lvl="0"/>
            <a:endParaRPr lang="en-US" altLang="en-US" sz="2300" dirty="0">
              <a:latin typeface="Arial" charset="0"/>
              <a:ea typeface="Arial" charset="0"/>
            </a:endParaRPr>
          </a:p>
          <a:p>
            <a:pPr lvl="0"/>
            <a:endParaRPr lang="en-US" altLang="en-US" dirty="0"/>
          </a:p>
        </p:txBody>
      </p:sp>
      <p:sp>
        <p:nvSpPr>
          <p:cNvPr id="2" name="Title 1"/>
          <p:cNvSpPr>
            <a:spLocks noGrp="1"/>
          </p:cNvSpPr>
          <p:nvPr>
            <p:ph type="title"/>
          </p:nvPr>
        </p:nvSpPr>
        <p:spPr>
          <a:xfrm>
            <a:off x="457200" y="-228600"/>
            <a:ext cx="8305800" cy="1143000"/>
          </a:xfrm>
        </p:spPr>
        <p:txBody>
          <a:bodyPr>
            <a:norm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Conclusion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2" name="Title 1048781"/>
          <p:cNvSpPr>
            <a:spLocks noGrp="1"/>
          </p:cNvSpPr>
          <p:nvPr>
            <p:ph type="title"/>
          </p:nvPr>
        </p:nvSpPr>
        <p:spPr>
          <a:xfrm>
            <a:off x="990600" y="-533400"/>
            <a:ext cx="8229600" cy="1143000"/>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r>
              <a:rPr lang="en-US" altLang="en-US" b="1" dirty="0">
                <a:solidFill>
                  <a:srgbClr val="0000FF"/>
                </a:solidFill>
              </a:rPr>
              <a:t>                </a:t>
            </a:r>
            <a:r>
              <a:rPr lang="en-US" altLang="en-US" sz="3600" b="1" dirty="0">
                <a:solidFill>
                  <a:srgbClr val="0000FF"/>
                </a:solidFill>
                <a:latin typeface="Times New Roman" panose="02020603050405020304" pitchFamily="18" charset="0"/>
                <a:cs typeface="Times New Roman" panose="02020603050405020304" pitchFamily="18" charset="0"/>
              </a:rPr>
              <a:t>References</a:t>
            </a: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048783" name="Content Placeholder 1048782"/>
          <p:cNvSpPr>
            <a:spLocks noGrp="1"/>
          </p:cNvSpPr>
          <p:nvPr>
            <p:ph idx="1"/>
          </p:nvPr>
        </p:nvSpPr>
        <p:spPr>
          <a:xfrm>
            <a:off x="0" y="457200"/>
            <a:ext cx="9144000" cy="5718175"/>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lvl="0">
              <a:lnSpc>
                <a:spcPct val="80000"/>
              </a:lnSpc>
            </a:pPr>
            <a:r>
              <a:rPr lang="en-US" altLang="en-US" sz="1800" dirty="0">
                <a:latin typeface="Times New Roman" panose="02020603050405020304" pitchFamily="18" charset="0"/>
                <a:cs typeface="Times New Roman" panose="02020603050405020304" pitchFamily="18" charset="0"/>
              </a:rPr>
              <a:t>Ali, H., Khan, E. &amp;Sajad, M. A. (2013).Phytoremediation of heavy metals-concepts and applications. Chemosphere, 91(7), 869-881.</a:t>
            </a:r>
          </a:p>
          <a:p>
            <a:pPr lvl="0">
              <a:lnSpc>
                <a:spcPct val="80000"/>
              </a:lnSpc>
            </a:pPr>
            <a:r>
              <a:rPr lang="en-US" altLang="en-US" sz="1800" dirty="0" err="1">
                <a:latin typeface="Times New Roman" panose="02020603050405020304" pitchFamily="18" charset="0"/>
                <a:cs typeface="Times New Roman" panose="02020603050405020304" pitchFamily="18" charset="0"/>
              </a:rPr>
              <a:t>Bera</a:t>
            </a:r>
            <a:r>
              <a:rPr lang="en-US" altLang="en-US" sz="1800" dirty="0">
                <a:latin typeface="Times New Roman" panose="02020603050405020304" pitchFamily="18" charset="0"/>
                <a:cs typeface="Times New Roman" panose="02020603050405020304" pitchFamily="18" charset="0"/>
              </a:rPr>
              <a:t>, S., Ahmad, M. &amp;Dey, M. (2017). Satellite Image Based Study for Land Use Land Cover Changed due to Mining Activity during (1987 to 2011) at Dhanbad District of Jharkhand. International Journal for Scientific &amp; Development, 4(12), 962-965.</a:t>
            </a:r>
          </a:p>
          <a:p>
            <a:pPr lvl="0">
              <a:lnSpc>
                <a:spcPct val="80000"/>
              </a:lnSpc>
            </a:pPr>
            <a:r>
              <a:rPr lang="en-US" altLang="en-US" sz="1800" dirty="0" err="1">
                <a:latin typeface="Times New Roman" panose="02020603050405020304" pitchFamily="18" charset="0"/>
                <a:cs typeface="Times New Roman" panose="02020603050405020304" pitchFamily="18" charset="0"/>
              </a:rPr>
              <a:t>Chaulya</a:t>
            </a:r>
            <a:r>
              <a:rPr lang="en-US" altLang="en-US" sz="1800" dirty="0">
                <a:latin typeface="Times New Roman" panose="02020603050405020304" pitchFamily="18" charset="0"/>
                <a:cs typeface="Times New Roman" panose="02020603050405020304" pitchFamily="18" charset="0"/>
              </a:rPr>
              <a:t>, S. K. (2004). Spatial and temporal variations of SPM, RPM, SO 2 and NO x concentrations in an opencast coal mining area. Journal of Environmental Monitoring, 6(2), 134-142.</a:t>
            </a:r>
          </a:p>
          <a:p>
            <a:pPr lvl="0">
              <a:lnSpc>
                <a:spcPct val="80000"/>
              </a:lnSpc>
            </a:pPr>
            <a:r>
              <a:rPr lang="en-US" altLang="en-US" sz="1800" dirty="0">
                <a:latin typeface="Times New Roman" panose="02020603050405020304" pitchFamily="18" charset="0"/>
                <a:cs typeface="Times New Roman" panose="02020603050405020304" pitchFamily="18" charset="0"/>
              </a:rPr>
              <a:t>Goswami, S.(2015) Impact of Coal Mining on Environment: A Study of </a:t>
            </a:r>
            <a:r>
              <a:rPr lang="en-US" altLang="en-US" sz="1800" dirty="0" err="1">
                <a:latin typeface="Times New Roman" panose="02020603050405020304" pitchFamily="18" charset="0"/>
                <a:cs typeface="Times New Roman" panose="02020603050405020304" pitchFamily="18" charset="0"/>
              </a:rPr>
              <a:t>Raniganj</a:t>
            </a:r>
            <a:r>
              <a:rPr lang="en-US" altLang="en-US" sz="1800" dirty="0">
                <a:latin typeface="Times New Roman" panose="02020603050405020304" pitchFamily="18" charset="0"/>
                <a:cs typeface="Times New Roman" panose="02020603050405020304" pitchFamily="18" charset="0"/>
              </a:rPr>
              <a:t> and </a:t>
            </a:r>
            <a:r>
              <a:rPr lang="en-US" altLang="en-US" sz="1800" dirty="0" err="1">
                <a:latin typeface="Times New Roman" panose="02020603050405020304" pitchFamily="18" charset="0"/>
                <a:cs typeface="Times New Roman" panose="02020603050405020304" pitchFamily="18" charset="0"/>
              </a:rPr>
              <a:t>Jharia</a:t>
            </a:r>
            <a:r>
              <a:rPr lang="en-US" altLang="en-US" sz="1800" dirty="0">
                <a:latin typeface="Times New Roman" panose="02020603050405020304" pitchFamily="18" charset="0"/>
                <a:cs typeface="Times New Roman" panose="02020603050405020304" pitchFamily="18" charset="0"/>
              </a:rPr>
              <a:t> Coal Field in India.</a:t>
            </a:r>
          </a:p>
          <a:p>
            <a:pPr lvl="0">
              <a:lnSpc>
                <a:spcPct val="80000"/>
              </a:lnSpc>
            </a:pPr>
            <a:r>
              <a:rPr lang="en-US" altLang="en-US" sz="1800" dirty="0">
                <a:latin typeface="Times New Roman" panose="02020603050405020304" pitchFamily="18" charset="0"/>
                <a:cs typeface="Times New Roman" panose="02020603050405020304" pitchFamily="18" charset="0"/>
              </a:rPr>
              <a:t>Mishra, N. &amp; Das, N. (2017). Coal Mining and Local Environment: A Study in Talcher Coalfield of India. Air, Soil and Water Research, 10, 1178622117728913.</a:t>
            </a:r>
          </a:p>
          <a:p>
            <a:pPr lvl="0">
              <a:lnSpc>
                <a:spcPct val="80000"/>
              </a:lnSpc>
            </a:pPr>
            <a:r>
              <a:rPr lang="en-US" altLang="en-US" sz="1800" dirty="0">
                <a:latin typeface="Times New Roman" panose="02020603050405020304" pitchFamily="18" charset="0"/>
                <a:cs typeface="Times New Roman" panose="02020603050405020304" pitchFamily="18" charset="0"/>
              </a:rPr>
              <a:t>Mondal, G. C., Singh, A. K., Singh, T. B., Singh, S., Singh, K. K. &amp;</a:t>
            </a:r>
            <a:r>
              <a:rPr lang="en-US" altLang="en-US" sz="1800" dirty="0" err="1">
                <a:latin typeface="Times New Roman" panose="02020603050405020304" pitchFamily="18" charset="0"/>
                <a:cs typeface="Times New Roman" panose="02020603050405020304" pitchFamily="18" charset="0"/>
              </a:rPr>
              <a:t>Tewary</a:t>
            </a:r>
            <a:r>
              <a:rPr lang="en-US" altLang="en-US" sz="1800" dirty="0">
                <a:latin typeface="Times New Roman" panose="02020603050405020304" pitchFamily="18" charset="0"/>
                <a:cs typeface="Times New Roman" panose="02020603050405020304" pitchFamily="18" charset="0"/>
              </a:rPr>
              <a:t>, B. K. (2009). Assessment of Air quality in and around west-</a:t>
            </a:r>
            <a:r>
              <a:rPr lang="en-US" altLang="en-US" sz="1800" dirty="0" err="1">
                <a:latin typeface="Times New Roman" panose="02020603050405020304" pitchFamily="18" charset="0"/>
                <a:cs typeface="Times New Roman" panose="02020603050405020304" pitchFamily="18" charset="0"/>
              </a:rPr>
              <a:t>bokaro</a:t>
            </a:r>
            <a:r>
              <a:rPr lang="en-US" altLang="en-US" sz="1800" dirty="0">
                <a:latin typeface="Times New Roman" panose="02020603050405020304" pitchFamily="18" charset="0"/>
                <a:cs typeface="Times New Roman" panose="02020603050405020304" pitchFamily="18" charset="0"/>
              </a:rPr>
              <a:t> coalfields, Hazaribagh. Indian J Environ </a:t>
            </a:r>
            <a:r>
              <a:rPr lang="en-US" altLang="en-US" sz="1800" dirty="0" err="1">
                <a:latin typeface="Times New Roman" panose="02020603050405020304" pitchFamily="18" charset="0"/>
                <a:cs typeface="Times New Roman" panose="02020603050405020304" pitchFamily="18" charset="0"/>
              </a:rPr>
              <a:t>Prot</a:t>
            </a:r>
            <a:r>
              <a:rPr lang="en-US" altLang="en-US" sz="1800" dirty="0">
                <a:latin typeface="Times New Roman" panose="02020603050405020304" pitchFamily="18" charset="0"/>
                <a:cs typeface="Times New Roman" panose="02020603050405020304" pitchFamily="18" charset="0"/>
              </a:rPr>
              <a:t>, 29(7), 577-591.</a:t>
            </a:r>
          </a:p>
          <a:p>
            <a:pPr lvl="0">
              <a:lnSpc>
                <a:spcPct val="80000"/>
              </a:lnSpc>
            </a:pPr>
            <a:r>
              <a:rPr lang="en-US" altLang="en-US" sz="1800" dirty="0">
                <a:latin typeface="Times New Roman" panose="02020603050405020304" pitchFamily="18" charset="0"/>
                <a:cs typeface="Times New Roman" panose="02020603050405020304" pitchFamily="18" charset="0"/>
              </a:rPr>
              <a:t>Pandey, B., Agrawal, M. &amp; Singh, S. (2014). Assessment of air pollution around coal mining area: emphasizing on spatial distributions, seasonal variations and heavy metals, using cluster and principal component analysis. Atmospheric Pollution Research, 5(1), 79-86.</a:t>
            </a:r>
          </a:p>
          <a:p>
            <a:pPr lvl="0">
              <a:lnSpc>
                <a:spcPct val="80000"/>
              </a:lnSpc>
            </a:pPr>
            <a:r>
              <a:rPr lang="en-US" altLang="en-US" sz="1800" dirty="0" err="1">
                <a:latin typeface="Times New Roman" panose="02020603050405020304" pitchFamily="18" charset="0"/>
                <a:cs typeface="Times New Roman" panose="02020603050405020304" pitchFamily="18" charset="0"/>
              </a:rPr>
              <a:t>Prathap</a:t>
            </a:r>
            <a:r>
              <a:rPr lang="en-US" altLang="en-US" sz="1800" dirty="0">
                <a:latin typeface="Times New Roman" panose="02020603050405020304" pitchFamily="18" charset="0"/>
                <a:cs typeface="Times New Roman" panose="02020603050405020304" pitchFamily="18" charset="0"/>
              </a:rPr>
              <a:t>, A., </a:t>
            </a:r>
            <a:r>
              <a:rPr lang="en-US" altLang="en-US" sz="1800" dirty="0" err="1">
                <a:latin typeface="Times New Roman" panose="02020603050405020304" pitchFamily="18" charset="0"/>
                <a:cs typeface="Times New Roman" panose="02020603050405020304" pitchFamily="18" charset="0"/>
              </a:rPr>
              <a:t>Kujur</a:t>
            </a:r>
            <a:r>
              <a:rPr lang="en-US" altLang="en-US" sz="1800" dirty="0">
                <a:latin typeface="Times New Roman" panose="02020603050405020304" pitchFamily="18" charset="0"/>
                <a:cs typeface="Times New Roman" panose="02020603050405020304" pitchFamily="18" charset="0"/>
              </a:rPr>
              <a:t>, V., Chakraborty, S. &amp; Bhattacharya, T. (2016). Assessment of soil characteristics in the vicinity of open cast coals mine and its suitability for vegetative reclamation in </a:t>
            </a:r>
            <a:r>
              <a:rPr lang="en-US" altLang="en-US" sz="1800" dirty="0" err="1">
                <a:latin typeface="Times New Roman" panose="02020603050405020304" pitchFamily="18" charset="0"/>
                <a:cs typeface="Times New Roman" panose="02020603050405020304" pitchFamily="18" charset="0"/>
              </a:rPr>
              <a:t>Charhi</a:t>
            </a:r>
            <a:r>
              <a:rPr lang="en-US" altLang="en-US" sz="1800" dirty="0">
                <a:latin typeface="Times New Roman" panose="02020603050405020304" pitchFamily="18" charset="0"/>
                <a:cs typeface="Times New Roman" panose="02020603050405020304" pitchFamily="18" charset="0"/>
              </a:rPr>
              <a:t> and </a:t>
            </a:r>
            <a:r>
              <a:rPr lang="en-US" altLang="en-US" sz="1800" dirty="0" err="1">
                <a:latin typeface="Times New Roman" panose="02020603050405020304" pitchFamily="18" charset="0"/>
                <a:cs typeface="Times New Roman" panose="02020603050405020304" pitchFamily="18" charset="0"/>
              </a:rPr>
              <a:t>Kuju</a:t>
            </a:r>
            <a:r>
              <a:rPr lang="en-US" altLang="en-US" sz="1800" dirty="0">
                <a:latin typeface="Times New Roman" panose="02020603050405020304" pitchFamily="18" charset="0"/>
                <a:cs typeface="Times New Roman" panose="02020603050405020304" pitchFamily="18" charset="0"/>
              </a:rPr>
              <a:t> of Jharkhand, India. Journal of environmental biology, 37(4), 523.</a:t>
            </a:r>
          </a:p>
          <a:p>
            <a:pPr lvl="0">
              <a:lnSpc>
                <a:spcPct val="80000"/>
              </a:lnSpc>
            </a:pPr>
            <a:r>
              <a:rPr lang="en-US" altLang="en-US" sz="1800" dirty="0"/>
              <a:t>Rai, A. K., Paul, B. &amp; Singh, G. (2011). A study on </a:t>
            </a:r>
            <a:r>
              <a:rPr lang="en-US" altLang="en-US" sz="1800" dirty="0" err="1"/>
              <a:t>physico</a:t>
            </a:r>
            <a:r>
              <a:rPr lang="en-US" altLang="en-US" sz="1800" dirty="0"/>
              <a:t> chemical properties of overburden dumps materials from selected coal mining areas of </a:t>
            </a:r>
            <a:r>
              <a:rPr lang="en-US" altLang="en-US" sz="1800" dirty="0" err="1"/>
              <a:t>Jharia</a:t>
            </a:r>
            <a:r>
              <a:rPr lang="en-US" altLang="en-US" sz="1800" dirty="0"/>
              <a:t> coalfields, Jharkhand, India. International Journal of Environmental Sciences, 1(6), 1350.</a:t>
            </a:r>
          </a:p>
          <a:p>
            <a:pPr lvl="0">
              <a:lnSpc>
                <a:spcPct val="80000"/>
              </a:lnSpc>
            </a:pPr>
            <a:r>
              <a:rPr lang="en-US" altLang="en-US" sz="1800" dirty="0"/>
              <a:t>Yadav, S. K., Jain, M. K., &amp; Patel, D. K. (2018). Monitoring of Air Pollution in Different Regions Along Road Network, </a:t>
            </a:r>
            <a:r>
              <a:rPr lang="en-US" altLang="en-US" sz="1800" dirty="0" err="1"/>
              <a:t>Jharia</a:t>
            </a:r>
            <a:r>
              <a:rPr lang="en-US" altLang="en-US" sz="1800" dirty="0"/>
              <a:t> Coalfield, Dhanbad, India. In Environmental Pollution (pp. 125-134).Springer, Singapore.</a:t>
            </a:r>
          </a:p>
          <a:p>
            <a:pPr lvl="0">
              <a:lnSpc>
                <a:spcPct val="80000"/>
              </a:lnSpc>
            </a:pPr>
            <a:endParaRPr lang="en-US" altLang="en-US" sz="1800" dirty="0">
              <a:latin typeface="Times New Roman" panose="02020603050405020304" pitchFamily="18" charset="0"/>
              <a:cs typeface="Times New Roman" panose="02020603050405020304" pitchFamily="18" charset="0"/>
            </a:endParaRPr>
          </a:p>
          <a:p>
            <a:pPr lvl="0">
              <a:lnSpc>
                <a:spcPct val="80000"/>
              </a:lnSpc>
            </a:pPr>
            <a:endParaRPr lang="en-US" altLang="en-US" sz="2000" dirty="0"/>
          </a:p>
          <a:p>
            <a:pPr lvl="0">
              <a:lnSpc>
                <a:spcPct val="80000"/>
              </a:lnSpc>
            </a:pP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5" name="TextBox 1048784"/>
          <p:cNvSpPr txBox="1"/>
          <p:nvPr/>
        </p:nvSpPr>
        <p:spPr>
          <a:xfrm>
            <a:off x="2400450" y="2667000"/>
            <a:ext cx="4729180" cy="1107996"/>
          </a:xfrm>
          <a:prstGeom prst="rect">
            <a:avLst/>
          </a:prstGeom>
          <a:noFill/>
          <a:ln>
            <a:noFill/>
          </a:ln>
        </p:spPr>
        <p:txBody>
          <a:bodyPr wrap="none" lIns="91440" tIns="45720" rIns="91440" bIns="45720">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algn="ctr"/>
            <a:r>
              <a:rPr lang="en-US" altLang="en-US" sz="6600" b="1" dirty="0">
                <a:solidFill>
                  <a:srgbClr val="0000FF"/>
                </a:solidFill>
                <a:latin typeface="Algerian" panose="04020705040A02060702" pitchFamily="82" charset="0"/>
                <a:ea typeface="Arial"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048628"/>
          <p:cNvSpPr>
            <a:spLocks noGrp="1"/>
          </p:cNvSpPr>
          <p:nvPr>
            <p:ph type="title"/>
          </p:nvPr>
        </p:nvSpPr>
        <p:spPr>
          <a:xfrm>
            <a:off x="304800" y="-96252"/>
            <a:ext cx="7793037" cy="1143000"/>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r>
              <a:rPr lang="en-US" altLang="en-US" sz="3600" b="1" dirty="0">
                <a:solidFill>
                  <a:srgbClr val="0000FF"/>
                </a:solidFill>
                <a:latin typeface="Times New Roman" panose="02020603050405020304" pitchFamily="18" charset="0"/>
                <a:ea typeface="Arial" charset="0"/>
                <a:cs typeface="Times New Roman" panose="02020603050405020304" pitchFamily="18" charset="0"/>
              </a:rPr>
              <a:t>Introduction</a:t>
            </a:r>
          </a:p>
        </p:txBody>
      </p:sp>
      <p:sp>
        <p:nvSpPr>
          <p:cNvPr id="1048630" name="Content Placeholder 1048629"/>
          <p:cNvSpPr>
            <a:spLocks noGrp="1"/>
          </p:cNvSpPr>
          <p:nvPr>
            <p:ph idx="1"/>
          </p:nvPr>
        </p:nvSpPr>
        <p:spPr>
          <a:xfrm>
            <a:off x="152400" y="1447800"/>
            <a:ext cx="8991600" cy="5105400"/>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lvl="0" algn="just">
              <a:buFont typeface="Wingdings" panose="05000000000000000000" pitchFamily="2" charset="2"/>
              <a:buChar char="Ø"/>
            </a:pPr>
            <a:r>
              <a:rPr lang="en-US" altLang="en-US" sz="2400" dirty="0">
                <a:latin typeface="Arial" charset="0"/>
                <a:ea typeface="Arial" charset="0"/>
              </a:rPr>
              <a:t>	</a:t>
            </a:r>
            <a:r>
              <a:rPr lang="en-US" altLang="en-US" sz="2500" b="1" dirty="0">
                <a:latin typeface="Times New Roman" panose="02020603050405020304" pitchFamily="18" charset="0"/>
                <a:ea typeface="Arial" charset="0"/>
                <a:cs typeface="Times New Roman" panose="02020603050405020304" pitchFamily="18" charset="0"/>
              </a:rPr>
              <a:t>Due to rapid industrialization and increase in population, there is a huge requirement of energy production to fulfill all the necessities of the overall population. </a:t>
            </a:r>
          </a:p>
          <a:p>
            <a:pPr lvl="0" algn="just">
              <a:buFont typeface="Wingdings" panose="05000000000000000000" pitchFamily="2" charset="2"/>
              <a:buChar char="Ø"/>
            </a:pPr>
            <a:r>
              <a:rPr lang="en-US" altLang="en-US" sz="2500" b="1" dirty="0">
                <a:latin typeface="Times New Roman" panose="02020603050405020304" pitchFamily="18" charset="0"/>
                <a:ea typeface="Arial" charset="0"/>
                <a:cs typeface="Times New Roman" panose="02020603050405020304" pitchFamily="18" charset="0"/>
              </a:rPr>
              <a:t>	Coal is one of the major sources of energy as it is used in electricity generation, steel production, cement manufacturing etc.</a:t>
            </a:r>
          </a:p>
          <a:p>
            <a:pPr lvl="0" algn="just">
              <a:buFont typeface="Wingdings" panose="05000000000000000000" pitchFamily="2" charset="2"/>
              <a:buChar char="Ø"/>
            </a:pPr>
            <a:r>
              <a:rPr lang="en-US" altLang="en-US" sz="2500" b="1" dirty="0">
                <a:latin typeface="Times New Roman" panose="02020603050405020304" pitchFamily="18" charset="0"/>
                <a:ea typeface="Arial" charset="0"/>
                <a:cs typeface="Times New Roman" panose="02020603050405020304" pitchFamily="18" charset="0"/>
              </a:rPr>
              <a:t>	Therefore coal production as well as coal mining has enormously increased in India. Coal mining leads to air pollution and soil contamination in the local environment (Saini et al., 2016). </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5" name="Title 1048584"/>
          <p:cNvSpPr>
            <a:spLocks noGrp="1"/>
          </p:cNvSpPr>
          <p:nvPr>
            <p:ph type="title"/>
          </p:nvPr>
        </p:nvSpPr>
        <p:spPr>
          <a:xfrm>
            <a:off x="685800" y="914400"/>
            <a:ext cx="3962400" cy="609600"/>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r>
              <a:rPr lang="en-US" altLang="en-US" sz="3600" b="1" dirty="0">
                <a:solidFill>
                  <a:srgbClr val="0000FF"/>
                </a:solidFill>
                <a:latin typeface="Times New Roman" panose="02020603050405020304" pitchFamily="18" charset="0"/>
                <a:ea typeface="Arial" charset="0"/>
                <a:cs typeface="Times New Roman" panose="02020603050405020304" pitchFamily="18" charset="0"/>
              </a:rPr>
              <a:t>Objectives</a:t>
            </a:r>
          </a:p>
        </p:txBody>
      </p:sp>
      <p:sp>
        <p:nvSpPr>
          <p:cNvPr id="1048586" name="Content Placeholder 1048585"/>
          <p:cNvSpPr>
            <a:spLocks noGrp="1"/>
          </p:cNvSpPr>
          <p:nvPr>
            <p:ph idx="1"/>
          </p:nvPr>
        </p:nvSpPr>
        <p:spPr>
          <a:xfrm>
            <a:off x="381000" y="1600200"/>
            <a:ext cx="8229600" cy="4535487"/>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marL="0" lvl="0" indent="0" algn="just">
              <a:buNone/>
            </a:pPr>
            <a:endParaRPr lang="en-US" altLang="en-US" sz="1800" dirty="0">
              <a:latin typeface="Arial" charset="0"/>
              <a:ea typeface="Arial" charset="0"/>
            </a:endParaRPr>
          </a:p>
          <a:p>
            <a:pPr lvl="0" algn="just">
              <a:buFont typeface="Wingdings" panose="05000000000000000000" pitchFamily="2" charset="2"/>
              <a:buChar char="Ø"/>
            </a:pPr>
            <a:r>
              <a:rPr lang="en-US" altLang="en-US" sz="2500" b="1" dirty="0">
                <a:latin typeface="Arial" charset="0"/>
                <a:ea typeface="Arial" charset="0"/>
              </a:rPr>
              <a:t>To determine the air pollution status in and around </a:t>
            </a:r>
            <a:r>
              <a:rPr lang="en-US" altLang="en-US" sz="2500" b="1" dirty="0" err="1">
                <a:latin typeface="Arial" charset="0"/>
                <a:ea typeface="Arial" charset="0"/>
              </a:rPr>
              <a:t>Jharia</a:t>
            </a:r>
            <a:r>
              <a:rPr lang="en-US" altLang="en-US" sz="2500" b="1" dirty="0">
                <a:latin typeface="Arial" charset="0"/>
                <a:ea typeface="Arial" charset="0"/>
              </a:rPr>
              <a:t> coalfield Dhanbad, Jharkhand, India.</a:t>
            </a:r>
          </a:p>
          <a:p>
            <a:pPr marL="0" lvl="0" indent="0" algn="just">
              <a:buNone/>
            </a:pPr>
            <a:r>
              <a:rPr lang="en-US" altLang="en-US" sz="2500" b="1" dirty="0">
                <a:latin typeface="Arial" charset="0"/>
                <a:ea typeface="Arial" charset="0"/>
              </a:rPr>
              <a:t> </a:t>
            </a:r>
          </a:p>
          <a:p>
            <a:pPr lvl="0" algn="just">
              <a:buFont typeface="Wingdings" panose="05000000000000000000" pitchFamily="2" charset="2"/>
              <a:buChar char="Ø"/>
            </a:pPr>
            <a:r>
              <a:rPr lang="en-US" altLang="en-US" sz="2500" b="1" dirty="0">
                <a:latin typeface="Arial" charset="0"/>
                <a:ea typeface="Arial" charset="0"/>
              </a:rPr>
              <a:t>To determine the soil quality in and around </a:t>
            </a:r>
            <a:r>
              <a:rPr lang="en-US" altLang="en-US" sz="2500" b="1" dirty="0" err="1">
                <a:latin typeface="Arial" charset="0"/>
                <a:ea typeface="Arial" charset="0"/>
              </a:rPr>
              <a:t>Jharia</a:t>
            </a:r>
            <a:r>
              <a:rPr lang="en-US" altLang="en-US" sz="2500" b="1" dirty="0">
                <a:latin typeface="Arial" charset="0"/>
                <a:ea typeface="Arial" charset="0"/>
              </a:rPr>
              <a:t> coalfield Dhanbad, Jharkhand, India.</a:t>
            </a:r>
          </a:p>
          <a:p>
            <a:pPr lvl="0" algn="just">
              <a:buFont typeface="Wingdings" pitchFamily="2" charset="2"/>
              <a:buNone/>
            </a:pPr>
            <a:endParaRPr lang="en-US" altLang="en-US" sz="1800" dirty="0">
              <a:latin typeface="Arial" charset="0"/>
              <a:ea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048588"/>
          <p:cNvSpPr>
            <a:spLocks noGrp="1"/>
          </p:cNvSpPr>
          <p:nvPr>
            <p:ph type="title"/>
          </p:nvPr>
        </p:nvSpPr>
        <p:spPr>
          <a:xfrm>
            <a:off x="628650" y="304800"/>
            <a:ext cx="3943350" cy="549275"/>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r>
              <a:rPr lang="en-US" altLang="en-US" sz="3600" b="1" dirty="0">
                <a:solidFill>
                  <a:srgbClr val="0000FF"/>
                </a:solidFill>
                <a:latin typeface="Times New Roman" pitchFamily="18" charset="0"/>
              </a:rPr>
              <a:t>Study Area</a:t>
            </a:r>
          </a:p>
        </p:txBody>
      </p:sp>
      <p:graphicFrame>
        <p:nvGraphicFramePr>
          <p:cNvPr id="4194304" name="Table 4194303"/>
          <p:cNvGraphicFramePr>
            <a:graphicFrameLocks/>
          </p:cNvGraphicFramePr>
          <p:nvPr>
            <p:extLst>
              <p:ext uri="{D42A27DB-BD31-4B8C-83A1-F6EECF244321}">
                <p14:modId xmlns:p14="http://schemas.microsoft.com/office/powerpoint/2010/main" val="76013085"/>
              </p:ext>
            </p:extLst>
          </p:nvPr>
        </p:nvGraphicFramePr>
        <p:xfrm>
          <a:off x="76200" y="1021081"/>
          <a:ext cx="8991600" cy="5455919"/>
        </p:xfrm>
        <a:graphic>
          <a:graphicData uri="http://schemas.openxmlformats.org/drawingml/2006/table">
            <a:tbl>
              <a:tblPr/>
              <a:tblGrid>
                <a:gridCol w="2903538">
                  <a:extLst>
                    <a:ext uri="{9D8B030D-6E8A-4147-A177-3AD203B41FA5}">
                      <a16:colId xmlns:a16="http://schemas.microsoft.com/office/drawing/2014/main" xmlns="" val="20000"/>
                    </a:ext>
                  </a:extLst>
                </a:gridCol>
                <a:gridCol w="2757189">
                  <a:extLst>
                    <a:ext uri="{9D8B030D-6E8A-4147-A177-3AD203B41FA5}">
                      <a16:colId xmlns:a16="http://schemas.microsoft.com/office/drawing/2014/main" xmlns="" val="20001"/>
                    </a:ext>
                  </a:extLst>
                </a:gridCol>
                <a:gridCol w="3330873">
                  <a:extLst>
                    <a:ext uri="{9D8B030D-6E8A-4147-A177-3AD203B41FA5}">
                      <a16:colId xmlns:a16="http://schemas.microsoft.com/office/drawing/2014/main" xmlns="" val="20002"/>
                    </a:ext>
                  </a:extLst>
                </a:gridCol>
              </a:tblGrid>
              <a:tr h="274637">
                <a:tc>
                  <a:txBody>
                    <a:bodyPr/>
                    <a:lstStyle/>
                    <a:p>
                      <a:pPr lvl="0" algn="ctr"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Features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114300" lvl="0" indent="0" algn="ctr"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Dhanbad</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0"/>
                  </a:ext>
                </a:extLst>
              </a:tr>
              <a:tr h="274637">
                <a:tc>
                  <a:txBody>
                    <a:bodyPr/>
                    <a:lstStyle/>
                    <a:p>
                      <a:pPr lvl="0" algn="l" eaLnBrk="1" latinLnBrk="1" hangingPunct="1">
                        <a:tabLst>
                          <a:tab pos="1524000" algn="r"/>
                        </a:tabLst>
                      </a:pPr>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Latitude	</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23</a:t>
                      </a:r>
                      <a:r>
                        <a:rPr lang="en-US" altLang="en-US" sz="2200" b="1" baseline="30000">
                          <a:solidFill>
                            <a:srgbClr val="000000"/>
                          </a:solidFill>
                          <a:latin typeface="Times New Roman" panose="02020603050405020304" pitchFamily="18" charset="0"/>
                          <a:ea typeface="Times New Roman" pitchFamily="18" charset="0"/>
                          <a:cs typeface="Times New Roman" panose="02020603050405020304" pitchFamily="18" charset="0"/>
                        </a:rPr>
                        <a:t>0</a:t>
                      </a:r>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37’3’’ N - 24</a:t>
                      </a:r>
                      <a:r>
                        <a:rPr lang="en-US" altLang="en-US" sz="2200" b="1" baseline="30000">
                          <a:solidFill>
                            <a:srgbClr val="000000"/>
                          </a:solidFill>
                          <a:latin typeface="Times New Roman" panose="02020603050405020304" pitchFamily="18" charset="0"/>
                          <a:ea typeface="Times New Roman" pitchFamily="18" charset="0"/>
                          <a:cs typeface="Times New Roman" panose="02020603050405020304" pitchFamily="18" charset="0"/>
                        </a:rPr>
                        <a:t>0</a:t>
                      </a:r>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04’ N</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1"/>
                  </a:ext>
                </a:extLst>
              </a:tr>
              <a:tr h="273049">
                <a:tc>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Longitude</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86</a:t>
                      </a:r>
                      <a:r>
                        <a:rPr lang="en-US" altLang="en-US" sz="2200" b="1" baseline="30000">
                          <a:solidFill>
                            <a:srgbClr val="000000"/>
                          </a:solidFill>
                          <a:latin typeface="Times New Roman" panose="02020603050405020304" pitchFamily="18" charset="0"/>
                          <a:ea typeface="Times New Roman" pitchFamily="18" charset="0"/>
                          <a:cs typeface="Times New Roman" panose="02020603050405020304" pitchFamily="18" charset="0"/>
                        </a:rPr>
                        <a:t>0</a:t>
                      </a:r>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06’30’’ E - 86</a:t>
                      </a:r>
                      <a:r>
                        <a:rPr lang="en-US" altLang="en-US" sz="2200" b="1" baseline="30000">
                          <a:solidFill>
                            <a:srgbClr val="000000"/>
                          </a:solidFill>
                          <a:latin typeface="Times New Roman" panose="02020603050405020304" pitchFamily="18" charset="0"/>
                          <a:ea typeface="Times New Roman" pitchFamily="18" charset="0"/>
                          <a:cs typeface="Times New Roman" panose="02020603050405020304" pitchFamily="18" charset="0"/>
                        </a:rPr>
                        <a:t>0</a:t>
                      </a:r>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50’E</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2"/>
                  </a:ext>
                </a:extLst>
              </a:tr>
              <a:tr h="761999">
                <a:tc>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Elevation</a:t>
                      </a:r>
                    </a:p>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(above mean sea level)</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222 m</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3"/>
                  </a:ext>
                </a:extLst>
              </a:tr>
              <a:tr h="274637">
                <a:tc>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Area</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2,090 Km</a:t>
                      </a:r>
                      <a:r>
                        <a:rPr lang="en-US" altLang="en-US" sz="2200" b="1" baseline="30000" dirty="0">
                          <a:solidFill>
                            <a:srgbClr val="000000"/>
                          </a:solidFill>
                          <a:latin typeface="Times New Roman" panose="02020603050405020304" pitchFamily="18" charset="0"/>
                          <a:ea typeface="Times New Roman" pitchFamily="18" charset="0"/>
                          <a:cs typeface="Times New Roman" panose="02020603050405020304" pitchFamily="18" charset="0"/>
                        </a:rPr>
                        <a:t>2</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4"/>
                  </a:ext>
                </a:extLst>
              </a:tr>
              <a:tr h="274637">
                <a:tc rowSpan="3">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Population </a:t>
                      </a:r>
                    </a:p>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(2011 Census)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Total</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marL="457200" lvl="0" indent="0" algn="just"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26,82,662</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5"/>
                  </a:ext>
                </a:extLst>
              </a:tr>
              <a:tr h="274637">
                <a:tc vMerge="1">
                  <a:txBody>
                    <a:bodyPr/>
                    <a:lstStyle/>
                    <a:p>
                      <a:endParaRPr sz="2800"/>
                    </a:p>
                  </a:txBody>
                  <a:tcPr/>
                </a:tc>
                <a:tc>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Urban</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marL="457200" lvl="0" indent="0" algn="just"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15,59,416</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6"/>
                  </a:ext>
                </a:extLst>
              </a:tr>
              <a:tr h="274637">
                <a:tc vMerge="1">
                  <a:txBody>
                    <a:bodyPr/>
                    <a:lstStyle/>
                    <a:p>
                      <a:endParaRPr sz="2800"/>
                    </a:p>
                  </a:txBody>
                  <a:tcPr/>
                </a:tc>
                <a:tc>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Rural</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a:txBody>
                    <a:bodyPr/>
                    <a:lstStyle/>
                    <a:p>
                      <a:pPr marL="457200" lvl="0" indent="0" algn="just" eaLnBrk="1" latinLnBrk="1" hangingPunct="1"/>
                      <a:r>
                        <a:rPr lang="en-US" altLang="en-US" sz="2200" b="1">
                          <a:solidFill>
                            <a:srgbClr val="000000"/>
                          </a:solidFill>
                          <a:latin typeface="Times New Roman" panose="02020603050405020304" pitchFamily="18" charset="0"/>
                          <a:ea typeface="Times New Roman" pitchFamily="18" charset="0"/>
                          <a:cs typeface="Times New Roman" panose="02020603050405020304" pitchFamily="18" charset="0"/>
                        </a:rPr>
                        <a:t>11,23,246</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extLst>
                  <a:ext uri="{0D108BD9-81ED-4DB2-BD59-A6C34878D82A}">
                    <a16:rowId xmlns:a16="http://schemas.microsoft.com/office/drawing/2014/main" xmlns="" val="10007"/>
                  </a:ext>
                </a:extLst>
              </a:tr>
              <a:tr h="547687">
                <a:tc>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Density (people per Km</a:t>
                      </a:r>
                      <a:r>
                        <a:rPr lang="en-US" altLang="en-US" sz="2200" b="1" baseline="30000" dirty="0">
                          <a:solidFill>
                            <a:srgbClr val="000000"/>
                          </a:solidFill>
                          <a:latin typeface="Times New Roman" panose="02020603050405020304" pitchFamily="18" charset="0"/>
                          <a:ea typeface="Times New Roman" pitchFamily="18" charset="0"/>
                          <a:cs typeface="Times New Roman" panose="02020603050405020304" pitchFamily="18" charset="0"/>
                        </a:rPr>
                        <a:t>2</a:t>
                      </a:r>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1,284</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8"/>
                  </a:ext>
                </a:extLst>
              </a:tr>
              <a:tr h="274637">
                <a:tc>
                  <a:txBody>
                    <a:bodyPr/>
                    <a:lstStyle/>
                    <a:p>
                      <a:pPr lvl="0" algn="ctr"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Mining Activities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just"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Coal, Fire Clay</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09"/>
                  </a:ext>
                </a:extLst>
              </a:tr>
              <a:tr h="1096962">
                <a:tc>
                  <a:txBody>
                    <a:bodyPr/>
                    <a:lstStyle/>
                    <a:p>
                      <a:pPr lvl="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Industries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gridSpan="2">
                  <a:txBody>
                    <a:bodyPr/>
                    <a:lstStyle/>
                    <a:p>
                      <a:pPr marL="457200" lvl="0" indent="0" algn="l" eaLnBrk="1" latinLnBrk="1" hangingPunct="1"/>
                      <a:r>
                        <a:rPr lang="en-US" altLang="en-US" sz="2200" b="1" dirty="0">
                          <a:solidFill>
                            <a:srgbClr val="000000"/>
                          </a:solidFill>
                          <a:latin typeface="Times New Roman" panose="02020603050405020304" pitchFamily="18" charset="0"/>
                          <a:ea typeface="Times New Roman" pitchFamily="18" charset="0"/>
                          <a:cs typeface="Times New Roman" panose="02020603050405020304" pitchFamily="18" charset="0"/>
                        </a:rPr>
                        <a:t>Cement factories, Coal washeries, Refractories, Hard Coke Oven Plants, Beehive Coke Oven Plants, Bricks and other miscellaneous industries.</a:t>
                      </a:r>
                    </a:p>
                  </a:txBody>
                  <a:tcPr marL="68580" marR="68580" marT="0" marB="0">
                    <a:lnL w="12700" cap="flat" cmpd="sng">
                      <a:solidFill>
                        <a:srgbClr val="000000">
                          <a:alpha val="100000"/>
                        </a:srgbClr>
                      </a:solidFill>
                      <a:prstDash val="solid"/>
                      <a:round/>
                    </a:lnL>
                    <a:lnR w="12700" cap="flat" cmpd="sng">
                      <a:solidFill>
                        <a:srgbClr val="000000">
                          <a:alpha val="100000"/>
                        </a:srgbClr>
                      </a:solidFill>
                      <a:prstDash val="solid"/>
                      <a:round/>
                    </a:lnR>
                    <a:lnT w="12700" cap="flat" cmpd="sng">
                      <a:solidFill>
                        <a:srgbClr val="000000">
                          <a:alpha val="100000"/>
                        </a:srgbClr>
                      </a:solidFill>
                      <a:prstDash val="solid"/>
                      <a:round/>
                    </a:lnT>
                    <a:lnB w="12700" cap="flat" cmpd="sng">
                      <a:solidFill>
                        <a:srgbClr val="000000">
                          <a:alpha val="100000"/>
                        </a:srgbClr>
                      </a:solidFill>
                      <a:prstDash val="solid"/>
                      <a:round/>
                    </a:lnB>
                    <a:noFill/>
                  </a:tcPr>
                </a:tc>
                <a:tc hMerge="1">
                  <a:txBody>
                    <a:bodyPr/>
                    <a:lstStyle/>
                    <a:p>
                      <a:endParaRPr sz="2800"/>
                    </a:p>
                  </a:txBody>
                  <a:tcPr/>
                </a:tc>
                <a:extLst>
                  <a:ext uri="{0D108BD9-81ED-4DB2-BD59-A6C34878D82A}">
                    <a16:rowId xmlns:a16="http://schemas.microsoft.com/office/drawing/2014/main" xmlns="" val="1001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048630"/>
          <p:cNvSpPr>
            <a:spLocks noGrp="1"/>
          </p:cNvSpPr>
          <p:nvPr>
            <p:ph type="title"/>
          </p:nvPr>
        </p:nvSpPr>
        <p:spPr>
          <a:xfrm>
            <a:off x="381000" y="685800"/>
            <a:ext cx="3040062" cy="609600"/>
          </a:xfrm>
          <a:prstGeom prst="rect">
            <a:avLst/>
          </a:prstGeom>
          <a:noFill/>
          <a:ln>
            <a:noFill/>
          </a:ln>
        </p:spPr>
        <p:txBody>
          <a:bodyPr lIns="0" tIns="45720" rIns="0" bIns="0" anchor="b"/>
          <a:lstStyle>
            <a:lvl1pPr marL="0" indent="0" algn="l" rtl="0" eaLnBrk="1" fontAlgn="base" latinLnBrk="1" hangingPunct="1">
              <a:lnSpc>
                <a:spcPct val="100000"/>
              </a:lnSpc>
              <a:spcBef>
                <a:spcPct val="0"/>
              </a:spcBef>
              <a:spcAft>
                <a:spcPct val="0"/>
              </a:spcAft>
              <a:buFontTx/>
              <a:buNone/>
              <a:defRPr sz="5000" b="0" i="0" baseline="0">
                <a:solidFill>
                  <a:schemeClr val="lt2"/>
                </a:solidFill>
                <a:latin typeface="Calibri" pitchFamily="34" charset="0"/>
                <a:sym typeface="Calibri" pitchFamily="34" charset="0"/>
              </a:defRPr>
            </a:lvl1pPr>
          </a:lstStyle>
          <a:p>
            <a:pPr lvl="0">
              <a:spcBef>
                <a:spcPct val="50000"/>
              </a:spcBef>
            </a:pPr>
            <a:r>
              <a:rPr lang="en-US" altLang="en-US" sz="3600" b="1" dirty="0">
                <a:solidFill>
                  <a:srgbClr val="0000FF"/>
                </a:solidFill>
                <a:latin typeface="Times New Roman" panose="02020603050405020304" pitchFamily="18" charset="0"/>
                <a:ea typeface="Arial" charset="0"/>
                <a:cs typeface="Times New Roman" panose="02020603050405020304" pitchFamily="18" charset="0"/>
              </a:rPr>
              <a:t>Methodology</a:t>
            </a:r>
          </a:p>
        </p:txBody>
      </p:sp>
      <p:sp>
        <p:nvSpPr>
          <p:cNvPr id="1048632" name="Content Placeholder 1048631"/>
          <p:cNvSpPr>
            <a:spLocks noGrp="1"/>
          </p:cNvSpPr>
          <p:nvPr>
            <p:ph idx="1"/>
          </p:nvPr>
        </p:nvSpPr>
        <p:spPr>
          <a:xfrm>
            <a:off x="0" y="1143000"/>
            <a:ext cx="8991600" cy="5068887"/>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lvl="0" algn="just">
              <a:buFont typeface="Wingdings" pitchFamily="2" charset="2"/>
              <a:buNone/>
            </a:pPr>
            <a:endParaRPr lang="en-US" altLang="en-US" sz="1800" dirty="0">
              <a:latin typeface="Arial" charset="0"/>
              <a:ea typeface="Arial" charset="0"/>
            </a:endParaRPr>
          </a:p>
          <a:p>
            <a:pPr lvl="0">
              <a:buFont typeface="Arial" charset="0"/>
              <a:buNone/>
            </a:pPr>
            <a:r>
              <a:rPr lang="en-US" altLang="en-US" sz="2400" b="1" dirty="0">
                <a:latin typeface="Arial" charset="0"/>
                <a:ea typeface="Arial" charset="0"/>
              </a:rPr>
              <a:t> </a:t>
            </a:r>
          </a:p>
          <a:p>
            <a:pPr lvl="0">
              <a:buFont typeface="Arial" charset="0"/>
              <a:buNone/>
            </a:pPr>
            <a:r>
              <a:rPr lang="en-US" altLang="en-US" sz="2400" b="1" dirty="0">
                <a:latin typeface="Arial" charset="0"/>
                <a:ea typeface="Arial" charset="0"/>
              </a:rPr>
              <a:t> </a:t>
            </a:r>
            <a:r>
              <a:rPr lang="en-US" altLang="en-US" sz="2400" b="1" dirty="0">
                <a:latin typeface="Times New Roman" panose="02020603050405020304" pitchFamily="18" charset="0"/>
                <a:ea typeface="Arial" charset="0"/>
                <a:cs typeface="Times New Roman" panose="02020603050405020304" pitchFamily="18" charset="0"/>
              </a:rPr>
              <a:t>Air Quality Index</a:t>
            </a:r>
          </a:p>
          <a:p>
            <a:pPr lvl="0">
              <a:buFont typeface="Wingdings" pitchFamily="2" charset="2"/>
              <a:buNone/>
            </a:pPr>
            <a:r>
              <a:rPr lang="en-US" altLang="en-US" sz="2400" b="1" dirty="0">
                <a:latin typeface="Times New Roman" panose="02020603050405020304" pitchFamily="18" charset="0"/>
                <a:ea typeface="Arial" charset="0"/>
                <a:cs typeface="Times New Roman" panose="02020603050405020304" pitchFamily="18" charset="0"/>
              </a:rPr>
              <a:t>	According to Central Pollution Control Board (CPCB), the Air Quality Index (AQI) is an index for reporting daily air quality. It tells us how clean or polluted air is, and what associated health effects might be a concern for us.</a:t>
            </a:r>
          </a:p>
          <a:p>
            <a:pPr lvl="0" algn="just">
              <a:buFont typeface="Wingdings" pitchFamily="2" charset="2"/>
              <a:buNone/>
            </a:pPr>
            <a:endParaRPr lang="en-US" altLang="en-US" sz="2400" b="1" dirty="0">
              <a:latin typeface="Times New Roman" panose="02020603050405020304" pitchFamily="18" charset="0"/>
              <a:ea typeface="Arial" charset="0"/>
              <a:cs typeface="Times New Roman" panose="02020603050405020304" pitchFamily="18" charset="0"/>
            </a:endParaRPr>
          </a:p>
          <a:p>
            <a:pPr lvl="0" algn="ctr">
              <a:buFont typeface="Wingdings"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latin typeface="Times New Roman" panose="02020603050405020304" pitchFamily="18" charset="0"/>
                <a:ea typeface="Arial" charset="0"/>
                <a:cs typeface="Times New Roman" panose="02020603050405020304" pitchFamily="18" charset="0"/>
              </a:rPr>
              <a:t>AQI was calculated by the formula given by Rao and Rao (1989).</a:t>
            </a:r>
            <a:endParaRPr lang="en-US" altLang="en-US" sz="1800" b="1" dirty="0">
              <a:latin typeface="Arial" charset="0"/>
              <a:ea typeface="Arial" charset="0"/>
            </a:endParaRPr>
          </a:p>
          <a:p>
            <a:pPr lvl="0" algn="just">
              <a:buFont typeface="Arial" charset="0"/>
              <a:buChar char="•"/>
            </a:pPr>
            <a:endParaRPr lang="en-US" altLang="en-US" sz="1800" dirty="0">
              <a:latin typeface="Arial" charset="0"/>
              <a:ea typeface="Arial" charset="0"/>
            </a:endParaRPr>
          </a:p>
        </p:txBody>
      </p:sp>
      <p:sp>
        <p:nvSpPr>
          <p:cNvPr id="1048633" name="Rectangle 1048632"/>
          <p:cNvSpPr/>
          <p:nvPr/>
        </p:nvSpPr>
        <p:spPr>
          <a:xfrm>
            <a:off x="0" y="0"/>
            <a:ext cx="9144000" cy="0"/>
          </a:xfrm>
          <a:prstGeom prst="rect">
            <a:avLst/>
          </a:prstGeom>
          <a:noFill/>
          <a:ln>
            <a:noFill/>
          </a:ln>
        </p:spPr>
        <p:txBody>
          <a:bodyPr wrap="none" lIns="91440" tIns="45720" rIns="91440" bIns="45720" anchor="ctr">
            <a:spAutoFit/>
          </a:bodyPr>
          <a:lstStyle>
            <a:lvl1pPr marL="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1pPr>
            <a:lvl2pPr marL="4572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2pPr>
            <a:lvl3pPr marL="9144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3pPr>
            <a:lvl4pPr marL="13716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4pPr>
            <a:lvl5pPr marL="1828800" indent="0" algn="l" rtl="0" fontAlgn="base" latinLnBrk="1">
              <a:lnSpc>
                <a:spcPct val="100000"/>
              </a:lnSpc>
              <a:spcBef>
                <a:spcPct val="0"/>
              </a:spcBef>
              <a:spcAft>
                <a:spcPct val="0"/>
              </a:spcAft>
              <a:buFontTx/>
              <a:buNone/>
              <a:defRPr sz="1800" b="0" i="0" baseline="0">
                <a:solidFill>
                  <a:schemeClr val="dk1"/>
                </a:solidFill>
                <a:latin typeface="Calibri" pitchFamily="34" charset="0"/>
                <a:sym typeface="Calibri" pitchFamily="34" charset="0"/>
              </a:defRPr>
            </a:lvl5pPr>
          </a:lstStyle>
          <a:p>
            <a:pPr lvl="0" eaLnBrk="1" latinLnBrk="1" hangingPunct="1"/>
            <a:endParaRPr lang="en-US" altLang="en-US">
              <a:latin typeface="Arial" charset="0"/>
            </a:endParaRPr>
          </a:p>
        </p:txBody>
      </p:sp>
      <p:pic>
        <p:nvPicPr>
          <p:cNvPr id="2097154" name="Picture 2097153"/>
          <p:cNvPicPr>
            <a:picLocks/>
          </p:cNvPicPr>
          <p:nvPr/>
        </p:nvPicPr>
        <p:blipFill>
          <a:blip r:embed="rId2">
            <a:clrChange>
              <a:clrFrom>
                <a:srgbClr val="FFFFFF"/>
              </a:clrFrom>
              <a:clrTo>
                <a:srgbClr val="FFFFFF">
                  <a:alpha val="0"/>
                </a:srgbClr>
              </a:clrTo>
            </a:clrChange>
          </a:blip>
          <a:srcRect/>
          <a:stretch>
            <a:fillRect/>
          </a:stretch>
        </p:blipFill>
        <p:spPr>
          <a:xfrm>
            <a:off x="1447800" y="5334000"/>
            <a:ext cx="6770687" cy="838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Content Placeholder 1048635"/>
          <p:cNvSpPr>
            <a:spLocks noGrp="1"/>
          </p:cNvSpPr>
          <p:nvPr>
            <p:ph idx="1"/>
          </p:nvPr>
        </p:nvSpPr>
        <p:spPr>
          <a:xfrm>
            <a:off x="457200" y="990600"/>
            <a:ext cx="8229600" cy="4389437"/>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marL="0" lvl="0" indent="0" algn="ctr">
              <a:buFont typeface="Arial" charset="0"/>
              <a:buNone/>
            </a:pPr>
            <a:r>
              <a:rPr lang="en-US" altLang="en-US" sz="3600" b="1" dirty="0">
                <a:solidFill>
                  <a:srgbClr val="002060"/>
                </a:solidFill>
                <a:latin typeface="Times New Roman" panose="02020603050405020304" pitchFamily="18" charset="0"/>
                <a:ea typeface="Arial" charset="0"/>
                <a:cs typeface="Times New Roman" panose="02020603050405020304" pitchFamily="18" charset="0"/>
              </a:rPr>
              <a:t>Air Quality Assessment</a:t>
            </a:r>
          </a:p>
          <a:p>
            <a:pPr marL="0" lvl="0" indent="0">
              <a:buFont typeface="Arial" charset="0"/>
              <a:buNone/>
            </a:pPr>
            <a:endParaRPr lang="en-US" altLang="en-US" sz="2000" b="1" dirty="0">
              <a:latin typeface="Arial" charset="0"/>
              <a:ea typeface="Arial" charset="0"/>
            </a:endParaRPr>
          </a:p>
          <a:p>
            <a:pPr marL="0" lvl="0" indent="0">
              <a:buFont typeface="Arial" charset="0"/>
              <a:buNone/>
            </a:pPr>
            <a:r>
              <a:rPr lang="en-US" altLang="en-US" sz="2800" b="1" dirty="0">
                <a:latin typeface="Times New Roman" panose="02020603050405020304" pitchFamily="18" charset="0"/>
                <a:ea typeface="Arial" charset="0"/>
                <a:cs typeface="Times New Roman" panose="02020603050405020304" pitchFamily="18" charset="0"/>
              </a:rPr>
              <a:t>PM</a:t>
            </a:r>
            <a:r>
              <a:rPr lang="en-US" altLang="en-US" sz="2800" b="1" baseline="-25000" dirty="0">
                <a:latin typeface="Times New Roman" panose="02020603050405020304" pitchFamily="18" charset="0"/>
                <a:ea typeface="Arial" charset="0"/>
                <a:cs typeface="Times New Roman" panose="02020603050405020304" pitchFamily="18" charset="0"/>
              </a:rPr>
              <a:t>2.5 </a:t>
            </a:r>
            <a:r>
              <a:rPr lang="en-US" altLang="en-US" sz="2800" b="1" dirty="0">
                <a:latin typeface="Times New Roman" panose="02020603050405020304" pitchFamily="18" charset="0"/>
                <a:ea typeface="Arial" charset="0"/>
                <a:cs typeface="Times New Roman" panose="02020603050405020304" pitchFamily="18" charset="0"/>
              </a:rPr>
              <a:t> - </a:t>
            </a:r>
            <a:r>
              <a:rPr lang="en-US" altLang="en-US" sz="2800" dirty="0">
                <a:latin typeface="Times New Roman" panose="02020603050405020304" pitchFamily="18" charset="0"/>
                <a:ea typeface="Arial" charset="0"/>
                <a:cs typeface="Times New Roman" panose="02020603050405020304" pitchFamily="18" charset="0"/>
              </a:rPr>
              <a:t>Portable Aerosol Spectrometer </a:t>
            </a:r>
          </a:p>
          <a:p>
            <a:pPr marL="0" lvl="0" indent="0">
              <a:buFont typeface="Arial" charset="0"/>
              <a:buNone/>
            </a:pPr>
            <a:endParaRPr lang="en-US" altLang="en-US" sz="2800" b="1" dirty="0">
              <a:latin typeface="Times New Roman" panose="02020603050405020304" pitchFamily="18" charset="0"/>
              <a:ea typeface="Arial" charset="0"/>
              <a:cs typeface="Times New Roman" panose="02020603050405020304" pitchFamily="18" charset="0"/>
            </a:endParaRPr>
          </a:p>
          <a:p>
            <a:pPr marL="0" lvl="0" indent="0">
              <a:buFont typeface="Arial" charset="0"/>
              <a:buNone/>
            </a:pPr>
            <a:r>
              <a:rPr lang="en-US" altLang="en-US" sz="2800" b="1" dirty="0">
                <a:latin typeface="Times New Roman" panose="02020603050405020304" pitchFamily="18" charset="0"/>
                <a:ea typeface="Arial" charset="0"/>
                <a:cs typeface="Times New Roman" panose="02020603050405020304" pitchFamily="18" charset="0"/>
              </a:rPr>
              <a:t>PM</a:t>
            </a:r>
            <a:r>
              <a:rPr lang="en-US" altLang="en-US" sz="2800" b="1" baseline="-25000" dirty="0">
                <a:latin typeface="Times New Roman" panose="02020603050405020304" pitchFamily="18" charset="0"/>
                <a:ea typeface="Arial" charset="0"/>
                <a:cs typeface="Times New Roman" panose="02020603050405020304" pitchFamily="18" charset="0"/>
              </a:rPr>
              <a:t>10  </a:t>
            </a:r>
            <a:r>
              <a:rPr lang="en-US" altLang="en-US" sz="2800" b="1" dirty="0">
                <a:latin typeface="Times New Roman" panose="02020603050405020304" pitchFamily="18" charset="0"/>
                <a:ea typeface="Arial" charset="0"/>
                <a:cs typeface="Times New Roman" panose="02020603050405020304" pitchFamily="18" charset="0"/>
              </a:rPr>
              <a:t> -</a:t>
            </a:r>
            <a:r>
              <a:rPr lang="en-US" altLang="en-US" sz="2800" dirty="0">
                <a:latin typeface="Times New Roman" panose="02020603050405020304" pitchFamily="18" charset="0"/>
                <a:ea typeface="Arial" charset="0"/>
                <a:cs typeface="Times New Roman" panose="02020603050405020304" pitchFamily="18" charset="0"/>
              </a:rPr>
              <a:t> Portable Aerosol Spectrometer </a:t>
            </a:r>
          </a:p>
          <a:p>
            <a:pPr marL="0" lvl="0" indent="0">
              <a:buFont typeface="Arial" charset="0"/>
              <a:buNone/>
            </a:pPr>
            <a:endParaRPr lang="en-US" altLang="en-US" sz="2800" b="1" dirty="0">
              <a:latin typeface="Times New Roman" panose="02020603050405020304" pitchFamily="18" charset="0"/>
              <a:ea typeface="Arial" charset="0"/>
              <a:cs typeface="Times New Roman" panose="02020603050405020304" pitchFamily="18" charset="0"/>
            </a:endParaRPr>
          </a:p>
          <a:p>
            <a:pPr marL="0" lvl="0" indent="0">
              <a:buFont typeface="Arial" charset="0"/>
              <a:buNone/>
            </a:pPr>
            <a:r>
              <a:rPr lang="en-US" altLang="en-US" sz="2800" b="1" dirty="0">
                <a:latin typeface="Times New Roman" panose="02020603050405020304" pitchFamily="18" charset="0"/>
                <a:ea typeface="Arial" charset="0"/>
                <a:cs typeface="Times New Roman" panose="02020603050405020304" pitchFamily="18" charset="0"/>
              </a:rPr>
              <a:t>SO</a:t>
            </a:r>
            <a:r>
              <a:rPr lang="en-US" altLang="en-US" sz="2800" b="1" baseline="-25000" dirty="0">
                <a:latin typeface="Times New Roman" panose="02020603050405020304" pitchFamily="18" charset="0"/>
                <a:ea typeface="Arial" charset="0"/>
                <a:cs typeface="Times New Roman" panose="02020603050405020304" pitchFamily="18" charset="0"/>
              </a:rPr>
              <a:t>2     </a:t>
            </a:r>
            <a:r>
              <a:rPr lang="en-US" altLang="en-US" sz="2800" b="1" dirty="0">
                <a:latin typeface="Times New Roman" panose="02020603050405020304" pitchFamily="18" charset="0"/>
                <a:ea typeface="Arial" charset="0"/>
                <a:cs typeface="Times New Roman" panose="02020603050405020304" pitchFamily="18" charset="0"/>
              </a:rPr>
              <a:t>-</a:t>
            </a:r>
            <a:r>
              <a:rPr lang="en-US" altLang="en-US" sz="28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ea typeface="Arial" charset="0"/>
                <a:cs typeface="Times New Roman" panose="02020603050405020304" pitchFamily="18" charset="0"/>
              </a:rPr>
              <a:t>Portable Gas Sampler</a:t>
            </a:r>
          </a:p>
          <a:p>
            <a:pPr marL="0" lvl="0" indent="0">
              <a:buFont typeface="Arial" charset="0"/>
              <a:buNone/>
            </a:pPr>
            <a:endParaRPr lang="en-US" altLang="en-US" sz="2800" b="1" baseline="-25000" dirty="0">
              <a:latin typeface="Times New Roman" panose="02020603050405020304" pitchFamily="18" charset="0"/>
              <a:ea typeface="Arial" charset="0"/>
              <a:cs typeface="Times New Roman" panose="02020603050405020304" pitchFamily="18" charset="0"/>
            </a:endParaRPr>
          </a:p>
          <a:p>
            <a:pPr marL="0" lvl="0" indent="0">
              <a:buFont typeface="Arial" charset="0"/>
              <a:buNone/>
            </a:pPr>
            <a:r>
              <a:rPr lang="en-US" altLang="en-US" sz="2800" b="1" dirty="0">
                <a:latin typeface="Times New Roman" panose="02020603050405020304" pitchFamily="18" charset="0"/>
                <a:ea typeface="Arial" charset="0"/>
                <a:cs typeface="Times New Roman" panose="02020603050405020304" pitchFamily="18" charset="0"/>
              </a:rPr>
              <a:t>NO</a:t>
            </a:r>
            <a:r>
              <a:rPr lang="en-US" altLang="en-US" sz="2800" b="1" baseline="-25000" dirty="0">
                <a:latin typeface="Times New Roman" panose="02020603050405020304" pitchFamily="18" charset="0"/>
                <a:ea typeface="Arial" charset="0"/>
                <a:cs typeface="Times New Roman" panose="02020603050405020304" pitchFamily="18" charset="0"/>
              </a:rPr>
              <a:t>2    </a:t>
            </a:r>
            <a:r>
              <a:rPr lang="en-US" altLang="en-US" sz="2800" b="1" dirty="0">
                <a:latin typeface="Times New Roman" panose="02020603050405020304" pitchFamily="18" charset="0"/>
                <a:ea typeface="Arial" charset="0"/>
                <a:cs typeface="Times New Roman" panose="02020603050405020304" pitchFamily="18" charset="0"/>
              </a:rPr>
              <a:t>-</a:t>
            </a:r>
            <a:r>
              <a:rPr lang="en-US" altLang="en-US" sz="2800" dirty="0">
                <a:latin typeface="Times New Roman" panose="02020603050405020304" pitchFamily="18" charset="0"/>
                <a:ea typeface="Arial" charset="0"/>
                <a:cs typeface="Times New Roman" panose="02020603050405020304" pitchFamily="18" charset="0"/>
              </a:rPr>
              <a:t> Portable Gas Sampler</a:t>
            </a:r>
          </a:p>
          <a:p>
            <a:pPr marL="0" lvl="0" indent="0">
              <a:buFont typeface="Arial" charset="0"/>
              <a:buNone/>
            </a:pPr>
            <a:endParaRPr lang="en-US" altLang="en-US" sz="2400" b="1" dirty="0">
              <a:latin typeface="Arial" charset="0"/>
              <a:ea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4" name="Content Placeholder 1048643"/>
          <p:cNvSpPr>
            <a:spLocks noGrp="1"/>
          </p:cNvSpPr>
          <p:nvPr>
            <p:ph idx="1"/>
          </p:nvPr>
        </p:nvSpPr>
        <p:spPr>
          <a:xfrm>
            <a:off x="0" y="457200"/>
            <a:ext cx="9144000" cy="4724400"/>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marL="0" lvl="0" indent="0" algn="ctr">
              <a:buFont typeface="Arial" charset="0"/>
              <a:buNone/>
            </a:pPr>
            <a:r>
              <a:rPr lang="en-US" altLang="en-US" sz="2400" b="1" dirty="0">
                <a:latin typeface="Arial" charset="0"/>
                <a:ea typeface="Arial" charset="0"/>
              </a:rPr>
              <a:t> </a:t>
            </a:r>
            <a:r>
              <a:rPr lang="en-US" altLang="en-US" sz="3600" b="1" dirty="0">
                <a:solidFill>
                  <a:srgbClr val="002060"/>
                </a:solidFill>
                <a:latin typeface="Times New Roman" panose="02020603050405020304" pitchFamily="18" charset="0"/>
                <a:ea typeface="Arial" charset="0"/>
                <a:cs typeface="Times New Roman" panose="02020603050405020304" pitchFamily="18" charset="0"/>
              </a:rPr>
              <a:t>Heavy Metal Analysis</a:t>
            </a:r>
            <a:endParaRPr lang="en-US" altLang="en-US" sz="2400" b="1" dirty="0">
              <a:solidFill>
                <a:srgbClr val="002060"/>
              </a:solidFill>
              <a:latin typeface="Times New Roman" panose="02020603050405020304" pitchFamily="18" charset="0"/>
              <a:ea typeface="Arial" charset="0"/>
              <a:cs typeface="Times New Roman" panose="02020603050405020304" pitchFamily="18" charset="0"/>
            </a:endParaRPr>
          </a:p>
          <a:p>
            <a:pPr marL="0" lvl="0" indent="0" algn="just">
              <a:buFont typeface="Arial" charset="0"/>
              <a:buNone/>
            </a:pPr>
            <a:endParaRPr lang="en-US" altLang="en-US" sz="2400" b="1" dirty="0">
              <a:latin typeface="Arial" charset="0"/>
              <a:ea typeface="Arial" charset="0"/>
            </a:endParaRPr>
          </a:p>
          <a:p>
            <a:pPr lvl="0" algn="just">
              <a:buFont typeface="Wingdings" panose="05000000000000000000" pitchFamily="2" charset="2"/>
              <a:buChar char="Ø"/>
            </a:pPr>
            <a:r>
              <a:rPr lang="en-US" altLang="en-US" sz="2500" b="1" dirty="0">
                <a:latin typeface="Times New Roman" panose="02020603050405020304" pitchFamily="18" charset="0"/>
                <a:ea typeface="Arial" charset="0"/>
                <a:cs typeface="Times New Roman" panose="02020603050405020304" pitchFamily="18" charset="0"/>
              </a:rPr>
              <a:t>Air dried sample of will be digested with HNO</a:t>
            </a:r>
            <a:r>
              <a:rPr lang="en-US" altLang="en-US" sz="2500" b="1" baseline="-25000" dirty="0">
                <a:latin typeface="Times New Roman" panose="02020603050405020304" pitchFamily="18" charset="0"/>
                <a:ea typeface="Arial" charset="0"/>
                <a:cs typeface="Times New Roman" panose="02020603050405020304" pitchFamily="18" charset="0"/>
              </a:rPr>
              <a:t>3</a:t>
            </a:r>
            <a:r>
              <a:rPr lang="en-US" altLang="en-US" sz="2500" b="1" dirty="0">
                <a:latin typeface="Times New Roman" panose="02020603050405020304" pitchFamily="18" charset="0"/>
                <a:ea typeface="Arial" charset="0"/>
                <a:cs typeface="Times New Roman" panose="02020603050405020304" pitchFamily="18" charset="0"/>
              </a:rPr>
              <a:t> and HClO</a:t>
            </a:r>
            <a:r>
              <a:rPr lang="en-US" altLang="en-US" sz="2500" b="1" baseline="-25000" dirty="0">
                <a:latin typeface="Times New Roman" panose="02020603050405020304" pitchFamily="18" charset="0"/>
                <a:ea typeface="Arial" charset="0"/>
                <a:cs typeface="Times New Roman" panose="02020603050405020304" pitchFamily="18" charset="0"/>
              </a:rPr>
              <a:t>4</a:t>
            </a:r>
            <a:r>
              <a:rPr lang="en-US" altLang="en-US" sz="2500" b="1" dirty="0">
                <a:latin typeface="Times New Roman" panose="02020603050405020304" pitchFamily="18" charset="0"/>
                <a:ea typeface="Arial" charset="0"/>
                <a:cs typeface="Times New Roman" panose="02020603050405020304" pitchFamily="18" charset="0"/>
              </a:rPr>
              <a:t> in 9:4 ratio at 80 °C until a clear transparent solution will be obtained (Tyler, 1974). </a:t>
            </a:r>
          </a:p>
          <a:p>
            <a:pPr lvl="0" algn="just">
              <a:buFont typeface="Wingdings" panose="05000000000000000000" pitchFamily="2" charset="2"/>
              <a:buChar char="Ø"/>
            </a:pPr>
            <a:endParaRPr lang="en-US" altLang="en-US" sz="2500" b="1" dirty="0">
              <a:latin typeface="Times New Roman" panose="02020603050405020304" pitchFamily="18" charset="0"/>
              <a:ea typeface="Arial" charset="0"/>
              <a:cs typeface="Times New Roman" panose="02020603050405020304" pitchFamily="18" charset="0"/>
            </a:endParaRPr>
          </a:p>
          <a:p>
            <a:pPr lvl="0" algn="just">
              <a:buFont typeface="Wingdings" panose="05000000000000000000" pitchFamily="2" charset="2"/>
              <a:buChar char="Ø"/>
            </a:pPr>
            <a:r>
              <a:rPr lang="en-US" altLang="en-US" sz="2500" b="1" dirty="0">
                <a:latin typeface="Times New Roman" panose="02020603050405020304" pitchFamily="18" charset="0"/>
                <a:ea typeface="Arial" charset="0"/>
                <a:cs typeface="Times New Roman" panose="02020603050405020304" pitchFamily="18" charset="0"/>
              </a:rPr>
              <a:t>The solution will be filtered and maintained to 25 mL with double distilled water. </a:t>
            </a:r>
          </a:p>
          <a:p>
            <a:pPr lvl="0" algn="just">
              <a:buFont typeface="Wingdings" panose="05000000000000000000" pitchFamily="2" charset="2"/>
              <a:buChar char="Ø"/>
            </a:pPr>
            <a:endParaRPr lang="en-US" altLang="en-US" sz="2500" b="1" dirty="0">
              <a:latin typeface="Times New Roman" panose="02020603050405020304" pitchFamily="18" charset="0"/>
              <a:ea typeface="Arial" charset="0"/>
              <a:cs typeface="Times New Roman" panose="02020603050405020304" pitchFamily="18" charset="0"/>
            </a:endParaRPr>
          </a:p>
          <a:p>
            <a:pPr lvl="0" algn="just">
              <a:buFont typeface="Wingdings" panose="05000000000000000000" pitchFamily="2" charset="2"/>
              <a:buChar char="Ø"/>
            </a:pPr>
            <a:r>
              <a:rPr lang="en-US" altLang="en-US" sz="2500" b="1" dirty="0">
                <a:latin typeface="Times New Roman" panose="02020603050405020304" pitchFamily="18" charset="0"/>
                <a:ea typeface="Arial" charset="0"/>
                <a:cs typeface="Times New Roman" panose="02020603050405020304" pitchFamily="18" charset="0"/>
              </a:rPr>
              <a:t>The concentrations of heavy metals in filtrate of soil samples will be determined with the help of Inductively coupled plasma mass spectrometry (ICP-MS).</a:t>
            </a:r>
          </a:p>
          <a:p>
            <a:pPr marL="0" lvl="0" indent="0">
              <a:buFont typeface="Arial" charset="0"/>
              <a:buNone/>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Content Placeholder 1048644"/>
          <p:cNvSpPr>
            <a:spLocks noGrp="1"/>
          </p:cNvSpPr>
          <p:nvPr>
            <p:ph idx="1"/>
          </p:nvPr>
        </p:nvSpPr>
        <p:spPr>
          <a:xfrm>
            <a:off x="228600" y="830263"/>
            <a:ext cx="8915400" cy="4351337"/>
          </a:xfrm>
          <a:prstGeom prst="rect">
            <a:avLst/>
          </a:prstGeom>
          <a:noFill/>
          <a:ln>
            <a:noFill/>
          </a:ln>
        </p:spPr>
        <p:txBody>
          <a:bodyPr lIns="91440" tIns="45720" rIns="91440" bIns="45720" anchor="t"/>
          <a:lstStyle>
            <a:lvl1pPr marL="273050" indent="-273050" algn="l" rtl="0" eaLnBrk="1" fontAlgn="base" latinLnBrk="1" hangingPunct="1">
              <a:lnSpc>
                <a:spcPct val="100000"/>
              </a:lnSpc>
              <a:spcBef>
                <a:spcPct val="20000"/>
              </a:spcBef>
              <a:spcAft>
                <a:spcPct val="0"/>
              </a:spcAft>
              <a:buClr>
                <a:srgbClr val="DE6C36"/>
              </a:buClr>
              <a:buSzPct val="95000"/>
              <a:buFont typeface="Wingdings 2" pitchFamily="18" charset="2"/>
              <a:buChar char=""/>
              <a:defRPr sz="2600" b="0" i="0" baseline="0">
                <a:solidFill>
                  <a:schemeClr val="dk1"/>
                </a:solidFill>
                <a:latin typeface="Constantia" pitchFamily="18" charset="0"/>
                <a:sym typeface="Calibri" pitchFamily="34" charset="0"/>
              </a:defRPr>
            </a:lvl1pPr>
            <a:lvl2pPr marL="639762" indent="-246062" algn="l" rtl="0" eaLnBrk="1" fontAlgn="base" latinLnBrk="1" hangingPunct="1">
              <a:lnSpc>
                <a:spcPct val="100000"/>
              </a:lnSpc>
              <a:spcBef>
                <a:spcPct val="20000"/>
              </a:spcBef>
              <a:spcAft>
                <a:spcPct val="0"/>
              </a:spcAft>
              <a:buClr>
                <a:schemeClr val="accent1"/>
              </a:buClr>
              <a:buSzPct val="85000"/>
              <a:buFont typeface="Wingdings 2" pitchFamily="18" charset="2"/>
              <a:buChar char=""/>
              <a:defRPr sz="2400" b="0" i="0" baseline="0">
                <a:solidFill>
                  <a:schemeClr val="dk1"/>
                </a:solidFill>
                <a:latin typeface="Constantia" pitchFamily="18" charset="0"/>
                <a:sym typeface="Calibri" pitchFamily="34" charset="0"/>
              </a:defRPr>
            </a:lvl2pPr>
            <a:lvl3pPr marL="914400" indent="-246063" algn="l" rtl="0" eaLnBrk="1" fontAlgn="base" latinLnBrk="1" hangingPunct="1">
              <a:lnSpc>
                <a:spcPct val="100000"/>
              </a:lnSpc>
              <a:spcBef>
                <a:spcPct val="20000"/>
              </a:spcBef>
              <a:spcAft>
                <a:spcPct val="0"/>
              </a:spcAft>
              <a:buClr>
                <a:schemeClr val="accent2"/>
              </a:buClr>
              <a:buSzPct val="70000"/>
              <a:buFont typeface="Wingdings 2" pitchFamily="18" charset="2"/>
              <a:buChar char=""/>
              <a:defRPr sz="2100" b="0" i="0" baseline="0">
                <a:solidFill>
                  <a:schemeClr val="dk1"/>
                </a:solidFill>
                <a:latin typeface="Constantia" pitchFamily="18" charset="0"/>
                <a:sym typeface="Calibri" pitchFamily="34" charset="0"/>
              </a:defRPr>
            </a:lvl3pPr>
            <a:lvl4pPr marL="1187450" indent="-209550" algn="l" rtl="0" eaLnBrk="1" fontAlgn="base" latinLnBrk="1" hangingPunct="1">
              <a:lnSpc>
                <a:spcPct val="100000"/>
              </a:lnSpc>
              <a:spcBef>
                <a:spcPct val="20000"/>
              </a:spcBef>
              <a:spcAft>
                <a:spcPct val="0"/>
              </a:spcAft>
              <a:buClr>
                <a:srgbClr val="DE6C36"/>
              </a:buClr>
              <a:buSzPct val="65000"/>
              <a:buFont typeface="Wingdings 2" pitchFamily="18" charset="2"/>
              <a:buChar char=""/>
              <a:defRPr sz="2000" b="0" i="0" baseline="0">
                <a:solidFill>
                  <a:schemeClr val="dk1"/>
                </a:solidFill>
                <a:latin typeface="Constantia" pitchFamily="18" charset="0"/>
                <a:sym typeface="Calibri" pitchFamily="34" charset="0"/>
              </a:defRPr>
            </a:lvl4pPr>
            <a:lvl5pPr marL="1462087" indent="-209550" algn="l" rtl="0" eaLnBrk="1" fontAlgn="base" latinLnBrk="1" hangingPunct="1">
              <a:lnSpc>
                <a:spcPct val="100000"/>
              </a:lnSpc>
              <a:spcBef>
                <a:spcPct val="20000"/>
              </a:spcBef>
              <a:spcAft>
                <a:spcPct val="0"/>
              </a:spcAft>
              <a:buClr>
                <a:srgbClr val="F9B639"/>
              </a:buClr>
              <a:buSzPct val="65000"/>
              <a:buFont typeface="Wingdings 2" pitchFamily="18" charset="2"/>
              <a:buChar char=""/>
              <a:defRPr sz="2000" b="0" i="0" baseline="0">
                <a:solidFill>
                  <a:schemeClr val="dk1"/>
                </a:solidFill>
                <a:latin typeface="Constantia" pitchFamily="18" charset="0"/>
                <a:sym typeface="Calibri" pitchFamily="34" charset="0"/>
              </a:defRPr>
            </a:lvl5pPr>
          </a:lstStyle>
          <a:p>
            <a:pPr marL="0" lvl="0" indent="0" algn="ctr">
              <a:buFont typeface="Arial" charset="0"/>
              <a:buNone/>
            </a:pPr>
            <a:r>
              <a:rPr lang="en-US" altLang="en-US" sz="3600" b="1" dirty="0">
                <a:solidFill>
                  <a:srgbClr val="002060"/>
                </a:solidFill>
                <a:latin typeface="Times New Roman" panose="02020603050405020304" pitchFamily="18" charset="0"/>
                <a:ea typeface="Arial" charset="0"/>
                <a:cs typeface="Times New Roman" panose="02020603050405020304" pitchFamily="18" charset="0"/>
              </a:rPr>
              <a:t>Physico-chemical parameter</a:t>
            </a:r>
          </a:p>
          <a:p>
            <a:pPr marL="0" lvl="0" indent="0">
              <a:buFont typeface="Arial" charset="0"/>
              <a:buChar char="•"/>
            </a:pPr>
            <a:endParaRPr lang="en-US" altLang="en-US" dirty="0"/>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Bulk Density			   - Gravimetric method</a:t>
            </a:r>
            <a:endParaRPr lang="zh-CN" altLang="en-US" sz="2500" b="1" dirty="0">
              <a:latin typeface="Times New Roman" panose="02020603050405020304" pitchFamily="18" charset="0"/>
              <a:cs typeface="Times New Roman" panose="02020603050405020304" pitchFamily="18" charset="0"/>
            </a:endParaRPr>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Power of Hydrogen (pH)       - pH meter</a:t>
            </a:r>
            <a:endParaRPr lang="zh-CN" altLang="en-US" sz="2500" b="1" dirty="0">
              <a:latin typeface="Times New Roman" panose="02020603050405020304" pitchFamily="18" charset="0"/>
              <a:cs typeface="Times New Roman" panose="02020603050405020304" pitchFamily="18" charset="0"/>
            </a:endParaRPr>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Electrical conductivity (EC)   - Electrical conductivity meter</a:t>
            </a:r>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Organic Carbon (OC)            - </a:t>
            </a:r>
            <a:r>
              <a:rPr lang="en-US" altLang="en-US" sz="2500" b="1" dirty="0" err="1">
                <a:latin typeface="Times New Roman" panose="02020603050405020304" pitchFamily="18" charset="0"/>
                <a:ea typeface="Arial" charset="0"/>
                <a:cs typeface="Times New Roman" panose="02020603050405020304" pitchFamily="18" charset="0"/>
              </a:rPr>
              <a:t>Walkley</a:t>
            </a:r>
            <a:r>
              <a:rPr lang="en-US" altLang="en-US" sz="2500" b="1" dirty="0">
                <a:latin typeface="Times New Roman" panose="02020603050405020304" pitchFamily="18" charset="0"/>
                <a:ea typeface="Arial" charset="0"/>
                <a:cs typeface="Times New Roman" panose="02020603050405020304" pitchFamily="18" charset="0"/>
              </a:rPr>
              <a:t> and Black, 1934</a:t>
            </a:r>
            <a:endParaRPr lang="zh-CN" altLang="en-US" sz="2500" b="1" dirty="0">
              <a:latin typeface="Times New Roman" panose="02020603050405020304" pitchFamily="18" charset="0"/>
              <a:cs typeface="Times New Roman" panose="02020603050405020304" pitchFamily="18" charset="0"/>
            </a:endParaRPr>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Available Nitrogen (N)           - </a:t>
            </a:r>
            <a:r>
              <a:rPr lang="en-US" altLang="en-US" sz="2500" b="1" dirty="0" err="1">
                <a:latin typeface="Times New Roman" panose="02020603050405020304" pitchFamily="18" charset="0"/>
                <a:ea typeface="Arial" charset="0"/>
                <a:cs typeface="Times New Roman" panose="02020603050405020304" pitchFamily="18" charset="0"/>
              </a:rPr>
              <a:t>kjeldahl</a:t>
            </a:r>
            <a:r>
              <a:rPr lang="en-US" altLang="en-US" sz="2500" b="1" dirty="0">
                <a:latin typeface="Times New Roman" panose="02020603050405020304" pitchFamily="18" charset="0"/>
                <a:ea typeface="Arial" charset="0"/>
                <a:cs typeface="Times New Roman" panose="02020603050405020304" pitchFamily="18" charset="0"/>
              </a:rPr>
              <a:t> method</a:t>
            </a:r>
            <a:endParaRPr lang="zh-CN" altLang="en-US" sz="2500" b="1" dirty="0">
              <a:latin typeface="Times New Roman" panose="02020603050405020304" pitchFamily="18" charset="0"/>
              <a:cs typeface="Times New Roman" panose="02020603050405020304" pitchFamily="18" charset="0"/>
            </a:endParaRPr>
          </a:p>
          <a:p>
            <a:pPr marL="0" lvl="0" indent="0">
              <a:buFont typeface="Arial" charset="0"/>
              <a:buNone/>
            </a:pPr>
            <a:r>
              <a:rPr lang="en-US" altLang="en-US" sz="2500" b="1" dirty="0">
                <a:latin typeface="Times New Roman" panose="02020603050405020304" pitchFamily="18" charset="0"/>
                <a:ea typeface="Arial" charset="0"/>
                <a:cs typeface="Times New Roman" panose="02020603050405020304" pitchFamily="18" charset="0"/>
              </a:rPr>
              <a:t>Available Phosphorus            - Bray’s method</a:t>
            </a:r>
            <a:endParaRPr lang="zh-CN" altLang="en-US" sz="2500" b="1" dirty="0">
              <a:latin typeface="Times New Roman" panose="02020603050405020304" pitchFamily="18" charset="0"/>
              <a:cs typeface="Times New Roman" panose="02020603050405020304" pitchFamily="18" charset="0"/>
            </a:endParaRPr>
          </a:p>
          <a:p>
            <a:pPr marL="0" lvl="0" indent="0">
              <a:buFont typeface="Arial" charset="0"/>
              <a:buNone/>
            </a:pPr>
            <a:endParaRPr lang="en-US" altLang="en-US" dirty="0"/>
          </a:p>
          <a:p>
            <a:pPr marL="0" lvl="0" indent="0">
              <a:buFont typeface="Arial" charset="0"/>
              <a:buChar char="•"/>
            </a:pPr>
            <a:endParaRPr lang="en-US" altLang="en-US" dirty="0"/>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F4E7ED"/>
      </a:dk2>
      <a:lt2>
        <a:srgbClr val="B13F9A"/>
      </a:lt2>
      <a:accent1>
        <a:srgbClr val="B83D68"/>
      </a:accent1>
      <a:accent2>
        <a:srgbClr val="AC66BB"/>
      </a:accent2>
      <a:accent3>
        <a:srgbClr val="FFFFFF"/>
      </a:accent3>
      <a:accent4>
        <a:srgbClr val="000000"/>
      </a:accent4>
      <a:accent5>
        <a:srgbClr val="000000"/>
      </a:accent5>
      <a:accent6>
        <a:srgbClr val="000000"/>
      </a:accent6>
      <a:hlink>
        <a:srgbClr val="FFDE66"/>
      </a:hlink>
      <a:folHlink>
        <a:srgbClr val="D490C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F4E7ED"/>
        </a:dk2>
        <a:lt2>
          <a:srgbClr val="B13F9A"/>
        </a:lt2>
        <a:accent1>
          <a:srgbClr val="B83D68"/>
        </a:accent1>
        <a:accent2>
          <a:srgbClr val="AC66BB"/>
        </a:accent2>
        <a:accent3>
          <a:srgbClr val="FFFFFF"/>
        </a:accent3>
        <a:accent4>
          <a:srgbClr val="000000"/>
        </a:accent4>
        <a:accent5>
          <a:srgbClr val="000000"/>
        </a:accent5>
        <a:accent6>
          <a:srgbClr val="000000"/>
        </a:accent6>
        <a:hlink>
          <a:srgbClr val="FFDE66"/>
        </a:hlink>
        <a:folHlink>
          <a:srgbClr val="D490C5"/>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000000"/>
      </a:accent5>
      <a:accent6>
        <a:srgbClr val="000000"/>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650</Words>
  <Application>Microsoft Office PowerPoint</Application>
  <PresentationFormat>On-screen Show (4:3)</PresentationFormat>
  <Paragraphs>199</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宋体</vt:lpstr>
      <vt:lpstr>Algerian</vt:lpstr>
      <vt:lpstr>Arial</vt:lpstr>
      <vt:lpstr>Calibri</vt:lpstr>
      <vt:lpstr>Calibri Light</vt:lpstr>
      <vt:lpstr>Constantia</vt:lpstr>
      <vt:lpstr>Times New Roman</vt:lpstr>
      <vt:lpstr>Wingdings</vt:lpstr>
      <vt:lpstr>Wingdings 2</vt:lpstr>
      <vt:lpstr>Office 主题</vt:lpstr>
      <vt:lpstr>   </vt:lpstr>
      <vt:lpstr>CCONTENTONTENTS</vt:lpstr>
      <vt:lpstr>Introduction</vt:lpstr>
      <vt:lpstr>Objectives</vt:lpstr>
      <vt:lpstr>Study Area</vt:lpstr>
      <vt:lpstr>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                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8thProgress report  on  DECOLOURIZATION OF DISTILLERY EFFLUENT</dc:title>
  <dc:creator>HP550</dc:creator>
  <cp:lastModifiedBy>Windows User</cp:lastModifiedBy>
  <cp:revision>15</cp:revision>
  <dcterms:created xsi:type="dcterms:W3CDTF">2010-02-16T09:15:41Z</dcterms:created>
  <dcterms:modified xsi:type="dcterms:W3CDTF">2021-12-21T12:14:09Z</dcterms:modified>
</cp:coreProperties>
</file>