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2152650"/>
          </a:xfrm>
        </p:spPr>
        <p:txBody>
          <a:bodyPr>
            <a:normAutofit fontScale="90000"/>
          </a:bodyPr>
          <a:lstStyle/>
          <a:p>
            <a:r>
              <a:rPr lang="en-US" b="1" dirty="0">
                <a:solidFill>
                  <a:srgbClr val="002060"/>
                </a:solidFill>
              </a:rPr>
              <a:t>AN ECONOMIC ANALYSIS ON HEALTH HAZARDS OF NAGALAND YOUTHS DURING LOCK DOWN</a:t>
            </a:r>
            <a:endParaRPr lang="en-US" dirty="0">
              <a:solidFill>
                <a:srgbClr val="002060"/>
              </a:solidFill>
            </a:endParaRPr>
          </a:p>
        </p:txBody>
      </p:sp>
      <p:sp>
        <p:nvSpPr>
          <p:cNvPr id="3" name="Subtitle 2"/>
          <p:cNvSpPr>
            <a:spLocks noGrp="1"/>
          </p:cNvSpPr>
          <p:nvPr>
            <p:ph type="subTitle" idx="1"/>
          </p:nvPr>
        </p:nvSpPr>
        <p:spPr>
          <a:xfrm>
            <a:off x="1371600" y="3429000"/>
            <a:ext cx="6400800" cy="2209800"/>
          </a:xfrm>
        </p:spPr>
        <p:txBody>
          <a:bodyPr>
            <a:normAutofit fontScale="85000" lnSpcReduction="20000"/>
          </a:bodyPr>
          <a:lstStyle/>
          <a:p>
            <a:pPr>
              <a:defRPr/>
            </a:pPr>
            <a:r>
              <a:rPr lang="en-US" b="1" dirty="0">
                <a:solidFill>
                  <a:srgbClr val="C00000"/>
                </a:solidFill>
              </a:rPr>
              <a:t>Dr. M. VADIVEL, </a:t>
            </a:r>
          </a:p>
          <a:p>
            <a:pPr>
              <a:defRPr/>
            </a:pPr>
            <a:r>
              <a:rPr lang="en-US" b="1" dirty="0">
                <a:solidFill>
                  <a:srgbClr val="C00000"/>
                </a:solidFill>
              </a:rPr>
              <a:t>Assistant Professor, </a:t>
            </a:r>
          </a:p>
          <a:p>
            <a:pPr>
              <a:defRPr/>
            </a:pPr>
            <a:r>
              <a:rPr lang="en-US" b="1" dirty="0">
                <a:solidFill>
                  <a:srgbClr val="C00000"/>
                </a:solidFill>
              </a:rPr>
              <a:t>Department of Economics, </a:t>
            </a:r>
          </a:p>
          <a:p>
            <a:pPr>
              <a:defRPr/>
            </a:pPr>
            <a:r>
              <a:rPr lang="en-US" b="1" dirty="0">
                <a:solidFill>
                  <a:srgbClr val="C00000"/>
                </a:solidFill>
              </a:rPr>
              <a:t>St. Joseph University, </a:t>
            </a:r>
          </a:p>
          <a:p>
            <a:pPr>
              <a:defRPr/>
            </a:pPr>
            <a:r>
              <a:rPr lang="en-US" b="1" dirty="0">
                <a:solidFill>
                  <a:srgbClr val="C00000"/>
                </a:solidFill>
              </a:rPr>
              <a:t>Dimapur, Nagaland.</a:t>
            </a:r>
          </a:p>
          <a:p>
            <a:endParaRPr lang="en-US" dirty="0"/>
          </a:p>
        </p:txBody>
      </p:sp>
    </p:spTree>
    <p:extLst>
      <p:ext uri="{BB962C8B-B14F-4D97-AF65-F5344CB8AC3E}">
        <p14:creationId xmlns:p14="http://schemas.microsoft.com/office/powerpoint/2010/main" val="420171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fontScale="90000"/>
          </a:bodyPr>
          <a:lstStyle/>
          <a:p>
            <a:pPr algn="l"/>
            <a:r>
              <a:rPr lang="en-US" b="1" dirty="0">
                <a:solidFill>
                  <a:srgbClr val="C00000"/>
                </a:solidFill>
              </a:rPr>
              <a:t>HEALTH HAZARDS OF TOBACCO, SMOKING AND LIQUOR CONSUMPTION</a:t>
            </a:r>
            <a:endParaRPr lang="en-US" dirty="0"/>
          </a:p>
        </p:txBody>
      </p:sp>
      <p:sp>
        <p:nvSpPr>
          <p:cNvPr id="3" name="Content Placeholder 2"/>
          <p:cNvSpPr>
            <a:spLocks noGrp="1"/>
          </p:cNvSpPr>
          <p:nvPr>
            <p:ph idx="1"/>
          </p:nvPr>
        </p:nvSpPr>
        <p:spPr>
          <a:xfrm>
            <a:off x="457200" y="2209800"/>
            <a:ext cx="8229600" cy="3916363"/>
          </a:xfrm>
        </p:spPr>
        <p:txBody>
          <a:bodyPr>
            <a:normAutofit fontScale="85000" lnSpcReduction="20000"/>
          </a:bodyPr>
          <a:lstStyle/>
          <a:p>
            <a:pPr algn="just"/>
            <a:r>
              <a:rPr lang="en-US" b="1" dirty="0">
                <a:solidFill>
                  <a:srgbClr val="002060"/>
                </a:solidFill>
              </a:rPr>
              <a:t>Smoking causes cancer, heart disease, stroke, lung diseases, diabetes, and chronic obstructive pulmonary disease (COPD), which includes emphysema and chronic bronchitis. </a:t>
            </a:r>
          </a:p>
          <a:p>
            <a:pPr algn="just"/>
            <a:r>
              <a:rPr lang="en-US" b="1" dirty="0">
                <a:solidFill>
                  <a:srgbClr val="002060"/>
                </a:solidFill>
              </a:rPr>
              <a:t>Smoking also increases risk for tuberculosis, certain eye diseases, and problems of the immune system, including rheumatoid arthritis. </a:t>
            </a:r>
          </a:p>
          <a:p>
            <a:pPr algn="just"/>
            <a:r>
              <a:rPr lang="en-US" b="1" dirty="0">
                <a:solidFill>
                  <a:srgbClr val="002060"/>
                </a:solidFill>
              </a:rPr>
              <a:t>Alcohol consumption also injurious to health which leads to some diseases namely Heart Attack,  Cardio related diseased, Depression, Mental Disorder related diseases and Brain prone diseases. </a:t>
            </a:r>
          </a:p>
          <a:p>
            <a:endParaRPr lang="en-US" dirty="0"/>
          </a:p>
        </p:txBody>
      </p:sp>
    </p:spTree>
    <p:extLst>
      <p:ext uri="{BB962C8B-B14F-4D97-AF65-F5344CB8AC3E}">
        <p14:creationId xmlns:p14="http://schemas.microsoft.com/office/powerpoint/2010/main" val="3874416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b="1" dirty="0">
                <a:solidFill>
                  <a:srgbClr val="C00000"/>
                </a:solidFill>
              </a:rPr>
              <a:t>PROFILE OF THE STUDY</a:t>
            </a:r>
            <a:endParaRPr lang="en-US" dirty="0"/>
          </a:p>
        </p:txBody>
      </p:sp>
      <p:sp>
        <p:nvSpPr>
          <p:cNvPr id="3" name="Content Placeholder 2"/>
          <p:cNvSpPr>
            <a:spLocks noGrp="1"/>
          </p:cNvSpPr>
          <p:nvPr>
            <p:ph idx="1"/>
          </p:nvPr>
        </p:nvSpPr>
        <p:spPr>
          <a:xfrm>
            <a:off x="457200" y="990600"/>
            <a:ext cx="8229600" cy="5638800"/>
          </a:xfrm>
        </p:spPr>
        <p:txBody>
          <a:bodyPr>
            <a:noAutofit/>
          </a:bodyPr>
          <a:lstStyle/>
          <a:p>
            <a:pPr algn="just">
              <a:spcBef>
                <a:spcPts val="600"/>
              </a:spcBef>
              <a:spcAft>
                <a:spcPts val="600"/>
              </a:spcAft>
            </a:pPr>
            <a:r>
              <a:rPr lang="en-US" sz="2100" b="1" dirty="0">
                <a:solidFill>
                  <a:srgbClr val="002060"/>
                </a:solidFill>
              </a:rPr>
              <a:t>Nagaland is the second‑highest consumer of tobacco in the Northeast with a prevalence rate at 57% smokers, Cigarette accounts for 26.3% followed by other </a:t>
            </a:r>
            <a:r>
              <a:rPr lang="en-US" sz="2100" b="1" dirty="0" err="1">
                <a:solidFill>
                  <a:srgbClr val="002060"/>
                </a:solidFill>
              </a:rPr>
              <a:t>gutkha</a:t>
            </a:r>
            <a:r>
              <a:rPr lang="en-US" sz="2100" b="1" dirty="0">
                <a:solidFill>
                  <a:srgbClr val="002060"/>
                </a:solidFill>
              </a:rPr>
              <a:t> products. </a:t>
            </a:r>
          </a:p>
          <a:p>
            <a:pPr algn="just">
              <a:spcBef>
                <a:spcPts val="600"/>
              </a:spcBef>
              <a:spcAft>
                <a:spcPts val="600"/>
              </a:spcAft>
            </a:pPr>
            <a:r>
              <a:rPr lang="en-US" sz="2100" b="1" dirty="0">
                <a:solidFill>
                  <a:srgbClr val="002060"/>
                </a:solidFill>
              </a:rPr>
              <a:t>28.3% of school‑going children are smokeless tobacco users, while 14.8% are into smoking habits and 41.2% children engaged by parents to buy tobacco [Nagaland School Oral Health Survey 2014 report]. </a:t>
            </a:r>
          </a:p>
          <a:p>
            <a:pPr algn="just">
              <a:spcBef>
                <a:spcPts val="600"/>
              </a:spcBef>
              <a:spcAft>
                <a:spcPts val="600"/>
              </a:spcAft>
            </a:pPr>
            <a:r>
              <a:rPr lang="en-US" sz="2100" b="1" dirty="0">
                <a:solidFill>
                  <a:srgbClr val="002060"/>
                </a:solidFill>
              </a:rPr>
              <a:t>In Nagaland, tobacco users between the age group of 15-24 year is 28.6% “which is an alarming rate and a great concern.” </a:t>
            </a:r>
          </a:p>
          <a:p>
            <a:pPr algn="just">
              <a:spcBef>
                <a:spcPts val="600"/>
              </a:spcBef>
              <a:spcAft>
                <a:spcPts val="600"/>
              </a:spcAft>
            </a:pPr>
            <a:r>
              <a:rPr lang="en-US" sz="2100" b="1" dirty="0">
                <a:solidFill>
                  <a:srgbClr val="002060"/>
                </a:solidFill>
              </a:rPr>
              <a:t>Tobacco consumption pattern among youths in Nagaland is similar to adult consumptions and is much higher than consumption by India youths (12.4%).  </a:t>
            </a:r>
          </a:p>
          <a:p>
            <a:pPr algn="just">
              <a:spcBef>
                <a:spcPts val="600"/>
              </a:spcBef>
              <a:spcAft>
                <a:spcPts val="600"/>
              </a:spcAft>
            </a:pPr>
            <a:r>
              <a:rPr lang="en-US" sz="2100" b="1" dirty="0">
                <a:solidFill>
                  <a:srgbClr val="002060"/>
                </a:solidFill>
              </a:rPr>
              <a:t>In Nagaland state school students were taking tobacco products and smoking and finally they addicted to alcohol much more liquors they consume in institution and around campus. </a:t>
            </a:r>
          </a:p>
          <a:p>
            <a:pPr>
              <a:spcBef>
                <a:spcPts val="600"/>
              </a:spcBef>
              <a:spcAft>
                <a:spcPts val="600"/>
              </a:spcAft>
            </a:pPr>
            <a:endParaRPr lang="en-US" sz="2000" dirty="0"/>
          </a:p>
        </p:txBody>
      </p:sp>
    </p:spTree>
    <p:extLst>
      <p:ext uri="{BB962C8B-B14F-4D97-AF65-F5344CB8AC3E}">
        <p14:creationId xmlns:p14="http://schemas.microsoft.com/office/powerpoint/2010/main" val="348740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C00000"/>
                </a:solidFill>
              </a:rPr>
              <a:t>RESEARCH METHODOLOGY</a:t>
            </a:r>
            <a:endParaRPr lang="en-US" dirty="0"/>
          </a:p>
        </p:txBody>
      </p:sp>
      <p:sp>
        <p:nvSpPr>
          <p:cNvPr id="3" name="Content Placeholder 2"/>
          <p:cNvSpPr>
            <a:spLocks noGrp="1"/>
          </p:cNvSpPr>
          <p:nvPr>
            <p:ph idx="1"/>
          </p:nvPr>
        </p:nvSpPr>
        <p:spPr/>
        <p:txBody>
          <a:bodyPr/>
          <a:lstStyle/>
          <a:p>
            <a:pPr algn="just"/>
            <a:r>
              <a:rPr lang="en-US" b="1" dirty="0">
                <a:solidFill>
                  <a:srgbClr val="00B050"/>
                </a:solidFill>
              </a:rPr>
              <a:t>Aim: </a:t>
            </a:r>
          </a:p>
          <a:p>
            <a:pPr algn="just"/>
            <a:r>
              <a:rPr lang="en-US" b="1" dirty="0">
                <a:solidFill>
                  <a:srgbClr val="002060"/>
                </a:solidFill>
              </a:rPr>
              <a:t>The aim of this initial study was to assess the impact of Using </a:t>
            </a:r>
            <a:r>
              <a:rPr lang="en-US" b="1" dirty="0" smtClean="0">
                <a:solidFill>
                  <a:srgbClr val="002060"/>
                </a:solidFill>
              </a:rPr>
              <a:t>Tobacco </a:t>
            </a:r>
            <a:r>
              <a:rPr lang="en-US" b="1" dirty="0">
                <a:solidFill>
                  <a:srgbClr val="002060"/>
                </a:solidFill>
              </a:rPr>
              <a:t>products, Smoking habits and heavy drinking of youths and health hazards in Nagaland, India.</a:t>
            </a:r>
          </a:p>
          <a:p>
            <a:endParaRPr lang="en-US" dirty="0"/>
          </a:p>
        </p:txBody>
      </p:sp>
    </p:spTree>
    <p:extLst>
      <p:ext uri="{BB962C8B-B14F-4D97-AF65-F5344CB8AC3E}">
        <p14:creationId xmlns:p14="http://schemas.microsoft.com/office/powerpoint/2010/main" val="4071758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pPr algn="l"/>
            <a:r>
              <a:rPr lang="en-US" b="1" dirty="0">
                <a:solidFill>
                  <a:srgbClr val="C00000"/>
                </a:solidFill>
              </a:rPr>
              <a:t>SCOPE OF THE STUDY</a:t>
            </a:r>
            <a:endParaRPr lang="en-US" dirty="0"/>
          </a:p>
        </p:txBody>
      </p:sp>
      <p:sp>
        <p:nvSpPr>
          <p:cNvPr id="3" name="Content Placeholder 2"/>
          <p:cNvSpPr>
            <a:spLocks noGrp="1"/>
          </p:cNvSpPr>
          <p:nvPr>
            <p:ph idx="1"/>
          </p:nvPr>
        </p:nvSpPr>
        <p:spPr>
          <a:xfrm>
            <a:off x="457200" y="914400"/>
            <a:ext cx="8229600" cy="5211763"/>
          </a:xfrm>
        </p:spPr>
        <p:txBody>
          <a:bodyPr>
            <a:normAutofit fontScale="47500" lnSpcReduction="20000"/>
          </a:bodyPr>
          <a:lstStyle/>
          <a:p>
            <a:pPr algn="just">
              <a:spcBef>
                <a:spcPts val="600"/>
              </a:spcBef>
              <a:defRPr/>
            </a:pPr>
            <a:r>
              <a:rPr lang="en-US" sz="4200" b="1" dirty="0">
                <a:solidFill>
                  <a:srgbClr val="002060"/>
                </a:solidFill>
              </a:rPr>
              <a:t>Tobacco is a major risk factor for a number of diseases affecting all age groups. Most of the tobacco from Northern India and Afghanistan comes from the species </a:t>
            </a:r>
            <a:r>
              <a:rPr lang="en-US" sz="4200" b="1" dirty="0" err="1">
                <a:solidFill>
                  <a:srgbClr val="002060"/>
                </a:solidFill>
              </a:rPr>
              <a:t>Nicotiana</a:t>
            </a:r>
            <a:r>
              <a:rPr lang="en-US" sz="4200" b="1" dirty="0">
                <a:solidFill>
                  <a:srgbClr val="002060"/>
                </a:solidFill>
              </a:rPr>
              <a:t> </a:t>
            </a:r>
            <a:r>
              <a:rPr lang="en-US" sz="4200" b="1" dirty="0" err="1">
                <a:solidFill>
                  <a:srgbClr val="002060"/>
                </a:solidFill>
              </a:rPr>
              <a:t>rustica</a:t>
            </a:r>
            <a:r>
              <a:rPr lang="en-US" sz="4200" b="1" dirty="0">
                <a:solidFill>
                  <a:srgbClr val="002060"/>
                </a:solidFill>
              </a:rPr>
              <a:t>. </a:t>
            </a:r>
          </a:p>
          <a:p>
            <a:pPr algn="just">
              <a:spcBef>
                <a:spcPts val="600"/>
              </a:spcBef>
              <a:defRPr/>
            </a:pPr>
            <a:r>
              <a:rPr lang="en-US" sz="4200" b="1" dirty="0">
                <a:solidFill>
                  <a:srgbClr val="002060"/>
                </a:solidFill>
              </a:rPr>
              <a:t>This huge burden of NCDs can be attributed to increasing use of tobacco. </a:t>
            </a:r>
          </a:p>
          <a:p>
            <a:pPr algn="just">
              <a:spcBef>
                <a:spcPts val="600"/>
              </a:spcBef>
              <a:defRPr/>
            </a:pPr>
            <a:r>
              <a:rPr lang="en-US" sz="4200" b="1" dirty="0">
                <a:solidFill>
                  <a:srgbClr val="002060"/>
                </a:solidFill>
              </a:rPr>
              <a:t>Around five million of those deaths are the result of direct tobacco use while more than 600,000 are the result of non-smokers being exposed to second-hand smoke. </a:t>
            </a:r>
          </a:p>
          <a:p>
            <a:pPr algn="just">
              <a:spcBef>
                <a:spcPts val="600"/>
              </a:spcBef>
              <a:defRPr/>
            </a:pPr>
            <a:r>
              <a:rPr lang="en-US" sz="4200" b="1" dirty="0">
                <a:solidFill>
                  <a:srgbClr val="002060"/>
                </a:solidFill>
              </a:rPr>
              <a:t>One person dies every six seconds due to tobacco. Up to half of current users will eventually die of a tobacco-related disease.</a:t>
            </a:r>
          </a:p>
          <a:p>
            <a:pPr algn="just">
              <a:spcBef>
                <a:spcPts val="600"/>
              </a:spcBef>
              <a:defRPr/>
            </a:pPr>
            <a:r>
              <a:rPr lang="en-US" sz="4200" b="1" dirty="0">
                <a:solidFill>
                  <a:srgbClr val="002060"/>
                </a:solidFill>
              </a:rPr>
              <a:t>The situation is equally bad in India with estimated number of tobacco users being 274.9 million where 163.7 million users of only smokeless tobacco, 68.9 million only smokers and 42.3 million users of both smoking and smokeless tobacco as per Global Adult Tobacco Survey India (GATS). </a:t>
            </a:r>
          </a:p>
          <a:p>
            <a:pPr algn="just">
              <a:spcBef>
                <a:spcPts val="600"/>
              </a:spcBef>
              <a:defRPr/>
            </a:pPr>
            <a:r>
              <a:rPr lang="en-US" sz="4200" b="1" dirty="0">
                <a:solidFill>
                  <a:srgbClr val="002060"/>
                </a:solidFill>
              </a:rPr>
              <a:t>It means around 35% of adults (47.9% males and 20.3% females) in India use tobacco in some form or the other. </a:t>
            </a:r>
          </a:p>
          <a:p>
            <a:pPr algn="just">
              <a:spcBef>
                <a:spcPts val="600"/>
              </a:spcBef>
              <a:defRPr/>
            </a:pPr>
            <a:r>
              <a:rPr lang="en-US" sz="4200" b="1" dirty="0">
                <a:solidFill>
                  <a:srgbClr val="002060"/>
                </a:solidFill>
              </a:rPr>
              <a:t>Use of smokeless tobacco is more prevalent in India (21%).</a:t>
            </a:r>
          </a:p>
          <a:p>
            <a:pPr>
              <a:spcBef>
                <a:spcPts val="600"/>
              </a:spcBef>
            </a:pPr>
            <a:endParaRPr lang="en-US" dirty="0"/>
          </a:p>
        </p:txBody>
      </p:sp>
    </p:spTree>
    <p:extLst>
      <p:ext uri="{BB962C8B-B14F-4D97-AF65-F5344CB8AC3E}">
        <p14:creationId xmlns:p14="http://schemas.microsoft.com/office/powerpoint/2010/main" val="2120527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C00000"/>
                </a:solidFill>
              </a:rPr>
              <a:t>OBJECTIVES OF THE STUDY</a:t>
            </a:r>
            <a:endParaRPr lang="en-US" dirty="0"/>
          </a:p>
        </p:txBody>
      </p:sp>
      <p:sp>
        <p:nvSpPr>
          <p:cNvPr id="3" name="Content Placeholder 2"/>
          <p:cNvSpPr>
            <a:spLocks noGrp="1"/>
          </p:cNvSpPr>
          <p:nvPr>
            <p:ph idx="1"/>
          </p:nvPr>
        </p:nvSpPr>
        <p:spPr>
          <a:xfrm>
            <a:off x="457200" y="1371600"/>
            <a:ext cx="8229600" cy="4525963"/>
          </a:xfrm>
        </p:spPr>
        <p:txBody>
          <a:bodyPr>
            <a:normAutofit fontScale="92500" lnSpcReduction="10000"/>
          </a:bodyPr>
          <a:lstStyle/>
          <a:p>
            <a:pPr marL="547688" algn="just">
              <a:spcAft>
                <a:spcPts val="1200"/>
              </a:spcAft>
            </a:pPr>
            <a:r>
              <a:rPr lang="en-US" b="1" dirty="0">
                <a:solidFill>
                  <a:srgbClr val="002060"/>
                </a:solidFill>
              </a:rPr>
              <a:t>To investigate whether life style and food habits of Nagamese youths is changed or nor during covid-19 lockdown.</a:t>
            </a:r>
          </a:p>
          <a:p>
            <a:pPr marL="547688" algn="just">
              <a:spcAft>
                <a:spcPts val="1200"/>
              </a:spcAft>
            </a:pPr>
            <a:r>
              <a:rPr lang="en-US" b="1" dirty="0">
                <a:solidFill>
                  <a:srgbClr val="002060"/>
                </a:solidFill>
              </a:rPr>
              <a:t>To assess the perceptions of Naga people regarding tobacco products and alcohol consumption in their life. </a:t>
            </a:r>
          </a:p>
          <a:p>
            <a:pPr marL="547688" algn="just">
              <a:spcAft>
                <a:spcPts val="1200"/>
              </a:spcAft>
            </a:pPr>
            <a:r>
              <a:rPr lang="en-US" b="1" dirty="0">
                <a:solidFill>
                  <a:srgbClr val="002060"/>
                </a:solidFill>
              </a:rPr>
              <a:t>To investigate health hazards of youths after the consumption of prohibited products (tobacco </a:t>
            </a:r>
            <a:r>
              <a:rPr lang="en-US" b="1" dirty="0" smtClean="0">
                <a:solidFill>
                  <a:srgbClr val="002060"/>
                </a:solidFill>
              </a:rPr>
              <a:t>products) </a:t>
            </a:r>
            <a:r>
              <a:rPr lang="en-US" b="1" dirty="0">
                <a:solidFill>
                  <a:srgbClr val="002060"/>
                </a:solidFill>
              </a:rPr>
              <a:t>and use of alcohol.</a:t>
            </a:r>
          </a:p>
          <a:p>
            <a:endParaRPr lang="en-US" dirty="0"/>
          </a:p>
        </p:txBody>
      </p:sp>
    </p:spTree>
    <p:extLst>
      <p:ext uri="{BB962C8B-B14F-4D97-AF65-F5344CB8AC3E}">
        <p14:creationId xmlns:p14="http://schemas.microsoft.com/office/powerpoint/2010/main" val="1611555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C00000"/>
                </a:solidFill>
              </a:rPr>
              <a:t>MATERIAL AND METHODS</a:t>
            </a:r>
            <a:endParaRPr lang="en-US" dirty="0"/>
          </a:p>
        </p:txBody>
      </p:sp>
      <p:sp>
        <p:nvSpPr>
          <p:cNvPr id="3" name="Content Placeholder 2"/>
          <p:cNvSpPr>
            <a:spLocks noGrp="1"/>
          </p:cNvSpPr>
          <p:nvPr>
            <p:ph idx="1"/>
          </p:nvPr>
        </p:nvSpPr>
        <p:spPr>
          <a:xfrm>
            <a:off x="457200" y="1371600"/>
            <a:ext cx="8229600" cy="4525963"/>
          </a:xfrm>
        </p:spPr>
        <p:txBody>
          <a:bodyPr>
            <a:normAutofit fontScale="85000" lnSpcReduction="10000"/>
          </a:bodyPr>
          <a:lstStyle/>
          <a:p>
            <a:pPr algn="just"/>
            <a:r>
              <a:rPr lang="en-US" b="1" dirty="0">
                <a:solidFill>
                  <a:srgbClr val="002060"/>
                </a:solidFill>
              </a:rPr>
              <a:t>The study was conducted using a Descriptive Survey Method. Primary data were collected from Nagaland people </a:t>
            </a:r>
          </a:p>
          <a:p>
            <a:pPr algn="just"/>
            <a:r>
              <a:rPr lang="en-US" b="1" dirty="0">
                <a:solidFill>
                  <a:srgbClr val="002060"/>
                </a:solidFill>
              </a:rPr>
              <a:t>particularly youths from Dimapur District. (N=100). </a:t>
            </a:r>
          </a:p>
          <a:p>
            <a:pPr algn="just"/>
            <a:r>
              <a:rPr lang="en-US" b="1" dirty="0">
                <a:solidFill>
                  <a:srgbClr val="002060"/>
                </a:solidFill>
              </a:rPr>
              <a:t>The sample for the study consisted of No availability of suitable Data, only random sampling carried out. </a:t>
            </a:r>
          </a:p>
          <a:p>
            <a:pPr algn="just"/>
            <a:r>
              <a:rPr lang="en-US" b="1" dirty="0">
                <a:solidFill>
                  <a:srgbClr val="002060"/>
                </a:solidFill>
              </a:rPr>
              <a:t>For all, 120 were surveyed and only 100 youths took for study who were additive for tobacco products often. </a:t>
            </a:r>
          </a:p>
          <a:p>
            <a:pPr algn="just"/>
            <a:r>
              <a:rPr lang="en-US" b="1" dirty="0">
                <a:solidFill>
                  <a:srgbClr val="002060"/>
                </a:solidFill>
              </a:rPr>
              <a:t>Measures of central tendency, and correlation tests were applied for statistical analysis. </a:t>
            </a:r>
          </a:p>
          <a:p>
            <a:endParaRPr lang="en-US" dirty="0"/>
          </a:p>
        </p:txBody>
      </p:sp>
    </p:spTree>
    <p:extLst>
      <p:ext uri="{BB962C8B-B14F-4D97-AF65-F5344CB8AC3E}">
        <p14:creationId xmlns:p14="http://schemas.microsoft.com/office/powerpoint/2010/main" val="97562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C00000"/>
                </a:solidFill>
              </a:rPr>
              <a:t>LIMITATION OF THE STUDY</a:t>
            </a:r>
            <a:endParaRPr lang="en-US" dirty="0"/>
          </a:p>
        </p:txBody>
      </p:sp>
      <p:sp>
        <p:nvSpPr>
          <p:cNvPr id="3" name="Content Placeholder 2"/>
          <p:cNvSpPr>
            <a:spLocks noGrp="1"/>
          </p:cNvSpPr>
          <p:nvPr>
            <p:ph idx="1"/>
          </p:nvPr>
        </p:nvSpPr>
        <p:spPr/>
        <p:txBody>
          <a:bodyPr/>
          <a:lstStyle/>
          <a:p>
            <a:pPr algn="just">
              <a:spcAft>
                <a:spcPts val="1200"/>
              </a:spcAft>
            </a:pPr>
            <a:r>
              <a:rPr lang="en-US" b="1" dirty="0">
                <a:solidFill>
                  <a:srgbClr val="002060"/>
                </a:solidFill>
              </a:rPr>
              <a:t>Study should be taken into account only youth who consuming tobacco, alcohol in selected areas in Nagaland.</a:t>
            </a:r>
          </a:p>
          <a:p>
            <a:pPr algn="just">
              <a:spcAft>
                <a:spcPts val="1200"/>
              </a:spcAft>
            </a:pPr>
            <a:r>
              <a:rPr lang="en-US" b="1" dirty="0">
                <a:solidFill>
                  <a:srgbClr val="002060"/>
                </a:solidFill>
              </a:rPr>
              <a:t>Study should be covered only during Covid-19 Pandemic.</a:t>
            </a:r>
          </a:p>
          <a:p>
            <a:pPr algn="just">
              <a:spcAft>
                <a:spcPts val="1200"/>
              </a:spcAft>
            </a:pPr>
            <a:r>
              <a:rPr lang="en-US" b="1" dirty="0">
                <a:solidFill>
                  <a:srgbClr val="002060"/>
                </a:solidFill>
              </a:rPr>
              <a:t>For study only simple sampling method should be followed. </a:t>
            </a:r>
          </a:p>
          <a:p>
            <a:endParaRPr lang="en-US" dirty="0"/>
          </a:p>
        </p:txBody>
      </p:sp>
    </p:spTree>
    <p:extLst>
      <p:ext uri="{BB962C8B-B14F-4D97-AF65-F5344CB8AC3E}">
        <p14:creationId xmlns:p14="http://schemas.microsoft.com/office/powerpoint/2010/main" val="4267045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smtClean="0">
                <a:solidFill>
                  <a:srgbClr val="C00000"/>
                </a:solidFill>
              </a:rPr>
              <a:t>FINDINGS:</a:t>
            </a:r>
            <a:br>
              <a:rPr lang="en-US" b="1" dirty="0" smtClean="0">
                <a:solidFill>
                  <a:srgbClr val="C00000"/>
                </a:solidFill>
              </a:rPr>
            </a:br>
            <a:r>
              <a:rPr lang="en-US" b="1" dirty="0" smtClean="0">
                <a:solidFill>
                  <a:srgbClr val="C00000"/>
                </a:solidFill>
              </a:rPr>
              <a:t>SOCIO-ECONOMIC </a:t>
            </a:r>
            <a:r>
              <a:rPr lang="en-US" b="1" dirty="0">
                <a:solidFill>
                  <a:srgbClr val="C00000"/>
                </a:solidFill>
              </a:rPr>
              <a:t>BACKGROUND </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b="1" dirty="0">
                <a:solidFill>
                  <a:srgbClr val="002060"/>
                </a:solidFill>
              </a:rPr>
              <a:t>Only 100 respondents selected, only young people (age 18- 34).  </a:t>
            </a:r>
          </a:p>
          <a:p>
            <a:pPr algn="just"/>
            <a:r>
              <a:rPr lang="en-US" b="1" dirty="0">
                <a:solidFill>
                  <a:srgbClr val="002060"/>
                </a:solidFill>
              </a:rPr>
              <a:t>More than half of them belonged to rural areas (61 %) and others were staying around the city areas. </a:t>
            </a:r>
          </a:p>
          <a:p>
            <a:pPr algn="just"/>
            <a:r>
              <a:rPr lang="en-US" b="1" dirty="0">
                <a:solidFill>
                  <a:srgbClr val="002060"/>
                </a:solidFill>
              </a:rPr>
              <a:t>All youths were Christians and Schedule Tribes similarly; absolutely they are non-vegetarian in general. </a:t>
            </a:r>
          </a:p>
          <a:p>
            <a:pPr algn="just"/>
            <a:r>
              <a:rPr lang="en-US" b="1" dirty="0">
                <a:solidFill>
                  <a:srgbClr val="002060"/>
                </a:solidFill>
              </a:rPr>
              <a:t>More than half of them is unmarried (62 %) and (24 %) one fourth of the respondents got married. </a:t>
            </a:r>
          </a:p>
          <a:p>
            <a:pPr algn="just"/>
            <a:r>
              <a:rPr lang="en-US" b="1" dirty="0">
                <a:solidFill>
                  <a:srgbClr val="002060"/>
                </a:solidFill>
              </a:rPr>
              <a:t>Half of them were living in nuclear family (55 %) rest to Joint Family. </a:t>
            </a:r>
          </a:p>
          <a:p>
            <a:pPr algn="just"/>
            <a:r>
              <a:rPr lang="en-US" b="1" dirty="0">
                <a:solidFill>
                  <a:srgbClr val="002060"/>
                </a:solidFill>
              </a:rPr>
              <a:t>Half of youths went work occasionally because they were agricultural workers (50 %) and fewer worked in industrial workers. </a:t>
            </a:r>
          </a:p>
          <a:p>
            <a:pPr algn="just"/>
            <a:endParaRPr lang="en-US" b="1" dirty="0">
              <a:solidFill>
                <a:srgbClr val="002060"/>
              </a:solidFill>
            </a:endParaRPr>
          </a:p>
          <a:p>
            <a:endParaRPr lang="en-US" dirty="0"/>
          </a:p>
        </p:txBody>
      </p:sp>
    </p:spTree>
    <p:extLst>
      <p:ext uri="{BB962C8B-B14F-4D97-AF65-F5344CB8AC3E}">
        <p14:creationId xmlns:p14="http://schemas.microsoft.com/office/powerpoint/2010/main" val="742503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b="1" dirty="0">
                <a:solidFill>
                  <a:srgbClr val="C00000"/>
                </a:solidFill>
              </a:rPr>
              <a:t>Continues…</a:t>
            </a:r>
            <a:endParaRPr lang="en-US" dirty="0"/>
          </a:p>
        </p:txBody>
      </p:sp>
      <p:sp>
        <p:nvSpPr>
          <p:cNvPr id="3" name="Content Placeholder 2"/>
          <p:cNvSpPr>
            <a:spLocks noGrp="1"/>
          </p:cNvSpPr>
          <p:nvPr>
            <p:ph idx="1"/>
          </p:nvPr>
        </p:nvSpPr>
        <p:spPr>
          <a:xfrm>
            <a:off x="457200" y="914400"/>
            <a:ext cx="8229600" cy="5410200"/>
          </a:xfrm>
        </p:spPr>
        <p:txBody>
          <a:bodyPr>
            <a:normAutofit fontScale="70000" lnSpcReduction="20000"/>
          </a:bodyPr>
          <a:lstStyle/>
          <a:p>
            <a:pPr algn="just">
              <a:spcBef>
                <a:spcPts val="600"/>
              </a:spcBef>
              <a:spcAft>
                <a:spcPts val="600"/>
              </a:spcAft>
            </a:pPr>
            <a:r>
              <a:rPr lang="en-US" b="1" dirty="0">
                <a:solidFill>
                  <a:srgbClr val="002060"/>
                </a:solidFill>
              </a:rPr>
              <a:t>21% of the youths completed secondary level Schooling.  </a:t>
            </a:r>
          </a:p>
          <a:p>
            <a:pPr algn="just">
              <a:spcBef>
                <a:spcPts val="600"/>
              </a:spcBef>
              <a:spcAft>
                <a:spcPts val="600"/>
              </a:spcAft>
            </a:pPr>
            <a:r>
              <a:rPr lang="en-US" b="1" dirty="0">
                <a:solidFill>
                  <a:srgbClr val="002060"/>
                </a:solidFill>
              </a:rPr>
              <a:t>They have many reasons for the dropout namely due to family situation (45 %) and 40 % of them not interested to study. </a:t>
            </a:r>
          </a:p>
          <a:p>
            <a:pPr algn="just">
              <a:spcBef>
                <a:spcPts val="600"/>
              </a:spcBef>
              <a:spcAft>
                <a:spcPts val="600"/>
              </a:spcAft>
            </a:pPr>
            <a:r>
              <a:rPr lang="en-US" b="1" dirty="0">
                <a:solidFill>
                  <a:srgbClr val="002060"/>
                </a:solidFill>
              </a:rPr>
              <a:t>Youths most of them had good health condition of health (51 %), one fourth of them had excellent health condition before survey undertaken. </a:t>
            </a:r>
          </a:p>
          <a:p>
            <a:pPr algn="just">
              <a:spcBef>
                <a:spcPts val="600"/>
              </a:spcBef>
              <a:spcAft>
                <a:spcPts val="600"/>
              </a:spcAft>
            </a:pPr>
            <a:r>
              <a:rPr lang="en-US" b="1" dirty="0">
                <a:solidFill>
                  <a:srgbClr val="002060"/>
                </a:solidFill>
              </a:rPr>
              <a:t>Due to lock down of factories, companies and working places shut downed without prior notification. </a:t>
            </a:r>
          </a:p>
          <a:p>
            <a:pPr algn="just">
              <a:spcBef>
                <a:spcPts val="600"/>
              </a:spcBef>
              <a:spcAft>
                <a:spcPts val="600"/>
              </a:spcAft>
            </a:pPr>
            <a:r>
              <a:rPr lang="en-US" b="1" dirty="0">
                <a:solidFill>
                  <a:srgbClr val="002060"/>
                </a:solidFill>
              </a:rPr>
              <a:t>At this situation employment was also questionable one. </a:t>
            </a:r>
          </a:p>
          <a:p>
            <a:pPr algn="just">
              <a:spcBef>
                <a:spcPts val="600"/>
              </a:spcBef>
              <a:spcAft>
                <a:spcPts val="600"/>
              </a:spcAft>
            </a:pPr>
            <a:r>
              <a:rPr lang="en-US" b="1" dirty="0">
                <a:solidFill>
                  <a:srgbClr val="002060"/>
                </a:solidFill>
              </a:rPr>
              <a:t>But few youths (8 %) were earned below 10000 Rupees per month only 7 % were earned above 15000 per month because they having government jobs and working in public organizations. </a:t>
            </a:r>
          </a:p>
          <a:p>
            <a:pPr algn="just">
              <a:spcBef>
                <a:spcPts val="600"/>
              </a:spcBef>
              <a:spcAft>
                <a:spcPts val="600"/>
              </a:spcAft>
            </a:pPr>
            <a:r>
              <a:rPr lang="en-US" b="1" dirty="0">
                <a:solidFill>
                  <a:srgbClr val="002060"/>
                </a:solidFill>
              </a:rPr>
              <a:t>For expenses they used their own salary and spent amount of money from out of pocket (62 %) and remaining of them borrowed from their parents and friends.</a:t>
            </a:r>
          </a:p>
          <a:p>
            <a:pPr>
              <a:spcBef>
                <a:spcPts val="600"/>
              </a:spcBef>
              <a:spcAft>
                <a:spcPts val="600"/>
              </a:spcAft>
            </a:pPr>
            <a:endParaRPr lang="en-US" dirty="0"/>
          </a:p>
        </p:txBody>
      </p:sp>
    </p:spTree>
    <p:extLst>
      <p:ext uri="{BB962C8B-B14F-4D97-AF65-F5344CB8AC3E}">
        <p14:creationId xmlns:p14="http://schemas.microsoft.com/office/powerpoint/2010/main" val="977330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b="1" dirty="0">
                <a:solidFill>
                  <a:srgbClr val="C00000"/>
                </a:solidFill>
              </a:rPr>
              <a:t>TOBACCO CONSUMPTION</a:t>
            </a:r>
            <a:endParaRPr lang="en-US" dirty="0"/>
          </a:p>
        </p:txBody>
      </p:sp>
      <p:sp>
        <p:nvSpPr>
          <p:cNvPr id="3" name="Content Placeholder 2"/>
          <p:cNvSpPr>
            <a:spLocks noGrp="1"/>
          </p:cNvSpPr>
          <p:nvPr>
            <p:ph idx="1"/>
          </p:nvPr>
        </p:nvSpPr>
        <p:spPr>
          <a:xfrm>
            <a:off x="457200" y="1066800"/>
            <a:ext cx="8229600" cy="5410200"/>
          </a:xfrm>
        </p:spPr>
        <p:txBody>
          <a:bodyPr>
            <a:noAutofit/>
          </a:bodyPr>
          <a:lstStyle/>
          <a:p>
            <a:pPr algn="just">
              <a:spcBef>
                <a:spcPts val="0"/>
              </a:spcBef>
              <a:defRPr/>
            </a:pPr>
            <a:r>
              <a:rPr lang="en-US" sz="2000" b="1" dirty="0">
                <a:solidFill>
                  <a:srgbClr val="002060"/>
                </a:solidFill>
              </a:rPr>
              <a:t>39 % consumed Hookah and quarter of them </a:t>
            </a:r>
            <a:r>
              <a:rPr lang="en-US" sz="2000" b="1" dirty="0" smtClean="0">
                <a:solidFill>
                  <a:srgbClr val="002060"/>
                </a:solidFill>
              </a:rPr>
              <a:t>taking </a:t>
            </a:r>
            <a:r>
              <a:rPr lang="en-US" sz="2000" b="1" dirty="0">
                <a:solidFill>
                  <a:srgbClr val="002060"/>
                </a:solidFill>
              </a:rPr>
              <a:t>Pan </a:t>
            </a:r>
            <a:r>
              <a:rPr lang="en-US" sz="2000" b="1" dirty="0" err="1">
                <a:solidFill>
                  <a:srgbClr val="002060"/>
                </a:solidFill>
              </a:rPr>
              <a:t>parag</a:t>
            </a:r>
            <a:r>
              <a:rPr lang="en-US" sz="2000" b="1" dirty="0">
                <a:solidFill>
                  <a:srgbClr val="002060"/>
                </a:solidFill>
              </a:rPr>
              <a:t> and rest </a:t>
            </a:r>
            <a:r>
              <a:rPr lang="en-US" sz="2000" b="1" dirty="0" smtClean="0">
                <a:solidFill>
                  <a:srgbClr val="002060"/>
                </a:solidFill>
              </a:rPr>
              <a:t>consuming </a:t>
            </a:r>
            <a:r>
              <a:rPr lang="en-US" sz="2000" b="1" dirty="0">
                <a:solidFill>
                  <a:srgbClr val="002060"/>
                </a:solidFill>
              </a:rPr>
              <a:t>Pipe Tobacco, betel </a:t>
            </a:r>
            <a:r>
              <a:rPr lang="en-US" sz="2000" b="1" dirty="0" err="1">
                <a:solidFill>
                  <a:srgbClr val="002060"/>
                </a:solidFill>
              </a:rPr>
              <a:t>leves</a:t>
            </a:r>
            <a:r>
              <a:rPr lang="en-US" sz="2000" b="1" dirty="0">
                <a:solidFill>
                  <a:srgbClr val="002060"/>
                </a:solidFill>
              </a:rPr>
              <a:t>, </a:t>
            </a:r>
            <a:r>
              <a:rPr lang="en-US" sz="2000" b="1" dirty="0" err="1">
                <a:solidFill>
                  <a:srgbClr val="002060"/>
                </a:solidFill>
              </a:rPr>
              <a:t>Gutkha</a:t>
            </a:r>
            <a:r>
              <a:rPr lang="en-US" sz="2000" b="1" dirty="0">
                <a:solidFill>
                  <a:srgbClr val="002060"/>
                </a:solidFill>
              </a:rPr>
              <a:t> and cigars respectively. </a:t>
            </a:r>
          </a:p>
          <a:p>
            <a:pPr algn="just">
              <a:spcBef>
                <a:spcPts val="0"/>
              </a:spcBef>
              <a:defRPr/>
            </a:pPr>
            <a:r>
              <a:rPr lang="en-US" sz="2000" b="1" dirty="0">
                <a:solidFill>
                  <a:srgbClr val="002060"/>
                </a:solidFill>
              </a:rPr>
              <a:t>Mostly youth were learnt from friends how to consume the tobacco products while (64 %). </a:t>
            </a:r>
          </a:p>
          <a:p>
            <a:pPr algn="just">
              <a:spcBef>
                <a:spcPts val="0"/>
              </a:spcBef>
              <a:defRPr/>
            </a:pPr>
            <a:r>
              <a:rPr lang="en-US" sz="2000" b="1" dirty="0">
                <a:solidFill>
                  <a:srgbClr val="002060"/>
                </a:solidFill>
              </a:rPr>
              <a:t>Media plays a vital role to send the messages to all sections of the society particularly youths (15 %). 13 % were learnt from their relatives and parents too. </a:t>
            </a:r>
          </a:p>
          <a:p>
            <a:pPr algn="just">
              <a:spcBef>
                <a:spcPts val="0"/>
              </a:spcBef>
              <a:defRPr/>
            </a:pPr>
            <a:r>
              <a:rPr lang="en-US" sz="2000" b="1" dirty="0">
                <a:solidFill>
                  <a:srgbClr val="002060"/>
                </a:solidFill>
              </a:rPr>
              <a:t>All youths were addicted, 34 % of them they taken tobacco products thrice in a day, followed by 31 % were taken twice in a day. </a:t>
            </a:r>
          </a:p>
          <a:p>
            <a:pPr algn="just">
              <a:spcBef>
                <a:spcPts val="0"/>
              </a:spcBef>
              <a:defRPr/>
            </a:pPr>
            <a:r>
              <a:rPr lang="en-US" sz="2000" b="1" dirty="0">
                <a:solidFill>
                  <a:srgbClr val="002060"/>
                </a:solidFill>
              </a:rPr>
              <a:t>One fifth of them (20 %) were taken more than three times in a day. </a:t>
            </a:r>
          </a:p>
          <a:p>
            <a:pPr algn="just">
              <a:spcBef>
                <a:spcPts val="0"/>
              </a:spcBef>
              <a:defRPr/>
            </a:pPr>
            <a:r>
              <a:rPr lang="en-US" sz="2000" b="1" dirty="0">
                <a:solidFill>
                  <a:srgbClr val="002060"/>
                </a:solidFill>
              </a:rPr>
              <a:t>They reported that mouth freshening and delicious of different types of tobacco goods are main reasons for consuming tobacco products regularly </a:t>
            </a:r>
            <a:r>
              <a:rPr lang="en-US" sz="2000" b="1" dirty="0" smtClean="0">
                <a:solidFill>
                  <a:srgbClr val="002060"/>
                </a:solidFill>
              </a:rPr>
              <a:t>. </a:t>
            </a:r>
            <a:endParaRPr lang="en-US" sz="2000" b="1" dirty="0">
              <a:solidFill>
                <a:srgbClr val="002060"/>
              </a:solidFill>
            </a:endParaRPr>
          </a:p>
          <a:p>
            <a:pPr algn="just">
              <a:spcBef>
                <a:spcPts val="0"/>
              </a:spcBef>
              <a:defRPr/>
            </a:pPr>
            <a:r>
              <a:rPr lang="en-US" sz="2000" b="1" dirty="0">
                <a:solidFill>
                  <a:srgbClr val="002060"/>
                </a:solidFill>
              </a:rPr>
              <a:t>18 % of them easy to digest and rest of them thought tobacco consumption is good for health and </a:t>
            </a:r>
            <a:r>
              <a:rPr lang="en-US" sz="2000" b="1" dirty="0" smtClean="0">
                <a:solidFill>
                  <a:srgbClr val="002060"/>
                </a:solidFill>
              </a:rPr>
              <a:t>traditionally </a:t>
            </a:r>
            <a:r>
              <a:rPr lang="en-US" sz="2000" b="1" dirty="0">
                <a:solidFill>
                  <a:srgbClr val="002060"/>
                </a:solidFill>
              </a:rPr>
              <a:t>followed by </a:t>
            </a:r>
            <a:r>
              <a:rPr lang="en-US" sz="2000" b="1" dirty="0" smtClean="0">
                <a:solidFill>
                  <a:srgbClr val="002060"/>
                </a:solidFill>
              </a:rPr>
              <a:t>ancestors.  </a:t>
            </a:r>
            <a:endParaRPr lang="en-US" sz="2000" b="1" dirty="0">
              <a:solidFill>
                <a:srgbClr val="002060"/>
              </a:solidFill>
            </a:endParaRPr>
          </a:p>
          <a:p>
            <a:pPr algn="just">
              <a:spcBef>
                <a:spcPts val="0"/>
              </a:spcBef>
              <a:defRPr/>
            </a:pPr>
            <a:r>
              <a:rPr lang="en-US" sz="2000" b="1" dirty="0">
                <a:solidFill>
                  <a:srgbClr val="002060"/>
                </a:solidFill>
              </a:rPr>
              <a:t>While </a:t>
            </a:r>
            <a:r>
              <a:rPr lang="en-US" sz="2000" b="1" dirty="0" smtClean="0">
                <a:solidFill>
                  <a:srgbClr val="002060"/>
                </a:solidFill>
              </a:rPr>
              <a:t>consume tobacco </a:t>
            </a:r>
            <a:r>
              <a:rPr lang="en-US" sz="2000" b="1" dirty="0">
                <a:solidFill>
                  <a:srgbClr val="002060"/>
                </a:solidFill>
              </a:rPr>
              <a:t>products, one fifth of the youths had highly satisfied, </a:t>
            </a:r>
            <a:r>
              <a:rPr lang="en-US" sz="2000" b="1" dirty="0" smtClean="0">
                <a:solidFill>
                  <a:srgbClr val="002060"/>
                </a:solidFill>
              </a:rPr>
              <a:t>similarly and </a:t>
            </a:r>
            <a:r>
              <a:rPr lang="en-US" sz="2000" b="1" dirty="0">
                <a:solidFill>
                  <a:srgbClr val="002060"/>
                </a:solidFill>
              </a:rPr>
              <a:t>one third of them were satisfied normally.</a:t>
            </a:r>
          </a:p>
        </p:txBody>
      </p:sp>
    </p:spTree>
    <p:extLst>
      <p:ext uri="{BB962C8B-B14F-4D97-AF65-F5344CB8AC3E}">
        <p14:creationId xmlns:p14="http://schemas.microsoft.com/office/powerpoint/2010/main" val="224122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C00000"/>
                </a:solidFill>
              </a:rPr>
              <a:t>Introduction</a:t>
            </a:r>
            <a:endParaRPr lang="en-US" dirty="0"/>
          </a:p>
        </p:txBody>
      </p:sp>
      <p:sp>
        <p:nvSpPr>
          <p:cNvPr id="3" name="Content Placeholder 2"/>
          <p:cNvSpPr>
            <a:spLocks noGrp="1"/>
          </p:cNvSpPr>
          <p:nvPr>
            <p:ph idx="1"/>
          </p:nvPr>
        </p:nvSpPr>
        <p:spPr>
          <a:xfrm>
            <a:off x="609600" y="1295400"/>
            <a:ext cx="8229600" cy="4830763"/>
          </a:xfrm>
        </p:spPr>
        <p:txBody>
          <a:bodyPr>
            <a:noAutofit/>
          </a:bodyPr>
          <a:lstStyle/>
          <a:p>
            <a:pPr algn="just">
              <a:defRPr/>
            </a:pPr>
            <a:r>
              <a:rPr lang="en-US" sz="2200" b="1" dirty="0">
                <a:solidFill>
                  <a:srgbClr val="002060"/>
                </a:solidFill>
              </a:rPr>
              <a:t>Tobacco use is a major risk factor for many chronic diseases, including cancer, lung disease, cardiovascular disease and stroke. </a:t>
            </a:r>
          </a:p>
          <a:p>
            <a:pPr algn="just">
              <a:defRPr/>
            </a:pPr>
            <a:r>
              <a:rPr lang="en-US" sz="2200" b="1" dirty="0">
                <a:solidFill>
                  <a:srgbClr val="002060"/>
                </a:solidFill>
              </a:rPr>
              <a:t>Tobacco kills more than 8 million people each year half of its users. </a:t>
            </a:r>
          </a:p>
          <a:p>
            <a:pPr algn="just">
              <a:defRPr/>
            </a:pPr>
            <a:r>
              <a:rPr lang="en-US" sz="2200" b="1" dirty="0">
                <a:solidFill>
                  <a:srgbClr val="002060"/>
                </a:solidFill>
              </a:rPr>
              <a:t>More than 7 million of those deaths are the result of direct tobacco use while around 1.2 million are the result of non-smokers being exposed to second-hand smoke. </a:t>
            </a:r>
          </a:p>
          <a:p>
            <a:pPr algn="just">
              <a:defRPr/>
            </a:pPr>
            <a:r>
              <a:rPr lang="en-US" sz="2200" b="1" dirty="0">
                <a:solidFill>
                  <a:srgbClr val="002060"/>
                </a:solidFill>
              </a:rPr>
              <a:t>Over 80% of the world's 1.3 billion tobacco users live in low- and middle-income countries. </a:t>
            </a:r>
          </a:p>
          <a:p>
            <a:pPr algn="just">
              <a:defRPr/>
            </a:pPr>
            <a:r>
              <a:rPr lang="en-US" sz="2200" b="1" dirty="0">
                <a:solidFill>
                  <a:srgbClr val="002060"/>
                </a:solidFill>
              </a:rPr>
              <a:t>It is one of the major causes of death and disease in India and accounts for nearly 1.35 million deaths every year. </a:t>
            </a:r>
          </a:p>
          <a:p>
            <a:pPr algn="just">
              <a:defRPr/>
            </a:pPr>
            <a:r>
              <a:rPr lang="en-US" sz="2200" b="1" dirty="0">
                <a:solidFill>
                  <a:srgbClr val="002060"/>
                </a:solidFill>
              </a:rPr>
              <a:t>India is also the second largest consumer and producer of tobacco. </a:t>
            </a:r>
            <a:endParaRPr lang="en-US" sz="2200" b="1" dirty="0"/>
          </a:p>
        </p:txBody>
      </p:sp>
    </p:spTree>
    <p:extLst>
      <p:ext uri="{BB962C8B-B14F-4D97-AF65-F5344CB8AC3E}">
        <p14:creationId xmlns:p14="http://schemas.microsoft.com/office/powerpoint/2010/main" val="551096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b="1" dirty="0">
                <a:solidFill>
                  <a:srgbClr val="C00000"/>
                </a:solidFill>
              </a:rPr>
              <a:t>SMOKING HABITS</a:t>
            </a:r>
            <a:endParaRPr lang="en-US" dirty="0"/>
          </a:p>
        </p:txBody>
      </p:sp>
      <p:sp>
        <p:nvSpPr>
          <p:cNvPr id="3" name="Content Placeholder 2"/>
          <p:cNvSpPr>
            <a:spLocks noGrp="1"/>
          </p:cNvSpPr>
          <p:nvPr>
            <p:ph idx="1"/>
          </p:nvPr>
        </p:nvSpPr>
        <p:spPr>
          <a:xfrm>
            <a:off x="457200" y="990600"/>
            <a:ext cx="8229600" cy="5135563"/>
          </a:xfrm>
        </p:spPr>
        <p:txBody>
          <a:bodyPr>
            <a:normAutofit fontScale="62500" lnSpcReduction="20000"/>
          </a:bodyPr>
          <a:lstStyle/>
          <a:p>
            <a:pPr algn="just">
              <a:spcBef>
                <a:spcPts val="600"/>
              </a:spcBef>
              <a:spcAft>
                <a:spcPts val="600"/>
              </a:spcAft>
            </a:pPr>
            <a:r>
              <a:rPr lang="en-US" b="1" dirty="0">
                <a:solidFill>
                  <a:srgbClr val="002060"/>
                </a:solidFill>
              </a:rPr>
              <a:t>Out of 100, most of them were smoking by cigars/ cigarettes and 31 % were taking pipe tobacco , beedi and E-cigarettes. </a:t>
            </a:r>
          </a:p>
          <a:p>
            <a:pPr algn="just">
              <a:spcBef>
                <a:spcPts val="600"/>
              </a:spcBef>
              <a:spcAft>
                <a:spcPts val="600"/>
              </a:spcAft>
            </a:pPr>
            <a:r>
              <a:rPr lang="en-US" b="1" dirty="0">
                <a:solidFill>
                  <a:srgbClr val="002060"/>
                </a:solidFill>
              </a:rPr>
              <a:t>Youths learnt the smoking from their relatives and friends respectively (33 %).  Learnt from the movies and advertisements (23 %).  </a:t>
            </a:r>
          </a:p>
          <a:p>
            <a:pPr algn="just">
              <a:spcBef>
                <a:spcPts val="600"/>
              </a:spcBef>
              <a:spcAft>
                <a:spcPts val="600"/>
              </a:spcAft>
            </a:pPr>
            <a:r>
              <a:rPr lang="en-US" b="1" dirty="0">
                <a:solidFill>
                  <a:srgbClr val="002060"/>
                </a:solidFill>
              </a:rPr>
              <a:t>Very few they copied from parents they were smoking in the home. </a:t>
            </a:r>
          </a:p>
          <a:p>
            <a:pPr algn="just">
              <a:spcBef>
                <a:spcPts val="600"/>
              </a:spcBef>
              <a:spcAft>
                <a:spcPts val="600"/>
              </a:spcAft>
            </a:pPr>
            <a:r>
              <a:rPr lang="en-US" b="1" dirty="0">
                <a:solidFill>
                  <a:srgbClr val="002060"/>
                </a:solidFill>
              </a:rPr>
              <a:t>During the lockdown, Youths had roaming everywhere, they were smoking 2 times in a day and 28 % smoked more than 3 times in a day. </a:t>
            </a:r>
          </a:p>
          <a:p>
            <a:pPr algn="just">
              <a:spcBef>
                <a:spcPts val="600"/>
              </a:spcBef>
              <a:spcAft>
                <a:spcPts val="600"/>
              </a:spcAft>
            </a:pPr>
            <a:r>
              <a:rPr lang="en-US" b="1" dirty="0">
                <a:solidFill>
                  <a:srgbClr val="002060"/>
                </a:solidFill>
              </a:rPr>
              <a:t>While same age group of youths gathering suddenly they push to smoke and inhibitions and shyness is another which was told as a reason for smoke and tried to increase power by smoking (23 %). </a:t>
            </a:r>
          </a:p>
          <a:p>
            <a:pPr algn="just">
              <a:spcBef>
                <a:spcPts val="600"/>
              </a:spcBef>
              <a:spcAft>
                <a:spcPts val="600"/>
              </a:spcAft>
            </a:pPr>
            <a:r>
              <a:rPr lang="en-US" b="1" dirty="0">
                <a:solidFill>
                  <a:srgbClr val="002060"/>
                </a:solidFill>
              </a:rPr>
              <a:t>Social norm or for ritualistic reasons also considered  as a reason  to smoke further and smoking help to release from the tension or stress relief.  </a:t>
            </a:r>
          </a:p>
          <a:p>
            <a:pPr algn="just">
              <a:spcBef>
                <a:spcPts val="600"/>
              </a:spcBef>
              <a:spcAft>
                <a:spcPts val="600"/>
              </a:spcAft>
            </a:pPr>
            <a:r>
              <a:rPr lang="en-US" b="1" dirty="0">
                <a:solidFill>
                  <a:srgbClr val="002060"/>
                </a:solidFill>
              </a:rPr>
              <a:t>After the smoking, large number of youths they felt satisfied (54%) and 17 % were highly dis-satisfied, because very beginning smoking does not give pleasure to its users.</a:t>
            </a:r>
          </a:p>
          <a:p>
            <a:pPr>
              <a:spcBef>
                <a:spcPts val="600"/>
              </a:spcBef>
              <a:spcAft>
                <a:spcPts val="600"/>
              </a:spcAft>
            </a:pPr>
            <a:endParaRPr lang="en-US" dirty="0"/>
          </a:p>
        </p:txBody>
      </p:sp>
    </p:spTree>
    <p:extLst>
      <p:ext uri="{BB962C8B-B14F-4D97-AF65-F5344CB8AC3E}">
        <p14:creationId xmlns:p14="http://schemas.microsoft.com/office/powerpoint/2010/main" val="917243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b="1" dirty="0">
                <a:solidFill>
                  <a:srgbClr val="C00000"/>
                </a:solidFill>
              </a:rPr>
              <a:t>USE OF ALCOHOL / LIQUOR</a:t>
            </a:r>
            <a:endParaRPr lang="en-US" dirty="0"/>
          </a:p>
        </p:txBody>
      </p:sp>
      <p:sp>
        <p:nvSpPr>
          <p:cNvPr id="3" name="Content Placeholder 2"/>
          <p:cNvSpPr>
            <a:spLocks noGrp="1"/>
          </p:cNvSpPr>
          <p:nvPr>
            <p:ph idx="1"/>
          </p:nvPr>
        </p:nvSpPr>
        <p:spPr>
          <a:xfrm>
            <a:off x="457200" y="990600"/>
            <a:ext cx="8229600" cy="5135563"/>
          </a:xfrm>
        </p:spPr>
        <p:txBody>
          <a:bodyPr>
            <a:normAutofit fontScale="62500" lnSpcReduction="20000"/>
          </a:bodyPr>
          <a:lstStyle/>
          <a:p>
            <a:pPr algn="just">
              <a:spcBef>
                <a:spcPts val="600"/>
              </a:spcBef>
              <a:spcAft>
                <a:spcPts val="600"/>
              </a:spcAft>
              <a:defRPr/>
            </a:pPr>
            <a:r>
              <a:rPr lang="en-US" b="1" dirty="0">
                <a:solidFill>
                  <a:srgbClr val="002060"/>
                </a:solidFill>
              </a:rPr>
              <a:t>Most of the Naga youths were drunken Brandy and Vodka, rest were drunk different type of Rum and Gin respectively. </a:t>
            </a:r>
          </a:p>
          <a:p>
            <a:pPr algn="just">
              <a:spcBef>
                <a:spcPts val="600"/>
              </a:spcBef>
              <a:spcAft>
                <a:spcPts val="600"/>
              </a:spcAft>
              <a:defRPr/>
            </a:pPr>
            <a:r>
              <a:rPr lang="en-US" b="1" dirty="0">
                <a:solidFill>
                  <a:srgbClr val="002060"/>
                </a:solidFill>
              </a:rPr>
              <a:t>Suitable environment is needed for alcohol use. Everyone says while drinking alcohol they feel free ultimately tension and stress is gone away.  </a:t>
            </a:r>
          </a:p>
          <a:p>
            <a:pPr algn="just">
              <a:spcBef>
                <a:spcPts val="600"/>
              </a:spcBef>
              <a:spcAft>
                <a:spcPts val="600"/>
              </a:spcAft>
              <a:defRPr/>
            </a:pPr>
            <a:r>
              <a:rPr lang="en-US" b="1" dirty="0">
                <a:solidFill>
                  <a:srgbClr val="002060"/>
                </a:solidFill>
              </a:rPr>
              <a:t>Maximum number of times, half of the respondents drunk the alcohol one day in a week </a:t>
            </a:r>
          </a:p>
          <a:p>
            <a:pPr algn="just">
              <a:spcBef>
                <a:spcPts val="600"/>
              </a:spcBef>
              <a:spcAft>
                <a:spcPts val="600"/>
              </a:spcAft>
              <a:defRPr/>
            </a:pPr>
            <a:r>
              <a:rPr lang="en-US" b="1" dirty="0">
                <a:solidFill>
                  <a:srgbClr val="002060"/>
                </a:solidFill>
              </a:rPr>
              <a:t>because of lack of availability of liquors and liquor shops were shut down during the lock down. </a:t>
            </a:r>
          </a:p>
          <a:p>
            <a:pPr algn="just">
              <a:spcBef>
                <a:spcPts val="600"/>
              </a:spcBef>
              <a:spcAft>
                <a:spcPts val="600"/>
              </a:spcAft>
              <a:defRPr/>
            </a:pPr>
            <a:r>
              <a:rPr lang="en-US" b="1" dirty="0">
                <a:solidFill>
                  <a:srgbClr val="002060"/>
                </a:solidFill>
              </a:rPr>
              <a:t>One third of them were drinking twice in a week they addicted, </a:t>
            </a:r>
          </a:p>
          <a:p>
            <a:pPr algn="just">
              <a:spcBef>
                <a:spcPts val="600"/>
              </a:spcBef>
              <a:spcAft>
                <a:spcPts val="600"/>
              </a:spcAft>
              <a:defRPr/>
            </a:pPr>
            <a:r>
              <a:rPr lang="en-US" b="1" dirty="0">
                <a:solidFill>
                  <a:srgbClr val="002060"/>
                </a:solidFill>
              </a:rPr>
              <a:t>But 15 % of the respondents addicted to alcohol than others, because, they could not survive without alcohol products while. </a:t>
            </a:r>
          </a:p>
          <a:p>
            <a:pPr algn="just">
              <a:spcBef>
                <a:spcPts val="600"/>
              </a:spcBef>
              <a:spcAft>
                <a:spcPts val="600"/>
              </a:spcAft>
              <a:defRPr/>
            </a:pPr>
            <a:r>
              <a:rPr lang="en-US" b="1" dirty="0">
                <a:solidFill>
                  <a:srgbClr val="002060"/>
                </a:solidFill>
              </a:rPr>
              <a:t>Moreover they highly satisfied lot when drinking they feel that fly on the air. Some extent they utility will be neutral and just satisfied. </a:t>
            </a:r>
          </a:p>
          <a:p>
            <a:pPr algn="just">
              <a:spcBef>
                <a:spcPts val="600"/>
              </a:spcBef>
              <a:spcAft>
                <a:spcPts val="600"/>
              </a:spcAft>
              <a:defRPr/>
            </a:pPr>
            <a:r>
              <a:rPr lang="en-US" b="1" dirty="0">
                <a:solidFill>
                  <a:srgbClr val="002060"/>
                </a:solidFill>
              </a:rPr>
              <a:t>Meanwhile rare cases, they feel highly dis-satisfied while taking vomiting due to low quality brand of alcohol and much more liquor consumed.</a:t>
            </a:r>
          </a:p>
          <a:p>
            <a:pPr>
              <a:spcBef>
                <a:spcPts val="600"/>
              </a:spcBef>
              <a:spcAft>
                <a:spcPts val="600"/>
              </a:spcAft>
            </a:pPr>
            <a:endParaRPr lang="en-US" dirty="0"/>
          </a:p>
        </p:txBody>
      </p:sp>
    </p:spTree>
    <p:extLst>
      <p:ext uri="{BB962C8B-B14F-4D97-AF65-F5344CB8AC3E}">
        <p14:creationId xmlns:p14="http://schemas.microsoft.com/office/powerpoint/2010/main" val="3855629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b="1" dirty="0">
                <a:solidFill>
                  <a:srgbClr val="C00000"/>
                </a:solidFill>
              </a:rPr>
              <a:t>HEALTH HAZARDS</a:t>
            </a:r>
            <a:endParaRPr lang="en-US" dirty="0"/>
          </a:p>
        </p:txBody>
      </p:sp>
      <p:sp>
        <p:nvSpPr>
          <p:cNvPr id="3" name="Content Placeholder 2"/>
          <p:cNvSpPr>
            <a:spLocks noGrp="1"/>
          </p:cNvSpPr>
          <p:nvPr>
            <p:ph idx="1"/>
          </p:nvPr>
        </p:nvSpPr>
        <p:spPr>
          <a:xfrm>
            <a:off x="457200" y="838200"/>
            <a:ext cx="8229600" cy="5562600"/>
          </a:xfrm>
        </p:spPr>
        <p:txBody>
          <a:bodyPr>
            <a:normAutofit fontScale="62500" lnSpcReduction="20000"/>
          </a:bodyPr>
          <a:lstStyle/>
          <a:p>
            <a:pPr algn="just">
              <a:spcBef>
                <a:spcPts val="600"/>
              </a:spcBef>
              <a:spcAft>
                <a:spcPts val="600"/>
              </a:spcAft>
            </a:pPr>
            <a:r>
              <a:rPr lang="en-US" b="1" dirty="0" smtClean="0">
                <a:solidFill>
                  <a:srgbClr val="002060"/>
                </a:solidFill>
              </a:rPr>
              <a:t>Most of </a:t>
            </a:r>
            <a:r>
              <a:rPr lang="en-US" b="1" dirty="0">
                <a:solidFill>
                  <a:srgbClr val="002060"/>
                </a:solidFill>
              </a:rPr>
              <a:t>the cases youths had tremors and followed by comprised anxiety and insomnia and lacrimation also affected the youth’s health. </a:t>
            </a:r>
          </a:p>
          <a:p>
            <a:pPr algn="just">
              <a:spcBef>
                <a:spcPts val="600"/>
              </a:spcBef>
              <a:spcAft>
                <a:spcPts val="600"/>
              </a:spcAft>
            </a:pPr>
            <a:r>
              <a:rPr lang="en-US" b="1" dirty="0">
                <a:solidFill>
                  <a:srgbClr val="002060"/>
                </a:solidFill>
              </a:rPr>
              <a:t>Various symptoms found namely breathlessness, loss of appetite, restlessness, intense craving, giddiness, vomiting and the body pains. </a:t>
            </a:r>
          </a:p>
          <a:p>
            <a:pPr algn="just">
              <a:spcBef>
                <a:spcPts val="600"/>
              </a:spcBef>
              <a:spcAft>
                <a:spcPts val="600"/>
              </a:spcAft>
            </a:pPr>
            <a:r>
              <a:rPr lang="en-US" b="1" dirty="0">
                <a:solidFill>
                  <a:srgbClr val="002060"/>
                </a:solidFill>
              </a:rPr>
              <a:t>They reported that Lung Cancer and Mouth Cancer is resultant for continuing theses kind of consumption. </a:t>
            </a:r>
          </a:p>
          <a:p>
            <a:pPr algn="just">
              <a:spcBef>
                <a:spcPts val="600"/>
              </a:spcBef>
              <a:spcAft>
                <a:spcPts val="600"/>
              </a:spcAft>
            </a:pPr>
            <a:r>
              <a:rPr lang="en-US" b="1" dirty="0">
                <a:solidFill>
                  <a:srgbClr val="002060"/>
                </a:solidFill>
              </a:rPr>
              <a:t>They well known of theses daring diseases namely Chronic bronchitis, Emphysema, Stroke, Heart attack/ Heart diseases, Leukemia and Cataracts. </a:t>
            </a:r>
          </a:p>
          <a:p>
            <a:pPr algn="just">
              <a:spcBef>
                <a:spcPts val="600"/>
              </a:spcBef>
              <a:spcAft>
                <a:spcPts val="600"/>
              </a:spcAft>
            </a:pPr>
            <a:r>
              <a:rPr lang="en-US" b="1" dirty="0">
                <a:solidFill>
                  <a:srgbClr val="002060"/>
                </a:solidFill>
              </a:rPr>
              <a:t>Afterwards they spitted everywhere that carry virus which causes Covid-19 and other diseases in their own and working places.  </a:t>
            </a:r>
          </a:p>
          <a:p>
            <a:pPr algn="just">
              <a:spcBef>
                <a:spcPts val="600"/>
              </a:spcBef>
              <a:spcAft>
                <a:spcPts val="600"/>
              </a:spcAft>
            </a:pPr>
            <a:r>
              <a:rPr lang="en-US" b="1" dirty="0">
                <a:solidFill>
                  <a:srgbClr val="002060"/>
                </a:solidFill>
              </a:rPr>
              <a:t>In particularly Nagaland youths eating like these type of pan masalas frequently which led to various health hazards. </a:t>
            </a:r>
          </a:p>
          <a:p>
            <a:pPr algn="just">
              <a:spcBef>
                <a:spcPts val="600"/>
              </a:spcBef>
              <a:spcAft>
                <a:spcPts val="600"/>
              </a:spcAft>
            </a:pPr>
            <a:r>
              <a:rPr lang="en-US" b="1" dirty="0">
                <a:solidFill>
                  <a:srgbClr val="002060"/>
                </a:solidFill>
              </a:rPr>
              <a:t>Sadly it also encourages the risk of oral cancer. It may be one of the cause for reduce the life span too. </a:t>
            </a:r>
          </a:p>
          <a:p>
            <a:pPr algn="just">
              <a:spcBef>
                <a:spcPts val="600"/>
              </a:spcBef>
              <a:spcAft>
                <a:spcPts val="600"/>
              </a:spcAft>
            </a:pPr>
            <a:r>
              <a:rPr lang="en-US" b="1" dirty="0">
                <a:solidFill>
                  <a:srgbClr val="002060"/>
                </a:solidFill>
              </a:rPr>
              <a:t>More than half of them were affected by illness of health for two days (45 %) during lock down. </a:t>
            </a:r>
          </a:p>
        </p:txBody>
      </p:sp>
    </p:spTree>
    <p:extLst>
      <p:ext uri="{BB962C8B-B14F-4D97-AF65-F5344CB8AC3E}">
        <p14:creationId xmlns:p14="http://schemas.microsoft.com/office/powerpoint/2010/main" val="1832679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b="1" dirty="0">
                <a:solidFill>
                  <a:srgbClr val="C00000"/>
                </a:solidFill>
              </a:rPr>
              <a:t>Continues…</a:t>
            </a:r>
            <a:endParaRPr lang="en-US" dirty="0"/>
          </a:p>
        </p:txBody>
      </p:sp>
      <p:sp>
        <p:nvSpPr>
          <p:cNvPr id="3" name="Content Placeholder 2"/>
          <p:cNvSpPr>
            <a:spLocks noGrp="1"/>
          </p:cNvSpPr>
          <p:nvPr>
            <p:ph idx="1"/>
          </p:nvPr>
        </p:nvSpPr>
        <p:spPr>
          <a:xfrm>
            <a:off x="457200" y="914400"/>
            <a:ext cx="8229600" cy="5410200"/>
          </a:xfrm>
        </p:spPr>
        <p:txBody>
          <a:bodyPr>
            <a:noAutofit/>
          </a:bodyPr>
          <a:lstStyle/>
          <a:p>
            <a:pPr algn="just">
              <a:spcBef>
                <a:spcPts val="600"/>
              </a:spcBef>
              <a:defRPr/>
            </a:pPr>
            <a:r>
              <a:rPr lang="en-US" sz="2000" b="1" dirty="0">
                <a:solidFill>
                  <a:srgbClr val="002060"/>
                </a:solidFill>
              </a:rPr>
              <a:t>They had illness for three days, four days respectively. Afterwards, they went to hospitals for treatment, for that illness, 69 </a:t>
            </a:r>
            <a:r>
              <a:rPr lang="en-US" sz="2000" b="1" dirty="0" smtClean="0">
                <a:solidFill>
                  <a:srgbClr val="002060"/>
                </a:solidFill>
              </a:rPr>
              <a:t>hospitalized </a:t>
            </a:r>
            <a:r>
              <a:rPr lang="en-US" sz="2000" b="1" dirty="0">
                <a:solidFill>
                  <a:srgbClr val="002060"/>
                </a:solidFill>
              </a:rPr>
              <a:t>one day. </a:t>
            </a:r>
          </a:p>
          <a:p>
            <a:pPr algn="just">
              <a:spcBef>
                <a:spcPts val="600"/>
              </a:spcBef>
              <a:defRPr/>
            </a:pPr>
            <a:r>
              <a:rPr lang="en-US" sz="2000" b="1" dirty="0" smtClean="0">
                <a:solidFill>
                  <a:srgbClr val="002060"/>
                </a:solidFill>
              </a:rPr>
              <a:t>22 per </a:t>
            </a:r>
            <a:r>
              <a:rPr lang="en-US" sz="2000" b="1" dirty="0">
                <a:solidFill>
                  <a:srgbClr val="002060"/>
                </a:solidFill>
              </a:rPr>
              <a:t>cent went to hospitals by </a:t>
            </a:r>
            <a:r>
              <a:rPr lang="en-US" sz="2000" b="1" dirty="0" smtClean="0">
                <a:solidFill>
                  <a:srgbClr val="002060"/>
                </a:solidFill>
              </a:rPr>
              <a:t>2 </a:t>
            </a:r>
            <a:r>
              <a:rPr lang="en-US" sz="2000" b="1" dirty="0">
                <a:solidFill>
                  <a:srgbClr val="002060"/>
                </a:solidFill>
              </a:rPr>
              <a:t>days, (3%) </a:t>
            </a:r>
            <a:r>
              <a:rPr lang="en-US" sz="2000" b="1" dirty="0" smtClean="0">
                <a:solidFill>
                  <a:srgbClr val="002060"/>
                </a:solidFill>
              </a:rPr>
              <a:t>3 </a:t>
            </a:r>
            <a:r>
              <a:rPr lang="en-US" sz="2000" b="1" dirty="0">
                <a:solidFill>
                  <a:srgbClr val="002060"/>
                </a:solidFill>
              </a:rPr>
              <a:t>days, and 3 % admitted in hospitals </a:t>
            </a:r>
            <a:r>
              <a:rPr lang="en-US" sz="2000" b="1" dirty="0" smtClean="0">
                <a:solidFill>
                  <a:srgbClr val="002060"/>
                </a:solidFill>
              </a:rPr>
              <a:t>6 </a:t>
            </a:r>
            <a:r>
              <a:rPr lang="en-US" sz="2000" b="1" dirty="0">
                <a:solidFill>
                  <a:srgbClr val="002060"/>
                </a:solidFill>
              </a:rPr>
              <a:t>days for consumption of tobacco </a:t>
            </a:r>
            <a:r>
              <a:rPr lang="en-US" sz="2000" b="1" dirty="0" smtClean="0">
                <a:solidFill>
                  <a:srgbClr val="002060"/>
                </a:solidFill>
              </a:rPr>
              <a:t>&amp; </a:t>
            </a:r>
            <a:r>
              <a:rPr lang="en-US" sz="2000" b="1" dirty="0">
                <a:solidFill>
                  <a:srgbClr val="002060"/>
                </a:solidFill>
              </a:rPr>
              <a:t>alcohol during pandemic . </a:t>
            </a:r>
          </a:p>
          <a:p>
            <a:pPr algn="just">
              <a:spcBef>
                <a:spcPts val="600"/>
              </a:spcBef>
              <a:defRPr/>
            </a:pPr>
            <a:r>
              <a:rPr lang="en-US" sz="2000" b="1" dirty="0" smtClean="0">
                <a:solidFill>
                  <a:srgbClr val="002060"/>
                </a:solidFill>
              </a:rPr>
              <a:t>Mostly they </a:t>
            </a:r>
            <a:r>
              <a:rPr lang="en-US" sz="2000" b="1" dirty="0">
                <a:solidFill>
                  <a:srgbClr val="002060"/>
                </a:solidFill>
              </a:rPr>
              <a:t>went to private hospital or nursing home (77%),only 19% were got treatment in govt. hospital. </a:t>
            </a:r>
          </a:p>
          <a:p>
            <a:pPr algn="just">
              <a:spcBef>
                <a:spcPts val="600"/>
              </a:spcBef>
              <a:defRPr/>
            </a:pPr>
            <a:r>
              <a:rPr lang="en-US" sz="2000" b="1" dirty="0">
                <a:solidFill>
                  <a:srgbClr val="002060"/>
                </a:solidFill>
              </a:rPr>
              <a:t>36 % of them were spent less than 500 rupees amount of money for hospitalized in hospital, only 10 spent from </a:t>
            </a:r>
            <a:r>
              <a:rPr lang="en-US" sz="2000" b="1" dirty="0" err="1">
                <a:solidFill>
                  <a:srgbClr val="002060"/>
                </a:solidFill>
              </a:rPr>
              <a:t>Rs</a:t>
            </a:r>
            <a:r>
              <a:rPr lang="en-US" sz="2000" b="1" dirty="0">
                <a:solidFill>
                  <a:srgbClr val="002060"/>
                </a:solidFill>
              </a:rPr>
              <a:t>. 501 to 750. </a:t>
            </a:r>
          </a:p>
          <a:p>
            <a:pPr algn="just">
              <a:spcBef>
                <a:spcPts val="600"/>
              </a:spcBef>
              <a:defRPr/>
            </a:pPr>
            <a:r>
              <a:rPr lang="en-US" sz="2000" b="1" dirty="0">
                <a:solidFill>
                  <a:srgbClr val="002060"/>
                </a:solidFill>
              </a:rPr>
              <a:t>Only one youth severely affected and he paid more than </a:t>
            </a:r>
            <a:r>
              <a:rPr lang="en-US" sz="2000" b="1" dirty="0" err="1">
                <a:solidFill>
                  <a:srgbClr val="002060"/>
                </a:solidFill>
              </a:rPr>
              <a:t>Rs</a:t>
            </a:r>
            <a:r>
              <a:rPr lang="en-US" sz="2000" b="1" dirty="0">
                <a:solidFill>
                  <a:srgbClr val="002060"/>
                </a:solidFill>
              </a:rPr>
              <a:t>. 50000 for six day treatment in a private hospital. </a:t>
            </a:r>
          </a:p>
          <a:p>
            <a:pPr algn="just">
              <a:spcBef>
                <a:spcPts val="600"/>
              </a:spcBef>
              <a:defRPr/>
            </a:pPr>
            <a:r>
              <a:rPr lang="en-US" sz="2000" b="1" dirty="0" smtClean="0">
                <a:solidFill>
                  <a:srgbClr val="002060"/>
                </a:solidFill>
              </a:rPr>
              <a:t>They utilized </a:t>
            </a:r>
            <a:r>
              <a:rPr lang="en-US" sz="2000" b="1" dirty="0">
                <a:solidFill>
                  <a:srgbClr val="002060"/>
                </a:solidFill>
              </a:rPr>
              <a:t>their own salary, sometime they borrowed the money from parents, relatives, friends and money lenders in their places. </a:t>
            </a:r>
          </a:p>
          <a:p>
            <a:pPr algn="just">
              <a:spcBef>
                <a:spcPts val="600"/>
              </a:spcBef>
              <a:defRPr/>
            </a:pPr>
            <a:r>
              <a:rPr lang="en-US" sz="2000" b="1" dirty="0">
                <a:solidFill>
                  <a:srgbClr val="002060"/>
                </a:solidFill>
              </a:rPr>
              <a:t>By this study illustrated that after hospitalization, most of them they had average health condition (37 %), quarter of the youth had poor health condition (29 %). </a:t>
            </a:r>
          </a:p>
          <a:p>
            <a:pPr>
              <a:spcBef>
                <a:spcPts val="600"/>
              </a:spcBef>
            </a:pPr>
            <a:endParaRPr lang="en-US" sz="2000" dirty="0"/>
          </a:p>
        </p:txBody>
      </p:sp>
    </p:spTree>
    <p:extLst>
      <p:ext uri="{BB962C8B-B14F-4D97-AF65-F5344CB8AC3E}">
        <p14:creationId xmlns:p14="http://schemas.microsoft.com/office/powerpoint/2010/main" val="73046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C00000"/>
                </a:solidFill>
              </a:rPr>
              <a:t>Correlation Results</a:t>
            </a:r>
            <a:endParaRPr lang="en-US" dirty="0"/>
          </a:p>
        </p:txBody>
      </p:sp>
      <p:sp>
        <p:nvSpPr>
          <p:cNvPr id="3" name="Content Placeholder 2"/>
          <p:cNvSpPr>
            <a:spLocks noGrp="1"/>
          </p:cNvSpPr>
          <p:nvPr>
            <p:ph idx="1"/>
          </p:nvPr>
        </p:nvSpPr>
        <p:spPr/>
        <p:txBody>
          <a:bodyPr>
            <a:normAutofit lnSpcReduction="10000"/>
          </a:bodyPr>
          <a:lstStyle/>
          <a:p>
            <a:pPr algn="just"/>
            <a:r>
              <a:rPr lang="en-US" sz="3600" b="1" dirty="0">
                <a:solidFill>
                  <a:srgbClr val="C00000"/>
                </a:solidFill>
              </a:rPr>
              <a:t>Result:</a:t>
            </a:r>
          </a:p>
          <a:p>
            <a:pPr algn="just"/>
            <a:r>
              <a:rPr lang="en-US" b="1" dirty="0">
                <a:solidFill>
                  <a:srgbClr val="002060"/>
                </a:solidFill>
              </a:rPr>
              <a:t>Positive Relationship between Tobacco, Smoking and Alcohol Consumption and Health Status among the Youths. </a:t>
            </a:r>
          </a:p>
          <a:p>
            <a:pPr algn="just"/>
            <a:endParaRPr lang="en-US" b="1" dirty="0">
              <a:solidFill>
                <a:srgbClr val="002060"/>
              </a:solidFill>
            </a:endParaRPr>
          </a:p>
          <a:p>
            <a:pPr algn="just"/>
            <a:r>
              <a:rPr lang="en-US" b="1" dirty="0">
                <a:solidFill>
                  <a:srgbClr val="002060"/>
                </a:solidFill>
              </a:rPr>
              <a:t>Because youths addicted to insidious activities, afterwards their health condition severely affected by some early mentioned diseases.</a:t>
            </a:r>
          </a:p>
          <a:p>
            <a:endParaRPr lang="en-US" dirty="0"/>
          </a:p>
        </p:txBody>
      </p:sp>
    </p:spTree>
    <p:extLst>
      <p:ext uri="{BB962C8B-B14F-4D97-AF65-F5344CB8AC3E}">
        <p14:creationId xmlns:p14="http://schemas.microsoft.com/office/powerpoint/2010/main" val="2507281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b="1" dirty="0">
                <a:solidFill>
                  <a:srgbClr val="C00000"/>
                </a:solidFill>
              </a:rPr>
              <a:t>Suggestions </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algn="just">
              <a:spcBef>
                <a:spcPts val="600"/>
              </a:spcBef>
              <a:spcAft>
                <a:spcPts val="600"/>
              </a:spcAft>
            </a:pPr>
            <a:r>
              <a:rPr lang="en-US" sz="2200" b="1" dirty="0">
                <a:solidFill>
                  <a:srgbClr val="002060"/>
                </a:solidFill>
              </a:rPr>
              <a:t>Government action should be taken immediate action  require to restrict the consumption and to make the people aware about its tobacco and alcohol harmful effects. </a:t>
            </a:r>
          </a:p>
          <a:p>
            <a:pPr algn="just">
              <a:spcBef>
                <a:spcPts val="600"/>
              </a:spcBef>
              <a:spcAft>
                <a:spcPts val="600"/>
              </a:spcAft>
            </a:pPr>
            <a:r>
              <a:rPr lang="en-US" sz="2200" b="1" dirty="0">
                <a:solidFill>
                  <a:srgbClr val="002060"/>
                </a:solidFill>
              </a:rPr>
              <a:t>Government should be abolish the sales of this harmful products over the country because It is harmful to kidneys and testes leading to increased cretonne and sperm deformities, sometimes cancers. </a:t>
            </a:r>
          </a:p>
          <a:p>
            <a:pPr algn="just">
              <a:spcBef>
                <a:spcPts val="600"/>
              </a:spcBef>
              <a:spcAft>
                <a:spcPts val="600"/>
              </a:spcAft>
            </a:pPr>
            <a:r>
              <a:rPr lang="en-US" sz="2200" b="1" dirty="0">
                <a:solidFill>
                  <a:srgbClr val="002060"/>
                </a:solidFill>
              </a:rPr>
              <a:t>Government must control and abolish these kind of insidious activism among the Youths of selected Areas through possible devices. </a:t>
            </a:r>
          </a:p>
          <a:p>
            <a:pPr algn="just">
              <a:spcBef>
                <a:spcPts val="600"/>
              </a:spcBef>
              <a:spcAft>
                <a:spcPts val="600"/>
              </a:spcAft>
            </a:pPr>
            <a:r>
              <a:rPr lang="en-US" sz="2200" b="1" dirty="0">
                <a:solidFill>
                  <a:srgbClr val="002060"/>
                </a:solidFill>
              </a:rPr>
              <a:t>Government should be prohibited sales in front the education institutions and before </a:t>
            </a:r>
            <a:r>
              <a:rPr lang="en-US" sz="2200" b="1" dirty="0" smtClean="0">
                <a:solidFill>
                  <a:srgbClr val="002060"/>
                </a:solidFill>
              </a:rPr>
              <a:t>vulnerable </a:t>
            </a:r>
            <a:r>
              <a:rPr lang="en-US" sz="2200" b="1" dirty="0">
                <a:solidFill>
                  <a:srgbClr val="002060"/>
                </a:solidFill>
              </a:rPr>
              <a:t>groups of the society. </a:t>
            </a:r>
          </a:p>
        </p:txBody>
      </p:sp>
    </p:spTree>
    <p:extLst>
      <p:ext uri="{BB962C8B-B14F-4D97-AF65-F5344CB8AC3E}">
        <p14:creationId xmlns:p14="http://schemas.microsoft.com/office/powerpoint/2010/main" val="455896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b="1" dirty="0">
                <a:solidFill>
                  <a:srgbClr val="C00000"/>
                </a:solidFill>
              </a:rPr>
              <a:t>References</a:t>
            </a:r>
            <a:endParaRPr lang="en-US" dirty="0"/>
          </a:p>
        </p:txBody>
      </p:sp>
      <p:sp>
        <p:nvSpPr>
          <p:cNvPr id="3" name="Content Placeholder 2"/>
          <p:cNvSpPr>
            <a:spLocks noGrp="1"/>
          </p:cNvSpPr>
          <p:nvPr>
            <p:ph idx="1"/>
          </p:nvPr>
        </p:nvSpPr>
        <p:spPr>
          <a:xfrm>
            <a:off x="457200" y="914400"/>
            <a:ext cx="8229600" cy="5486400"/>
          </a:xfrm>
        </p:spPr>
        <p:txBody>
          <a:bodyPr>
            <a:normAutofit fontScale="55000" lnSpcReduction="20000"/>
          </a:bodyPr>
          <a:lstStyle/>
          <a:p>
            <a:pPr algn="just">
              <a:spcBef>
                <a:spcPts val="600"/>
              </a:spcBef>
              <a:spcAft>
                <a:spcPts val="600"/>
              </a:spcAft>
              <a:defRPr/>
            </a:pPr>
            <a:r>
              <a:rPr lang="en-US" sz="3600" b="1" dirty="0">
                <a:solidFill>
                  <a:srgbClr val="002060"/>
                </a:solidFill>
              </a:rPr>
              <a:t>Eastern Mirror; 2019. Available from: http://www.easternmirrornagaland. com/</a:t>
            </a:r>
            <a:r>
              <a:rPr lang="en-US" sz="3600" b="1" dirty="0" err="1">
                <a:solidFill>
                  <a:srgbClr val="002060"/>
                </a:solidFill>
              </a:rPr>
              <a:t>nagaland</a:t>
            </a:r>
            <a:r>
              <a:rPr lang="en-US" sz="3600" b="1" dirty="0">
                <a:solidFill>
                  <a:srgbClr val="002060"/>
                </a:solidFill>
              </a:rPr>
              <a:t>‑second‑highest‑consumer‑of‑tobacco‑products‑in‑the‑ country/. [Last accessed on 2019 Apr 30].</a:t>
            </a:r>
          </a:p>
          <a:p>
            <a:pPr algn="just">
              <a:spcBef>
                <a:spcPts val="600"/>
              </a:spcBef>
              <a:spcAft>
                <a:spcPts val="600"/>
              </a:spcAft>
              <a:defRPr/>
            </a:pPr>
            <a:r>
              <a:rPr lang="en-US" sz="3600" b="1" dirty="0" err="1">
                <a:solidFill>
                  <a:srgbClr val="002060"/>
                </a:solidFill>
              </a:rPr>
              <a:t>Garg</a:t>
            </a:r>
            <a:r>
              <a:rPr lang="en-US" sz="3600" b="1" dirty="0">
                <a:solidFill>
                  <a:srgbClr val="002060"/>
                </a:solidFill>
              </a:rPr>
              <a:t> A, </a:t>
            </a:r>
            <a:r>
              <a:rPr lang="en-US" sz="3600" b="1" dirty="0" err="1">
                <a:solidFill>
                  <a:srgbClr val="002060"/>
                </a:solidFill>
              </a:rPr>
              <a:t>Chaturvedi</a:t>
            </a:r>
            <a:r>
              <a:rPr lang="en-US" sz="3600" b="1" dirty="0">
                <a:solidFill>
                  <a:srgbClr val="002060"/>
                </a:solidFill>
              </a:rPr>
              <a:t> P, Mishra A, </a:t>
            </a:r>
            <a:r>
              <a:rPr lang="en-US" sz="3600" b="1" dirty="0" err="1">
                <a:solidFill>
                  <a:srgbClr val="002060"/>
                </a:solidFill>
              </a:rPr>
              <a:t>Datta</a:t>
            </a:r>
            <a:r>
              <a:rPr lang="en-US" sz="3600" b="1" dirty="0">
                <a:solidFill>
                  <a:srgbClr val="002060"/>
                </a:solidFill>
              </a:rPr>
              <a:t> S. (2015) “A review on harmful effects of pan masala”, </a:t>
            </a:r>
            <a:r>
              <a:rPr lang="en-US" sz="3600" b="1" i="1" dirty="0">
                <a:solidFill>
                  <a:srgbClr val="002060"/>
                </a:solidFill>
              </a:rPr>
              <a:t>Indian Journal Cancer</a:t>
            </a:r>
            <a:r>
              <a:rPr lang="en-US" sz="3600" b="1" dirty="0">
                <a:solidFill>
                  <a:srgbClr val="002060"/>
                </a:solidFill>
              </a:rPr>
              <a:t>, 2015, Vol. 52, 663-666.</a:t>
            </a:r>
          </a:p>
          <a:p>
            <a:pPr algn="just">
              <a:spcBef>
                <a:spcPts val="600"/>
              </a:spcBef>
              <a:spcAft>
                <a:spcPts val="600"/>
              </a:spcAft>
              <a:defRPr/>
            </a:pPr>
            <a:r>
              <a:rPr lang="en-US" sz="3600" b="1" dirty="0" smtClean="0">
                <a:solidFill>
                  <a:srgbClr val="002060"/>
                </a:solidFill>
              </a:rPr>
              <a:t>Sharma </a:t>
            </a:r>
            <a:r>
              <a:rPr lang="en-US" sz="3600" b="1" dirty="0">
                <a:solidFill>
                  <a:srgbClr val="002060"/>
                </a:solidFill>
              </a:rPr>
              <a:t>AK, Gupta R, Gupta HP, Singh AK. </a:t>
            </a:r>
            <a:r>
              <a:rPr lang="en-US" sz="3600" b="1" dirty="0" err="1">
                <a:solidFill>
                  <a:srgbClr val="002060"/>
                </a:solidFill>
              </a:rPr>
              <a:t>Haemodynamic</a:t>
            </a:r>
            <a:r>
              <a:rPr lang="en-US" sz="3600" b="1" dirty="0">
                <a:solidFill>
                  <a:srgbClr val="002060"/>
                </a:solidFill>
              </a:rPr>
              <a:t> effects of pan masala in healthy volunteers. J </a:t>
            </a:r>
            <a:r>
              <a:rPr lang="en-US" sz="3600" b="1" dirty="0" err="1">
                <a:solidFill>
                  <a:srgbClr val="002060"/>
                </a:solidFill>
              </a:rPr>
              <a:t>Assoc</a:t>
            </a:r>
            <a:r>
              <a:rPr lang="en-US" sz="3600" b="1" dirty="0">
                <a:solidFill>
                  <a:srgbClr val="002060"/>
                </a:solidFill>
              </a:rPr>
              <a:t> Physicians India 2000;48:400-1. </a:t>
            </a:r>
          </a:p>
          <a:p>
            <a:pPr algn="just">
              <a:spcBef>
                <a:spcPts val="600"/>
              </a:spcBef>
              <a:spcAft>
                <a:spcPts val="600"/>
              </a:spcAft>
              <a:defRPr/>
            </a:pPr>
            <a:r>
              <a:rPr lang="en-US" sz="3600" b="1" dirty="0" err="1">
                <a:solidFill>
                  <a:srgbClr val="002060"/>
                </a:solidFill>
              </a:rPr>
              <a:t>Shrivastava</a:t>
            </a:r>
            <a:r>
              <a:rPr lang="en-US" sz="3600" b="1" dirty="0">
                <a:solidFill>
                  <a:srgbClr val="002060"/>
                </a:solidFill>
              </a:rPr>
              <a:t> N, </a:t>
            </a:r>
            <a:r>
              <a:rPr lang="en-US" sz="3600" b="1" dirty="0" err="1">
                <a:solidFill>
                  <a:srgbClr val="002060"/>
                </a:solidFill>
              </a:rPr>
              <a:t>Verma</a:t>
            </a:r>
            <a:r>
              <a:rPr lang="en-US" sz="3600" b="1" dirty="0">
                <a:solidFill>
                  <a:srgbClr val="002060"/>
                </a:solidFill>
              </a:rPr>
              <a:t> N, </a:t>
            </a:r>
            <a:r>
              <a:rPr lang="en-US" sz="3600" b="1" dirty="0" err="1">
                <a:solidFill>
                  <a:srgbClr val="002060"/>
                </a:solidFill>
              </a:rPr>
              <a:t>Dhiraj</a:t>
            </a:r>
            <a:r>
              <a:rPr lang="en-US" sz="3600" b="1" dirty="0">
                <a:solidFill>
                  <a:srgbClr val="002060"/>
                </a:solidFill>
              </a:rPr>
              <a:t> B, </a:t>
            </a:r>
            <a:r>
              <a:rPr lang="en-US" sz="3600" b="1" dirty="0" err="1">
                <a:solidFill>
                  <a:srgbClr val="002060"/>
                </a:solidFill>
              </a:rPr>
              <a:t>Soni</a:t>
            </a:r>
            <a:r>
              <a:rPr lang="en-US" sz="3600" b="1" dirty="0">
                <a:solidFill>
                  <a:srgbClr val="002060"/>
                </a:solidFill>
              </a:rPr>
              <a:t> GP. (2015). “Prevalence of smokeless tobacco use among school going adolescent students of Raipur city Chhattisgarh state, India”. International Journal Medical Science, 2015; 3:921-4.</a:t>
            </a:r>
          </a:p>
          <a:p>
            <a:pPr algn="just">
              <a:spcBef>
                <a:spcPts val="600"/>
              </a:spcBef>
              <a:spcAft>
                <a:spcPts val="600"/>
              </a:spcAft>
              <a:defRPr/>
            </a:pPr>
            <a:r>
              <a:rPr lang="en-US" sz="3600" b="1" dirty="0">
                <a:solidFill>
                  <a:srgbClr val="002060"/>
                </a:solidFill>
              </a:rPr>
              <a:t>Mukherjee A, </a:t>
            </a:r>
            <a:r>
              <a:rPr lang="en-US" sz="3600" b="1" dirty="0" err="1">
                <a:solidFill>
                  <a:srgbClr val="002060"/>
                </a:solidFill>
              </a:rPr>
              <a:t>Sinha</a:t>
            </a:r>
            <a:r>
              <a:rPr lang="en-US" sz="3600" b="1" dirty="0">
                <a:solidFill>
                  <a:srgbClr val="002060"/>
                </a:solidFill>
              </a:rPr>
              <a:t> A, </a:t>
            </a:r>
            <a:r>
              <a:rPr lang="en-US" sz="3600" b="1" dirty="0" err="1">
                <a:solidFill>
                  <a:srgbClr val="002060"/>
                </a:solidFill>
              </a:rPr>
              <a:t>Taraphdar</a:t>
            </a:r>
            <a:r>
              <a:rPr lang="en-US" sz="3600" b="1" dirty="0">
                <a:solidFill>
                  <a:srgbClr val="002060"/>
                </a:solidFill>
              </a:rPr>
              <a:t> P, </a:t>
            </a:r>
            <a:r>
              <a:rPr lang="en-US" sz="3600" b="1" dirty="0" err="1">
                <a:solidFill>
                  <a:srgbClr val="002060"/>
                </a:solidFill>
              </a:rPr>
              <a:t>Basu</a:t>
            </a:r>
            <a:r>
              <a:rPr lang="en-US" sz="3600" b="1" dirty="0">
                <a:solidFill>
                  <a:srgbClr val="002060"/>
                </a:solidFill>
              </a:rPr>
              <a:t> G, </a:t>
            </a:r>
            <a:r>
              <a:rPr lang="en-US" sz="3600" b="1" dirty="0" err="1">
                <a:solidFill>
                  <a:srgbClr val="002060"/>
                </a:solidFill>
              </a:rPr>
              <a:t>Chakrabarty</a:t>
            </a:r>
            <a:r>
              <a:rPr lang="en-US" sz="3600" b="1" dirty="0">
                <a:solidFill>
                  <a:srgbClr val="002060"/>
                </a:solidFill>
              </a:rPr>
              <a:t> D. Tobacco abuse among school going adolescents in a rural area of West Bengal, India. Indian J Public Health 2012;56:286‑9.</a:t>
            </a:r>
          </a:p>
          <a:p>
            <a:pPr algn="just">
              <a:spcBef>
                <a:spcPts val="600"/>
              </a:spcBef>
              <a:spcAft>
                <a:spcPts val="600"/>
              </a:spcAft>
              <a:defRPr/>
            </a:pPr>
            <a:r>
              <a:rPr lang="en-US" sz="3600" b="1" dirty="0" err="1" smtClean="0">
                <a:solidFill>
                  <a:srgbClr val="002060"/>
                </a:solidFill>
              </a:rPr>
              <a:t>Saxena</a:t>
            </a:r>
            <a:r>
              <a:rPr lang="en-US" sz="3600" b="1" dirty="0" smtClean="0">
                <a:solidFill>
                  <a:srgbClr val="002060"/>
                </a:solidFill>
              </a:rPr>
              <a:t> </a:t>
            </a:r>
            <a:r>
              <a:rPr lang="en-US" sz="3600" b="1" dirty="0">
                <a:solidFill>
                  <a:srgbClr val="002060"/>
                </a:solidFill>
              </a:rPr>
              <a:t>S, Sharma R, </a:t>
            </a:r>
            <a:r>
              <a:rPr lang="en-US" sz="3600" b="1" dirty="0" err="1">
                <a:solidFill>
                  <a:srgbClr val="002060"/>
                </a:solidFill>
              </a:rPr>
              <a:t>Maulik</a:t>
            </a:r>
            <a:r>
              <a:rPr lang="en-US" sz="3600" b="1" dirty="0">
                <a:solidFill>
                  <a:srgbClr val="002060"/>
                </a:solidFill>
              </a:rPr>
              <a:t> PK (2003). Impact of alcohol use on poor families: a study from north India. J </a:t>
            </a:r>
            <a:r>
              <a:rPr lang="en-US" sz="3600" b="1" dirty="0" err="1">
                <a:solidFill>
                  <a:srgbClr val="002060"/>
                </a:solidFill>
              </a:rPr>
              <a:t>Subst</a:t>
            </a:r>
            <a:r>
              <a:rPr lang="en-US" sz="3600" b="1" dirty="0">
                <a:solidFill>
                  <a:srgbClr val="002060"/>
                </a:solidFill>
              </a:rPr>
              <a:t> </a:t>
            </a:r>
            <a:r>
              <a:rPr lang="en-US" sz="3600" b="1" dirty="0" err="1">
                <a:solidFill>
                  <a:srgbClr val="002060"/>
                </a:solidFill>
              </a:rPr>
              <a:t>Abus</a:t>
            </a:r>
            <a:r>
              <a:rPr lang="en-US" sz="3600" b="1" dirty="0">
                <a:solidFill>
                  <a:srgbClr val="002060"/>
                </a:solidFill>
              </a:rPr>
              <a:t>. 8(2):78–84</a:t>
            </a:r>
            <a:r>
              <a:rPr lang="en-US" sz="3600" b="1" dirty="0" smtClean="0">
                <a:solidFill>
                  <a:srgbClr val="002060"/>
                </a:solidFill>
              </a:rPr>
              <a:t>.</a:t>
            </a:r>
            <a:endParaRPr lang="en-US" dirty="0"/>
          </a:p>
        </p:txBody>
      </p:sp>
    </p:spTree>
    <p:extLst>
      <p:ext uri="{BB962C8B-B14F-4D97-AF65-F5344CB8AC3E}">
        <p14:creationId xmlns:p14="http://schemas.microsoft.com/office/powerpoint/2010/main" val="1057316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0"/>
            <a:ext cx="8229600" cy="1143000"/>
          </a:xfrm>
        </p:spPr>
        <p:txBody>
          <a:bodyPr>
            <a:noAutofit/>
          </a:bodyPr>
          <a:lstStyle/>
          <a:p>
            <a:r>
              <a:rPr lang="en-US" sz="8000" b="1" dirty="0" smtClean="0">
                <a:solidFill>
                  <a:srgbClr val="C00000"/>
                </a:solidFill>
              </a:rPr>
              <a:t>THANK YOU</a:t>
            </a:r>
            <a:endParaRPr lang="en-US" sz="8000" b="1" dirty="0">
              <a:solidFill>
                <a:srgbClr val="C00000"/>
              </a:solidFill>
            </a:endParaRPr>
          </a:p>
        </p:txBody>
      </p:sp>
    </p:spTree>
    <p:extLst>
      <p:ext uri="{BB962C8B-B14F-4D97-AF65-F5344CB8AC3E}">
        <p14:creationId xmlns:p14="http://schemas.microsoft.com/office/powerpoint/2010/main" val="387187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C00000"/>
                </a:solidFill>
              </a:rPr>
              <a:t>Alcohol Consumption</a:t>
            </a:r>
            <a:endParaRPr lang="en-US"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algn="just">
              <a:spcBef>
                <a:spcPts val="600"/>
              </a:spcBef>
              <a:spcAft>
                <a:spcPts val="600"/>
              </a:spcAft>
              <a:defRPr/>
            </a:pPr>
            <a:r>
              <a:rPr lang="en-US" b="1" dirty="0">
                <a:solidFill>
                  <a:srgbClr val="002060"/>
                </a:solidFill>
              </a:rPr>
              <a:t>Alcohol per capita consumption increased in the WHO Western Pacific and South-East Asia regions. </a:t>
            </a:r>
          </a:p>
          <a:p>
            <a:pPr algn="just">
              <a:spcBef>
                <a:spcPts val="600"/>
              </a:spcBef>
              <a:spcAft>
                <a:spcPts val="600"/>
              </a:spcAft>
              <a:defRPr/>
            </a:pPr>
            <a:r>
              <a:rPr lang="en-US" b="1" dirty="0">
                <a:solidFill>
                  <a:srgbClr val="002060"/>
                </a:solidFill>
              </a:rPr>
              <a:t>Highly populated country India account for the increases, year wise 2.4 </a:t>
            </a:r>
            <a:r>
              <a:rPr lang="en-US" b="1" dirty="0" err="1">
                <a:solidFill>
                  <a:srgbClr val="002060"/>
                </a:solidFill>
              </a:rPr>
              <a:t>litres</a:t>
            </a:r>
            <a:r>
              <a:rPr lang="en-US" b="1" dirty="0">
                <a:solidFill>
                  <a:srgbClr val="002060"/>
                </a:solidFill>
              </a:rPr>
              <a:t>, 4.3 </a:t>
            </a:r>
            <a:r>
              <a:rPr lang="en-US" b="1" dirty="0" err="1">
                <a:solidFill>
                  <a:srgbClr val="002060"/>
                </a:solidFill>
              </a:rPr>
              <a:t>litres</a:t>
            </a:r>
            <a:r>
              <a:rPr lang="en-US" b="1" dirty="0">
                <a:solidFill>
                  <a:srgbClr val="002060"/>
                </a:solidFill>
              </a:rPr>
              <a:t> &amp; 5.7 </a:t>
            </a:r>
            <a:r>
              <a:rPr lang="en-US" b="1" dirty="0" err="1">
                <a:solidFill>
                  <a:srgbClr val="002060"/>
                </a:solidFill>
              </a:rPr>
              <a:t>litres</a:t>
            </a:r>
            <a:r>
              <a:rPr lang="en-US" b="1" dirty="0">
                <a:solidFill>
                  <a:srgbClr val="002060"/>
                </a:solidFill>
              </a:rPr>
              <a:t> in 2005, 2010 and 2016 respectively. </a:t>
            </a:r>
          </a:p>
          <a:p>
            <a:pPr algn="just">
              <a:spcBef>
                <a:spcPts val="600"/>
              </a:spcBef>
              <a:spcAft>
                <a:spcPts val="600"/>
              </a:spcAft>
              <a:defRPr/>
            </a:pPr>
            <a:r>
              <a:rPr lang="en-US" b="1" dirty="0">
                <a:solidFill>
                  <a:srgbClr val="002060"/>
                </a:solidFill>
              </a:rPr>
              <a:t>15-19 Age category of youths were mostly drinking in total population. </a:t>
            </a:r>
          </a:p>
          <a:p>
            <a:pPr algn="just">
              <a:spcBef>
                <a:spcPts val="600"/>
              </a:spcBef>
              <a:spcAft>
                <a:spcPts val="600"/>
              </a:spcAft>
              <a:defRPr/>
            </a:pPr>
            <a:r>
              <a:rPr lang="en-US" b="1" dirty="0">
                <a:solidFill>
                  <a:srgbClr val="002060"/>
                </a:solidFill>
              </a:rPr>
              <a:t>Globally, 44.8% of total recorded alcohol is consumed in the form of spirits, which is also the most consumed beverage type in the South-East Asia Region (87.9%), </a:t>
            </a:r>
          </a:p>
          <a:p>
            <a:pPr algn="just">
              <a:spcBef>
                <a:spcPts val="600"/>
              </a:spcBef>
              <a:spcAft>
                <a:spcPts val="600"/>
              </a:spcAft>
              <a:defRPr/>
            </a:pPr>
            <a:r>
              <a:rPr lang="en-US" b="1" dirty="0">
                <a:solidFill>
                  <a:srgbClr val="002060"/>
                </a:solidFill>
              </a:rPr>
              <a:t>Eastern Mediterranean Region (48.3%) and Western Pacific Region (58.8%). </a:t>
            </a:r>
          </a:p>
          <a:p>
            <a:pPr algn="just">
              <a:spcBef>
                <a:spcPts val="600"/>
              </a:spcBef>
              <a:spcAft>
                <a:spcPts val="600"/>
              </a:spcAft>
              <a:defRPr/>
            </a:pPr>
            <a:r>
              <a:rPr lang="en-US" b="1" dirty="0">
                <a:solidFill>
                  <a:srgbClr val="002060"/>
                </a:solidFill>
              </a:rPr>
              <a:t>The second most consumed beverage type is beer, which accounts for 34.3% of all recorded alcohol consumed in the world. </a:t>
            </a:r>
          </a:p>
        </p:txBody>
      </p:sp>
    </p:spTree>
    <p:extLst>
      <p:ext uri="{BB962C8B-B14F-4D97-AF65-F5344CB8AC3E}">
        <p14:creationId xmlns:p14="http://schemas.microsoft.com/office/powerpoint/2010/main" val="1934782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b="1" dirty="0">
                <a:solidFill>
                  <a:srgbClr val="C00000"/>
                </a:solidFill>
              </a:rPr>
              <a:t>HEALTH HAZARDS</a:t>
            </a: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algn="just">
              <a:defRPr/>
            </a:pPr>
            <a:r>
              <a:rPr lang="en-US" b="1" dirty="0">
                <a:solidFill>
                  <a:srgbClr val="002060"/>
                </a:solidFill>
              </a:rPr>
              <a:t>Like tobacco products, Pan Masala is widely used across all the strata of society and is freely available in many parts of the country. </a:t>
            </a:r>
          </a:p>
          <a:p>
            <a:pPr algn="just">
              <a:defRPr/>
            </a:pPr>
            <a:r>
              <a:rPr lang="en-US" b="1" dirty="0">
                <a:solidFill>
                  <a:srgbClr val="002060"/>
                </a:solidFill>
              </a:rPr>
              <a:t>It is carcinogenic, </a:t>
            </a:r>
            <a:r>
              <a:rPr lang="en-US" b="1" dirty="0" err="1">
                <a:solidFill>
                  <a:srgbClr val="002060"/>
                </a:solidFill>
              </a:rPr>
              <a:t>genotoxic</a:t>
            </a:r>
            <a:r>
              <a:rPr lang="en-US" b="1" dirty="0">
                <a:solidFill>
                  <a:srgbClr val="002060"/>
                </a:solidFill>
              </a:rPr>
              <a:t>, and has harmful effects on the oral cavity, liver, kidneys and reproductive organs. </a:t>
            </a:r>
          </a:p>
          <a:p>
            <a:pPr algn="just">
              <a:defRPr/>
            </a:pPr>
            <a:r>
              <a:rPr lang="en-US" b="1" dirty="0">
                <a:solidFill>
                  <a:srgbClr val="002060"/>
                </a:solidFill>
              </a:rPr>
              <a:t>Pan </a:t>
            </a:r>
            <a:r>
              <a:rPr lang="en-US" b="1" dirty="0" err="1">
                <a:solidFill>
                  <a:srgbClr val="002060"/>
                </a:solidFill>
              </a:rPr>
              <a:t>Masal</a:t>
            </a:r>
            <a:r>
              <a:rPr lang="en-US" b="1" dirty="0">
                <a:solidFill>
                  <a:srgbClr val="002060"/>
                </a:solidFill>
              </a:rPr>
              <a:t> showed presence of testicular cysts, increased structural abnormalities in sperms and decreased weight of testis.  </a:t>
            </a:r>
          </a:p>
          <a:p>
            <a:pPr algn="just">
              <a:defRPr/>
            </a:pPr>
            <a:r>
              <a:rPr lang="en-US" b="1" dirty="0">
                <a:solidFill>
                  <a:srgbClr val="002060"/>
                </a:solidFill>
              </a:rPr>
              <a:t>The ovaries and kidneys were also affected showing inflammatory reaction and cysts.  </a:t>
            </a:r>
          </a:p>
          <a:p>
            <a:pPr algn="just">
              <a:defRPr/>
            </a:pPr>
            <a:r>
              <a:rPr lang="en-US" b="1" dirty="0">
                <a:solidFill>
                  <a:srgbClr val="002060"/>
                </a:solidFill>
              </a:rPr>
              <a:t>There was acute increase in pulse rate, systolic and diastolic blood pressure on consumption of Pan Masala (Sharma AK, et al., 2000). </a:t>
            </a:r>
          </a:p>
          <a:p>
            <a:pPr algn="just">
              <a:defRPr/>
            </a:pPr>
            <a:r>
              <a:rPr lang="en-US" b="1" dirty="0">
                <a:solidFill>
                  <a:srgbClr val="002060"/>
                </a:solidFill>
              </a:rPr>
              <a:t>Every gram of PM consumed leads to exposure of about 1.2–2 mg aluminum and 23.5–185 µg fluorine leading to adverse effects due to toxic accumulation. </a:t>
            </a:r>
          </a:p>
          <a:p>
            <a:pPr algn="just">
              <a:defRPr/>
            </a:pPr>
            <a:r>
              <a:rPr lang="en-US" b="1" dirty="0" smtClean="0">
                <a:solidFill>
                  <a:srgbClr val="002060"/>
                </a:solidFill>
              </a:rPr>
              <a:t>Liquor </a:t>
            </a:r>
            <a:r>
              <a:rPr lang="en-US" b="1" dirty="0">
                <a:solidFill>
                  <a:srgbClr val="002060"/>
                </a:solidFill>
              </a:rPr>
              <a:t>refers to whisky, rum, vodka, gin and brandy with ethanol content of 42.8% by volume were producing. </a:t>
            </a:r>
            <a:r>
              <a:rPr lang="en-US" b="1" dirty="0" smtClean="0">
                <a:solidFill>
                  <a:srgbClr val="002060"/>
                </a:solidFill>
              </a:rPr>
              <a:t> It </a:t>
            </a:r>
            <a:r>
              <a:rPr lang="en-US" b="1" dirty="0">
                <a:solidFill>
                  <a:srgbClr val="002060"/>
                </a:solidFill>
              </a:rPr>
              <a:t>injurious </a:t>
            </a:r>
            <a:r>
              <a:rPr lang="en-US" b="1" dirty="0" smtClean="0">
                <a:solidFill>
                  <a:srgbClr val="002060"/>
                </a:solidFill>
              </a:rPr>
              <a:t>health</a:t>
            </a:r>
            <a:r>
              <a:rPr lang="en-US" b="1" dirty="0">
                <a:solidFill>
                  <a:srgbClr val="002060"/>
                </a:solidFill>
              </a:rPr>
              <a:t>. </a:t>
            </a:r>
          </a:p>
          <a:p>
            <a:pPr algn="just"/>
            <a:endParaRPr lang="en-US" dirty="0"/>
          </a:p>
        </p:txBody>
      </p:sp>
    </p:spTree>
    <p:extLst>
      <p:ext uri="{BB962C8B-B14F-4D97-AF65-F5344CB8AC3E}">
        <p14:creationId xmlns:p14="http://schemas.microsoft.com/office/powerpoint/2010/main" val="4016215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b="1" dirty="0">
                <a:solidFill>
                  <a:srgbClr val="C00000"/>
                </a:solidFill>
              </a:rPr>
              <a:t>REVIEW OF THE STUDY</a:t>
            </a:r>
            <a:endParaRPr lang="en-US" dirty="0"/>
          </a:p>
        </p:txBody>
      </p:sp>
      <p:sp>
        <p:nvSpPr>
          <p:cNvPr id="3" name="Content Placeholder 2"/>
          <p:cNvSpPr>
            <a:spLocks noGrp="1"/>
          </p:cNvSpPr>
          <p:nvPr>
            <p:ph idx="1"/>
          </p:nvPr>
        </p:nvSpPr>
        <p:spPr>
          <a:xfrm>
            <a:off x="457200" y="1219200"/>
            <a:ext cx="8229600" cy="5059363"/>
          </a:xfrm>
        </p:spPr>
        <p:txBody>
          <a:bodyPr>
            <a:normAutofit fontScale="62500" lnSpcReduction="20000"/>
          </a:bodyPr>
          <a:lstStyle/>
          <a:p>
            <a:pPr algn="just">
              <a:spcBef>
                <a:spcPts val="600"/>
              </a:spcBef>
              <a:spcAft>
                <a:spcPts val="600"/>
              </a:spcAft>
            </a:pPr>
            <a:r>
              <a:rPr lang="en-US" b="1" dirty="0">
                <a:solidFill>
                  <a:srgbClr val="002060"/>
                </a:solidFill>
              </a:rPr>
              <a:t>Alcohol-related problems account for over a fifth of hospital admissions (Sri et al., 1997, </a:t>
            </a:r>
            <a:r>
              <a:rPr lang="en-US" b="1" dirty="0" err="1">
                <a:solidFill>
                  <a:srgbClr val="002060"/>
                </a:solidFill>
              </a:rPr>
              <a:t>Benegal</a:t>
            </a:r>
            <a:r>
              <a:rPr lang="en-US" b="1" dirty="0">
                <a:solidFill>
                  <a:srgbClr val="002060"/>
                </a:solidFill>
              </a:rPr>
              <a:t> et al., 2001) but are under recognized by primary care physicians. </a:t>
            </a:r>
          </a:p>
          <a:p>
            <a:pPr algn="just">
              <a:spcBef>
                <a:spcPts val="600"/>
              </a:spcBef>
              <a:spcAft>
                <a:spcPts val="600"/>
              </a:spcAft>
            </a:pPr>
            <a:r>
              <a:rPr lang="en-US" b="1" dirty="0">
                <a:solidFill>
                  <a:srgbClr val="002060"/>
                </a:solidFill>
              </a:rPr>
              <a:t>Alcohol misuse has been implicated in over 20% of traumatic brain injuries (</a:t>
            </a:r>
            <a:r>
              <a:rPr lang="en-US" b="1" dirty="0" err="1">
                <a:solidFill>
                  <a:srgbClr val="002060"/>
                </a:solidFill>
              </a:rPr>
              <a:t>Gururaj</a:t>
            </a:r>
            <a:r>
              <a:rPr lang="en-US" b="1" dirty="0">
                <a:solidFill>
                  <a:srgbClr val="002060"/>
                </a:solidFill>
              </a:rPr>
              <a:t>, 2002), and 60% of all injuries reporting to emergency rooms (</a:t>
            </a:r>
            <a:r>
              <a:rPr lang="en-US" b="1" dirty="0" err="1">
                <a:solidFill>
                  <a:srgbClr val="002060"/>
                </a:solidFill>
              </a:rPr>
              <a:t>Benegal</a:t>
            </a:r>
            <a:r>
              <a:rPr lang="en-US" b="1" dirty="0">
                <a:solidFill>
                  <a:srgbClr val="002060"/>
                </a:solidFill>
              </a:rPr>
              <a:t> et al., 2002). </a:t>
            </a:r>
          </a:p>
          <a:p>
            <a:pPr algn="just">
              <a:spcBef>
                <a:spcPts val="600"/>
              </a:spcBef>
              <a:spcAft>
                <a:spcPts val="600"/>
              </a:spcAft>
            </a:pPr>
            <a:r>
              <a:rPr lang="en-US" b="1" dirty="0">
                <a:solidFill>
                  <a:srgbClr val="002060"/>
                </a:solidFill>
              </a:rPr>
              <a:t>Alcohol misuse wreaks a high social cost (Bhatt, 1998; </a:t>
            </a:r>
            <a:r>
              <a:rPr lang="en-US" b="1" dirty="0" err="1">
                <a:solidFill>
                  <a:srgbClr val="002060"/>
                </a:solidFill>
              </a:rPr>
              <a:t>Rao</a:t>
            </a:r>
            <a:r>
              <a:rPr lang="en-US" b="1" dirty="0">
                <a:solidFill>
                  <a:srgbClr val="002060"/>
                </a:solidFill>
              </a:rPr>
              <a:t> et al., 2001). </a:t>
            </a:r>
          </a:p>
          <a:p>
            <a:pPr algn="just">
              <a:spcBef>
                <a:spcPts val="600"/>
              </a:spcBef>
              <a:spcAft>
                <a:spcPts val="600"/>
              </a:spcAft>
            </a:pPr>
            <a:r>
              <a:rPr lang="en-US" b="1" dirty="0" err="1">
                <a:solidFill>
                  <a:srgbClr val="002060"/>
                </a:solidFill>
              </a:rPr>
              <a:t>monetizable</a:t>
            </a:r>
            <a:r>
              <a:rPr lang="en-US" b="1" dirty="0">
                <a:solidFill>
                  <a:srgbClr val="002060"/>
                </a:solidFill>
              </a:rPr>
              <a:t> direct and indirect costs attributable to alcohol, counting only persons with alcohol dependence, were more than 3 times the profits from alcohol taxation (</a:t>
            </a:r>
            <a:r>
              <a:rPr lang="en-US" b="1" dirty="0" err="1">
                <a:solidFill>
                  <a:srgbClr val="002060"/>
                </a:solidFill>
              </a:rPr>
              <a:t>Benegal</a:t>
            </a:r>
            <a:r>
              <a:rPr lang="en-US" b="1" dirty="0">
                <a:solidFill>
                  <a:srgbClr val="002060"/>
                </a:solidFill>
              </a:rPr>
              <a:t> et al., 2000). </a:t>
            </a:r>
          </a:p>
          <a:p>
            <a:pPr algn="just">
              <a:spcBef>
                <a:spcPts val="600"/>
              </a:spcBef>
              <a:spcAft>
                <a:spcPts val="600"/>
              </a:spcAft>
            </a:pPr>
            <a:r>
              <a:rPr lang="en-US" b="1" dirty="0">
                <a:solidFill>
                  <a:srgbClr val="002060"/>
                </a:solidFill>
              </a:rPr>
              <a:t>Previous studies, from all over India, have similarly observed that one out of two people who drink alcohol do so at hazardous levels. </a:t>
            </a:r>
          </a:p>
          <a:p>
            <a:pPr algn="just">
              <a:spcBef>
                <a:spcPts val="600"/>
              </a:spcBef>
              <a:spcAft>
                <a:spcPts val="600"/>
              </a:spcAft>
            </a:pPr>
            <a:r>
              <a:rPr lang="en-US" b="1" dirty="0" err="1">
                <a:solidFill>
                  <a:srgbClr val="002060"/>
                </a:solidFill>
              </a:rPr>
              <a:t>Suu</a:t>
            </a:r>
            <a:r>
              <a:rPr lang="en-US" b="1" dirty="0">
                <a:solidFill>
                  <a:srgbClr val="002060"/>
                </a:solidFill>
              </a:rPr>
              <a:t> highlighted (2021) pointed out the tobacco scenario among school and colleges in Dimapur District with participants between the age group of 15-24 years, 10% of the students smoked tobacco products, while 10.8% consumed </a:t>
            </a:r>
            <a:r>
              <a:rPr lang="en-US" b="1" dirty="0" err="1">
                <a:solidFill>
                  <a:srgbClr val="002060"/>
                </a:solidFill>
              </a:rPr>
              <a:t>Paan</a:t>
            </a:r>
            <a:r>
              <a:rPr lang="en-US" b="1" dirty="0">
                <a:solidFill>
                  <a:srgbClr val="002060"/>
                </a:solidFill>
              </a:rPr>
              <a:t> and 26% chew tobacco. </a:t>
            </a:r>
          </a:p>
          <a:p>
            <a:pPr>
              <a:spcBef>
                <a:spcPts val="600"/>
              </a:spcBef>
              <a:spcAft>
                <a:spcPts val="600"/>
              </a:spcAft>
            </a:pPr>
            <a:endParaRPr lang="en-US" dirty="0"/>
          </a:p>
        </p:txBody>
      </p:sp>
    </p:spTree>
    <p:extLst>
      <p:ext uri="{BB962C8B-B14F-4D97-AF65-F5344CB8AC3E}">
        <p14:creationId xmlns:p14="http://schemas.microsoft.com/office/powerpoint/2010/main" val="2251509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b="1" dirty="0">
                <a:solidFill>
                  <a:srgbClr val="C00000"/>
                </a:solidFill>
              </a:rPr>
              <a:t>Continues…</a:t>
            </a:r>
            <a:endParaRPr lang="en-US" dirty="0"/>
          </a:p>
        </p:txBody>
      </p:sp>
      <p:sp>
        <p:nvSpPr>
          <p:cNvPr id="3" name="Content Placeholder 2"/>
          <p:cNvSpPr>
            <a:spLocks noGrp="1"/>
          </p:cNvSpPr>
          <p:nvPr>
            <p:ph idx="1"/>
          </p:nvPr>
        </p:nvSpPr>
        <p:spPr>
          <a:xfrm>
            <a:off x="457200" y="1066800"/>
            <a:ext cx="8229600" cy="5059363"/>
          </a:xfrm>
        </p:spPr>
        <p:txBody>
          <a:bodyPr>
            <a:normAutofit fontScale="62500" lnSpcReduction="20000"/>
          </a:bodyPr>
          <a:lstStyle/>
          <a:p>
            <a:pPr algn="just">
              <a:spcBef>
                <a:spcPts val="1200"/>
              </a:spcBef>
              <a:spcAft>
                <a:spcPts val="600"/>
              </a:spcAft>
            </a:pPr>
            <a:r>
              <a:rPr lang="en-US" b="1" dirty="0">
                <a:solidFill>
                  <a:srgbClr val="002060"/>
                </a:solidFill>
              </a:rPr>
              <a:t>Peer pressure (76%) was the most common reason for initiation. Pocket money (57.1%) was found to be the major source of purchasing for tobacco use and promotional advertisement (</a:t>
            </a:r>
            <a:r>
              <a:rPr lang="en-US" b="1" dirty="0" err="1">
                <a:solidFill>
                  <a:srgbClr val="002060"/>
                </a:solidFill>
              </a:rPr>
              <a:t>Shrivastava</a:t>
            </a:r>
            <a:r>
              <a:rPr lang="en-US" b="1" dirty="0">
                <a:solidFill>
                  <a:srgbClr val="002060"/>
                </a:solidFill>
              </a:rPr>
              <a:t> et al., 2015). </a:t>
            </a:r>
          </a:p>
          <a:p>
            <a:pPr algn="just">
              <a:spcBef>
                <a:spcPts val="1200"/>
              </a:spcBef>
              <a:spcAft>
                <a:spcPts val="600"/>
              </a:spcAft>
            </a:pPr>
            <a:r>
              <a:rPr lang="en-US" b="1" dirty="0">
                <a:solidFill>
                  <a:srgbClr val="002060"/>
                </a:solidFill>
              </a:rPr>
              <a:t>Mukherjee et al., (2012) said the significant association between knowledge and practice and the age of initiation (11–16 years of age) implies that education about hazards of tobacco use.</a:t>
            </a:r>
          </a:p>
          <a:p>
            <a:pPr algn="just">
              <a:spcBef>
                <a:spcPts val="1200"/>
              </a:spcBef>
              <a:spcAft>
                <a:spcPts val="600"/>
              </a:spcAft>
            </a:pPr>
            <a:r>
              <a:rPr lang="en-US" b="1" dirty="0">
                <a:solidFill>
                  <a:srgbClr val="002060"/>
                </a:solidFill>
              </a:rPr>
              <a:t> Worldwide tobacco consumption, alcohol and associated habits are considered major causes of morbidity and mortality (</a:t>
            </a:r>
            <a:r>
              <a:rPr lang="en-US" b="1" dirty="0" err="1">
                <a:solidFill>
                  <a:srgbClr val="002060"/>
                </a:solidFill>
              </a:rPr>
              <a:t>Amit</a:t>
            </a:r>
            <a:r>
              <a:rPr lang="en-US" b="1" dirty="0">
                <a:solidFill>
                  <a:srgbClr val="002060"/>
                </a:solidFill>
              </a:rPr>
              <a:t> Das &amp; </a:t>
            </a:r>
            <a:r>
              <a:rPr lang="en-US" b="1" dirty="0" err="1">
                <a:solidFill>
                  <a:srgbClr val="002060"/>
                </a:solidFill>
              </a:rPr>
              <a:t>Gayatree</a:t>
            </a:r>
            <a:r>
              <a:rPr lang="en-US" b="1" dirty="0">
                <a:solidFill>
                  <a:srgbClr val="002060"/>
                </a:solidFill>
              </a:rPr>
              <a:t> Roy, 2016). </a:t>
            </a:r>
          </a:p>
          <a:p>
            <a:pPr algn="just">
              <a:spcBef>
                <a:spcPts val="1200"/>
              </a:spcBef>
              <a:spcAft>
                <a:spcPts val="600"/>
              </a:spcAft>
            </a:pPr>
            <a:r>
              <a:rPr lang="en-US" b="1" dirty="0" err="1">
                <a:solidFill>
                  <a:srgbClr val="002060"/>
                </a:solidFill>
              </a:rPr>
              <a:t>Pallavi</a:t>
            </a:r>
            <a:r>
              <a:rPr lang="en-US" b="1" dirty="0">
                <a:solidFill>
                  <a:srgbClr val="002060"/>
                </a:solidFill>
              </a:rPr>
              <a:t> </a:t>
            </a:r>
            <a:r>
              <a:rPr lang="en-US" b="1" dirty="0" err="1">
                <a:solidFill>
                  <a:srgbClr val="002060"/>
                </a:solidFill>
              </a:rPr>
              <a:t>Sinha</a:t>
            </a:r>
            <a:r>
              <a:rPr lang="en-US" b="1" dirty="0">
                <a:solidFill>
                  <a:srgbClr val="002060"/>
                </a:solidFill>
              </a:rPr>
              <a:t> 2017), discovered the role of prior history of TB infection is alcohol and smoking in increasing the risk of developing TB and MDR‑TB. </a:t>
            </a:r>
            <a:r>
              <a:rPr lang="en-US" b="1" dirty="0" err="1">
                <a:solidFill>
                  <a:srgbClr val="002060"/>
                </a:solidFill>
              </a:rPr>
              <a:t>Saxena</a:t>
            </a:r>
            <a:r>
              <a:rPr lang="en-US" b="1" dirty="0">
                <a:solidFill>
                  <a:srgbClr val="002060"/>
                </a:solidFill>
              </a:rPr>
              <a:t> S, Sharma R, </a:t>
            </a:r>
            <a:r>
              <a:rPr lang="en-US" b="1" dirty="0" err="1">
                <a:solidFill>
                  <a:srgbClr val="002060"/>
                </a:solidFill>
              </a:rPr>
              <a:t>Maulik</a:t>
            </a:r>
            <a:r>
              <a:rPr lang="en-US" b="1" dirty="0">
                <a:solidFill>
                  <a:srgbClr val="002060"/>
                </a:solidFill>
              </a:rPr>
              <a:t> PK (2003).</a:t>
            </a:r>
          </a:p>
          <a:p>
            <a:pPr algn="just">
              <a:spcBef>
                <a:spcPts val="1200"/>
              </a:spcBef>
              <a:spcAft>
                <a:spcPts val="600"/>
              </a:spcAft>
            </a:pPr>
            <a:r>
              <a:rPr lang="en-US" b="1" dirty="0">
                <a:solidFill>
                  <a:srgbClr val="002060"/>
                </a:solidFill>
              </a:rPr>
              <a:t>Families had at least one adult consuming alcoholic drinks at least 3 times per week in the last month and some families had no adult consuming more than one drink in the last month. </a:t>
            </a:r>
            <a:endParaRPr lang="en-US" dirty="0"/>
          </a:p>
        </p:txBody>
      </p:sp>
    </p:spTree>
    <p:extLst>
      <p:ext uri="{BB962C8B-B14F-4D97-AF65-F5344CB8AC3E}">
        <p14:creationId xmlns:p14="http://schemas.microsoft.com/office/powerpoint/2010/main" val="1819891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4000" b="1" dirty="0">
                <a:solidFill>
                  <a:srgbClr val="C00000"/>
                </a:solidFill>
              </a:rPr>
              <a:t>PRODUCTS OF TABACCO</a:t>
            </a:r>
            <a:endParaRPr lang="en-US" sz="4000" dirty="0"/>
          </a:p>
        </p:txBody>
      </p:sp>
      <p:sp>
        <p:nvSpPr>
          <p:cNvPr id="3" name="Content Placeholder 2"/>
          <p:cNvSpPr>
            <a:spLocks noGrp="1"/>
          </p:cNvSpPr>
          <p:nvPr>
            <p:ph idx="1"/>
          </p:nvPr>
        </p:nvSpPr>
        <p:spPr>
          <a:xfrm>
            <a:off x="457200" y="1219200"/>
            <a:ext cx="8229600" cy="4906963"/>
          </a:xfrm>
        </p:spPr>
        <p:txBody>
          <a:bodyPr>
            <a:normAutofit/>
          </a:bodyPr>
          <a:lstStyle/>
          <a:p>
            <a:r>
              <a:rPr lang="en-US" sz="2200" b="1" dirty="0">
                <a:solidFill>
                  <a:srgbClr val="002060"/>
                </a:solidFill>
              </a:rPr>
              <a:t>Forms of tobacco intake comprises of Cigarette – </a:t>
            </a:r>
          </a:p>
          <a:p>
            <a:r>
              <a:rPr lang="en-US" sz="2200" b="1" dirty="0">
                <a:solidFill>
                  <a:srgbClr val="002060"/>
                </a:solidFill>
              </a:rPr>
              <a:t>Most common and most harmful, </a:t>
            </a:r>
          </a:p>
          <a:p>
            <a:r>
              <a:rPr lang="en-US" sz="2200" b="1" dirty="0" err="1">
                <a:solidFill>
                  <a:srgbClr val="002060"/>
                </a:solidFill>
              </a:rPr>
              <a:t>Bidi</a:t>
            </a:r>
            <a:r>
              <a:rPr lang="en-US" sz="2200" b="1" dirty="0">
                <a:solidFill>
                  <a:srgbClr val="002060"/>
                </a:solidFill>
              </a:rPr>
              <a:t> – most commonly used form in India, </a:t>
            </a:r>
          </a:p>
          <a:p>
            <a:r>
              <a:rPr lang="en-US" sz="2200" b="1" dirty="0">
                <a:solidFill>
                  <a:srgbClr val="002060"/>
                </a:solidFill>
              </a:rPr>
              <a:t>Cigar -Hookah (Hubble bubble), </a:t>
            </a:r>
          </a:p>
          <a:p>
            <a:r>
              <a:rPr lang="en-US" sz="2200" b="1" dirty="0" err="1">
                <a:solidFill>
                  <a:srgbClr val="002060"/>
                </a:solidFill>
              </a:rPr>
              <a:t>Sheesha</a:t>
            </a:r>
            <a:r>
              <a:rPr lang="en-US" sz="2200" b="1" dirty="0">
                <a:solidFill>
                  <a:srgbClr val="002060"/>
                </a:solidFill>
              </a:rPr>
              <a:t>, </a:t>
            </a:r>
          </a:p>
          <a:p>
            <a:r>
              <a:rPr lang="en-US" sz="2200" b="1" dirty="0">
                <a:solidFill>
                  <a:srgbClr val="002060"/>
                </a:solidFill>
              </a:rPr>
              <a:t>Tobacco chewing, </a:t>
            </a:r>
          </a:p>
          <a:p>
            <a:r>
              <a:rPr lang="en-US" sz="2200" b="1" dirty="0" err="1">
                <a:solidFill>
                  <a:srgbClr val="002060"/>
                </a:solidFill>
              </a:rPr>
              <a:t>Kreteks</a:t>
            </a:r>
            <a:r>
              <a:rPr lang="en-US" sz="2200" b="1" dirty="0">
                <a:solidFill>
                  <a:srgbClr val="002060"/>
                </a:solidFill>
              </a:rPr>
              <a:t> (clove cigarettes), </a:t>
            </a:r>
          </a:p>
          <a:p>
            <a:r>
              <a:rPr lang="en-US" sz="2200" b="1" dirty="0">
                <a:solidFill>
                  <a:srgbClr val="002060"/>
                </a:solidFill>
              </a:rPr>
              <a:t>Snuff – Moist &amp; Dry, </a:t>
            </a:r>
          </a:p>
          <a:p>
            <a:r>
              <a:rPr lang="en-US" sz="2200" b="1" dirty="0">
                <a:solidFill>
                  <a:srgbClr val="002060"/>
                </a:solidFill>
              </a:rPr>
              <a:t>E-cigarette – recent intruder in the list. </a:t>
            </a:r>
          </a:p>
          <a:p>
            <a:pPr algn="just"/>
            <a:r>
              <a:rPr lang="en-US" sz="2200" b="1" dirty="0">
                <a:solidFill>
                  <a:srgbClr val="002060"/>
                </a:solidFill>
              </a:rPr>
              <a:t>When non-smokers are exposed to smoke containing nicotine and toxic chemicals emitted by smokers it is called passive smoking or exposure to second hand smoke.</a:t>
            </a:r>
          </a:p>
          <a:p>
            <a:endParaRPr lang="en-US" sz="2200" dirty="0"/>
          </a:p>
        </p:txBody>
      </p:sp>
    </p:spTree>
    <p:extLst>
      <p:ext uri="{BB962C8B-B14F-4D97-AF65-F5344CB8AC3E}">
        <p14:creationId xmlns:p14="http://schemas.microsoft.com/office/powerpoint/2010/main" val="2335014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C00000"/>
                </a:solidFill>
              </a:rPr>
              <a:t>REASONS FOR DRINKING</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algn="just">
              <a:spcBef>
                <a:spcPts val="600"/>
              </a:spcBef>
              <a:spcAft>
                <a:spcPts val="600"/>
              </a:spcAft>
            </a:pPr>
            <a:r>
              <a:rPr lang="en-US" sz="2200" b="1" dirty="0">
                <a:solidFill>
                  <a:srgbClr val="002060"/>
                </a:solidFill>
              </a:rPr>
              <a:t>Among drinkers, had significantly higher scores than on drinking for tension relief, </a:t>
            </a:r>
          </a:p>
          <a:p>
            <a:pPr algn="just">
              <a:spcBef>
                <a:spcPts val="600"/>
              </a:spcBef>
              <a:spcAft>
                <a:spcPts val="600"/>
              </a:spcAft>
            </a:pPr>
            <a:r>
              <a:rPr lang="en-US" sz="2200" b="1" dirty="0">
                <a:solidFill>
                  <a:srgbClr val="002060"/>
                </a:solidFill>
              </a:rPr>
              <a:t>but not for enhancement of positive expectancies. </a:t>
            </a:r>
          </a:p>
          <a:p>
            <a:pPr algn="just">
              <a:spcBef>
                <a:spcPts val="600"/>
              </a:spcBef>
              <a:spcAft>
                <a:spcPts val="600"/>
              </a:spcAft>
            </a:pPr>
            <a:r>
              <a:rPr lang="en-US" sz="2200" b="1" dirty="0">
                <a:solidFill>
                  <a:srgbClr val="002060"/>
                </a:solidFill>
              </a:rPr>
              <a:t>This translates into a lower annual consumption in women. </a:t>
            </a:r>
          </a:p>
          <a:p>
            <a:pPr algn="just">
              <a:spcBef>
                <a:spcPts val="600"/>
              </a:spcBef>
              <a:spcAft>
                <a:spcPts val="600"/>
              </a:spcAft>
            </a:pPr>
            <a:r>
              <a:rPr lang="en-US" sz="2200" b="1" dirty="0">
                <a:solidFill>
                  <a:srgbClr val="002060"/>
                </a:solidFill>
              </a:rPr>
              <a:t>Drinking five to six drinks in about half an hour can lead to very high Blood Alcohol levels, </a:t>
            </a:r>
          </a:p>
          <a:p>
            <a:pPr algn="just">
              <a:spcBef>
                <a:spcPts val="600"/>
              </a:spcBef>
              <a:spcAft>
                <a:spcPts val="600"/>
              </a:spcAft>
            </a:pPr>
            <a:r>
              <a:rPr lang="en-US" sz="2200" b="1" dirty="0">
                <a:solidFill>
                  <a:srgbClr val="002060"/>
                </a:solidFill>
              </a:rPr>
              <a:t>which in turn is likely to predispose to greater morbidity. </a:t>
            </a:r>
          </a:p>
          <a:p>
            <a:pPr algn="just">
              <a:spcBef>
                <a:spcPts val="600"/>
              </a:spcBef>
              <a:spcAft>
                <a:spcPts val="600"/>
              </a:spcAft>
            </a:pPr>
            <a:r>
              <a:rPr lang="en-US" sz="2200" b="1" dirty="0">
                <a:solidFill>
                  <a:srgbClr val="002060"/>
                </a:solidFill>
              </a:rPr>
              <a:t>The youths however, appeared to prefer sipping drink rather than gulping it down, in a departure from the overall trend. </a:t>
            </a:r>
          </a:p>
          <a:p>
            <a:pPr algn="just">
              <a:spcBef>
                <a:spcPts val="600"/>
              </a:spcBef>
              <a:spcAft>
                <a:spcPts val="600"/>
              </a:spcAft>
            </a:pPr>
            <a:r>
              <a:rPr lang="en-US" sz="2200" b="1" dirty="0">
                <a:solidFill>
                  <a:srgbClr val="002060"/>
                </a:solidFill>
              </a:rPr>
              <a:t>In general, women were less likely to display patterns of hazardous drinking. </a:t>
            </a:r>
          </a:p>
          <a:p>
            <a:pPr>
              <a:spcBef>
                <a:spcPts val="600"/>
              </a:spcBef>
              <a:spcAft>
                <a:spcPts val="600"/>
              </a:spcAft>
            </a:pPr>
            <a:endParaRPr lang="en-US" sz="2200" dirty="0"/>
          </a:p>
        </p:txBody>
      </p:sp>
    </p:spTree>
    <p:extLst>
      <p:ext uri="{BB962C8B-B14F-4D97-AF65-F5344CB8AC3E}">
        <p14:creationId xmlns:p14="http://schemas.microsoft.com/office/powerpoint/2010/main" val="1573609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b="1" dirty="0">
                <a:solidFill>
                  <a:srgbClr val="C00000"/>
                </a:solidFill>
              </a:rPr>
              <a:t>SYMPTOMS</a:t>
            </a:r>
            <a:endParaRPr lang="en-US" dirty="0"/>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pPr algn="just">
              <a:spcBef>
                <a:spcPts val="1200"/>
              </a:spcBef>
              <a:spcAft>
                <a:spcPts val="600"/>
              </a:spcAft>
            </a:pPr>
            <a:r>
              <a:rPr lang="en-US" b="1" dirty="0">
                <a:solidFill>
                  <a:srgbClr val="002060"/>
                </a:solidFill>
              </a:rPr>
              <a:t>Most of the Tobacco users had characteristics features of substance abuse comprising tolerance </a:t>
            </a:r>
          </a:p>
          <a:p>
            <a:pPr algn="just">
              <a:spcBef>
                <a:spcPts val="1200"/>
              </a:spcBef>
              <a:spcAft>
                <a:spcPts val="600"/>
              </a:spcAft>
            </a:pPr>
            <a:r>
              <a:rPr lang="en-US" b="1" dirty="0">
                <a:solidFill>
                  <a:srgbClr val="002060"/>
                </a:solidFill>
              </a:rPr>
              <a:t>That developed in 2–3 months, craving and substance seeking behavior. </a:t>
            </a:r>
          </a:p>
          <a:p>
            <a:pPr algn="just">
              <a:spcBef>
                <a:spcPts val="1200"/>
              </a:spcBef>
              <a:spcAft>
                <a:spcPts val="600"/>
              </a:spcAft>
            </a:pPr>
            <a:r>
              <a:rPr lang="en-US" b="1" dirty="0">
                <a:solidFill>
                  <a:srgbClr val="002060"/>
                </a:solidFill>
              </a:rPr>
              <a:t>Within 2–3 hours of abstinence, the subjects developed withdrawal symptoms comprised anxiety, restlessness, tremors, loss of appetite, body pains, insomnia, lacrimation, giddiness, breathlessness, vomiting and intense craving. </a:t>
            </a:r>
          </a:p>
          <a:p>
            <a:pPr algn="just">
              <a:spcBef>
                <a:spcPts val="1200"/>
              </a:spcBef>
              <a:spcAft>
                <a:spcPts val="600"/>
              </a:spcAft>
            </a:pPr>
            <a:r>
              <a:rPr lang="en-US" b="1" dirty="0">
                <a:solidFill>
                  <a:srgbClr val="002060"/>
                </a:solidFill>
              </a:rPr>
              <a:t>Few withdrawal symptoms mimicked opiate withdrawal. </a:t>
            </a:r>
          </a:p>
          <a:p>
            <a:pPr algn="just">
              <a:spcBef>
                <a:spcPts val="1200"/>
              </a:spcBef>
              <a:spcAft>
                <a:spcPts val="600"/>
              </a:spcAft>
            </a:pPr>
            <a:r>
              <a:rPr lang="en-US" b="1" dirty="0">
                <a:solidFill>
                  <a:srgbClr val="002060"/>
                </a:solidFill>
              </a:rPr>
              <a:t>Three out of four patients with addiction were successfully treated using benzodiazepines.</a:t>
            </a:r>
          </a:p>
          <a:p>
            <a:pPr>
              <a:spcBef>
                <a:spcPts val="1200"/>
              </a:spcBef>
              <a:spcAft>
                <a:spcPts val="600"/>
              </a:spcAft>
            </a:pPr>
            <a:endParaRPr lang="en-US" dirty="0"/>
          </a:p>
        </p:txBody>
      </p:sp>
    </p:spTree>
    <p:extLst>
      <p:ext uri="{BB962C8B-B14F-4D97-AF65-F5344CB8AC3E}">
        <p14:creationId xmlns:p14="http://schemas.microsoft.com/office/powerpoint/2010/main" val="563934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2803</Words>
  <Application>Microsoft Office PowerPoint</Application>
  <PresentationFormat>On-screen Show (4:3)</PresentationFormat>
  <Paragraphs>177</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AN ECONOMIC ANALYSIS ON HEALTH HAZARDS OF NAGALAND YOUTHS DURING LOCK DOWN</vt:lpstr>
      <vt:lpstr>Introduction</vt:lpstr>
      <vt:lpstr>Alcohol Consumption</vt:lpstr>
      <vt:lpstr>HEALTH HAZARDS</vt:lpstr>
      <vt:lpstr>REVIEW OF THE STUDY</vt:lpstr>
      <vt:lpstr>Continues…</vt:lpstr>
      <vt:lpstr>PRODUCTS OF TABACCO</vt:lpstr>
      <vt:lpstr>REASONS FOR DRINKING</vt:lpstr>
      <vt:lpstr>SYMPTOMS</vt:lpstr>
      <vt:lpstr>HEALTH HAZARDS OF TOBACCO, SMOKING AND LIQUOR CONSUMPTION</vt:lpstr>
      <vt:lpstr>PROFILE OF THE STUDY</vt:lpstr>
      <vt:lpstr>RESEARCH METHODOLOGY</vt:lpstr>
      <vt:lpstr>SCOPE OF THE STUDY</vt:lpstr>
      <vt:lpstr>OBJECTIVES OF THE STUDY</vt:lpstr>
      <vt:lpstr>MATERIAL AND METHODS</vt:lpstr>
      <vt:lpstr>LIMITATION OF THE STUDY</vt:lpstr>
      <vt:lpstr>FINDINGS: SOCIO-ECONOMIC BACKGROUND </vt:lpstr>
      <vt:lpstr>Continues…</vt:lpstr>
      <vt:lpstr>TOBACCO CONSUMPTION</vt:lpstr>
      <vt:lpstr>SMOKING HABITS</vt:lpstr>
      <vt:lpstr>USE OF ALCOHOL / LIQUOR</vt:lpstr>
      <vt:lpstr>HEALTH HAZARDS</vt:lpstr>
      <vt:lpstr>Continues…</vt:lpstr>
      <vt:lpstr>Correlation Results</vt:lpstr>
      <vt:lpstr>Suggestions </vt:lpstr>
      <vt:lpstr>References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ECONOMIC ANALYSIS ON HEALTH HAZARDS OF NAGALAND YOUTHS DURING LOCK DOWN</dc:title>
  <dc:creator>VADIVEL</dc:creator>
  <cp:lastModifiedBy>Windows User</cp:lastModifiedBy>
  <cp:revision>66</cp:revision>
  <dcterms:created xsi:type="dcterms:W3CDTF">2006-08-16T00:00:00Z</dcterms:created>
  <dcterms:modified xsi:type="dcterms:W3CDTF">2021-12-21T10:01:34Z</dcterms:modified>
</cp:coreProperties>
</file>