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9BB586-0E4B-4E49-A334-4B4BCD8418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34A5DE2B-2B80-4112-A4EA-A618DE68B5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993A3A8C-C7BE-4D73-A34C-0D2BF0551F78}"/>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9FED8673-C7AE-4216-9C01-E2F7EC0BD0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12A0F93-8A21-488A-AF19-0CC06826D9DF}"/>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397440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CDCC2-56EB-4B5C-9CE2-211D642D3B9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9BA505E-C235-4A62-8925-562743908F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DDE494F-28B3-47B4-A80A-9987E688B121}"/>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52EA650B-F5A1-43FA-B447-008D727B2A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43B0D4A-72E2-43B4-B616-6D63E0AC2051}"/>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377494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3D4B230-A534-4CA9-9333-886E04F132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B4B4B5E-E5E2-44B4-ACEE-6B937D417C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2FDEE32-FB3A-4246-ADCE-53AD055A5243}"/>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D2C5C9A7-A403-4543-812F-31EFFA98B2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668ED59-1A80-481D-92AB-B051EF7DACC4}"/>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286823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EB35B8-26B8-4B58-BA3B-9875729A0EC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09FB6A6-EFEC-4B00-A187-0A891A0DF3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94C8F20-C49D-44CC-BB69-7A74F2C62D19}"/>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88F64369-D326-4399-BADD-656C2A0C7A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F7B3395-2FF2-464C-83FE-3520F7DE1F8E}"/>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270902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916FD-29C8-49F7-865B-5C1CF6452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B3557F6-7C4B-4483-99E6-9E3C0632E4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C50348B-6AF8-47BA-B50B-3A09ACECB17C}"/>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0D2D94B6-7A83-4CA1-8429-CB6DE28BA1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BEF9A71-3D4B-4B34-B843-6D0C4A519CE0}"/>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102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B5733-3806-46D5-8AAD-E666613615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FECDB07-59E4-4998-9C55-208E506C33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A478DE03-D796-4BBE-BB6F-377FE41115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8BE9EE1F-53DC-42F1-AA78-0B8E44D874B5}"/>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6" name="Footer Placeholder 5">
            <a:extLst>
              <a:ext uri="{FF2B5EF4-FFF2-40B4-BE49-F238E27FC236}">
                <a16:creationId xmlns:a16="http://schemas.microsoft.com/office/drawing/2014/main" xmlns="" id="{83F67A23-3526-4581-A9A9-CA5802BF0EA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F4E395D6-FAF4-4481-BDDC-A71250FB1F19}"/>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44846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C9686-98C3-41CC-97A8-53EF3F1C3E8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E0EA7FB-3C05-4445-B480-2099EB1E9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7123494-C1B0-4785-8B84-84A8692E2E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5E0C978-A14A-4D3F-84A1-B5DBEF3439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7EF1815-21A9-4A2A-848B-294734B4E2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DECA713E-C752-4C38-98D1-5E28DE4AE555}"/>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8" name="Footer Placeholder 7">
            <a:extLst>
              <a:ext uri="{FF2B5EF4-FFF2-40B4-BE49-F238E27FC236}">
                <a16:creationId xmlns:a16="http://schemas.microsoft.com/office/drawing/2014/main" xmlns="" id="{4C819F6E-1400-44C1-8EA3-4315DCEB5D8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8261566B-B0F0-4F33-8D11-1F9BC6510B39}"/>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315592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A58B1-A947-4DE3-A398-B7C4BAC01EC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BE36F5D-AF56-42D0-85D8-578DFBDB0176}"/>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4" name="Footer Placeholder 3">
            <a:extLst>
              <a:ext uri="{FF2B5EF4-FFF2-40B4-BE49-F238E27FC236}">
                <a16:creationId xmlns:a16="http://schemas.microsoft.com/office/drawing/2014/main" xmlns="" id="{6D618460-C569-4354-B1C1-A9EED423D8D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0196A6A2-0BD5-4943-BB07-4CB8F61AE53D}"/>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384566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829C8F-DB97-435C-A1AD-E1214F621474}"/>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3" name="Footer Placeholder 2">
            <a:extLst>
              <a:ext uri="{FF2B5EF4-FFF2-40B4-BE49-F238E27FC236}">
                <a16:creationId xmlns:a16="http://schemas.microsoft.com/office/drawing/2014/main" xmlns="" id="{C8CE70F2-53DC-4842-AB31-D62780EA981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A5B51AE-4CE5-471B-BD55-A5CE64A229BC}"/>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222208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639BA-25BB-4560-99FE-B86A747064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30A6AE7-B037-4D0D-A616-67AAE5203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40ECF62-4CDD-4123-ACF5-7D33A0B55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AD7C2FA-7FEE-4359-B6DE-987B377D3C95}"/>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6" name="Footer Placeholder 5">
            <a:extLst>
              <a:ext uri="{FF2B5EF4-FFF2-40B4-BE49-F238E27FC236}">
                <a16:creationId xmlns:a16="http://schemas.microsoft.com/office/drawing/2014/main" xmlns="" id="{DD322E3F-56AB-430B-A6D9-C6D55C473E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EA20544-61CD-40A3-9282-0EAD2308E2A4}"/>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281409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F0FD5-A24E-4696-BCE7-9BA7666C0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9A8304CD-7C5D-434C-A43F-5998CBD653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77928D10-C0E6-4529-BE51-C3283D2F9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9F4A058-983F-45A1-9FFB-9864633A3E6C}"/>
              </a:ext>
            </a:extLst>
          </p:cNvPr>
          <p:cNvSpPr>
            <a:spLocks noGrp="1"/>
          </p:cNvSpPr>
          <p:nvPr>
            <p:ph type="dt" sz="half" idx="10"/>
          </p:nvPr>
        </p:nvSpPr>
        <p:spPr/>
        <p:txBody>
          <a:bodyPr/>
          <a:lstStyle/>
          <a:p>
            <a:fld id="{DE6D7349-2D71-46A8-A540-273FE464D074}" type="datetimeFigureOut">
              <a:rPr lang="en-IN" smtClean="0"/>
              <a:t>22-12-2021</a:t>
            </a:fld>
            <a:endParaRPr lang="en-IN"/>
          </a:p>
        </p:txBody>
      </p:sp>
      <p:sp>
        <p:nvSpPr>
          <p:cNvPr id="6" name="Footer Placeholder 5">
            <a:extLst>
              <a:ext uri="{FF2B5EF4-FFF2-40B4-BE49-F238E27FC236}">
                <a16:creationId xmlns:a16="http://schemas.microsoft.com/office/drawing/2014/main" xmlns="" id="{952B1792-5F32-4326-B0CC-21E67D9EB15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C41C4C1-F85F-4AB5-8277-D925E2079616}"/>
              </a:ext>
            </a:extLst>
          </p:cNvPr>
          <p:cNvSpPr>
            <a:spLocks noGrp="1"/>
          </p:cNvSpPr>
          <p:nvPr>
            <p:ph type="sldNum" sz="quarter" idx="12"/>
          </p:nvPr>
        </p:nvSpPr>
        <p:spPr/>
        <p:txBody>
          <a:bodyPr/>
          <a:lstStyle/>
          <a:p>
            <a:fld id="{D97D5741-EFE4-489A-9D89-B4CA2EC1246C}" type="slidenum">
              <a:rPr lang="en-IN" smtClean="0"/>
              <a:t>‹#›</a:t>
            </a:fld>
            <a:endParaRPr lang="en-IN"/>
          </a:p>
        </p:txBody>
      </p:sp>
    </p:spTree>
    <p:extLst>
      <p:ext uri="{BB962C8B-B14F-4D97-AF65-F5344CB8AC3E}">
        <p14:creationId xmlns:p14="http://schemas.microsoft.com/office/powerpoint/2010/main" val="1289913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3FDC9A5-CC53-45C2-830C-597D270D4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64A0CECC-23B7-4072-8174-9BFAC9E89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373232F-1DCB-48E5-9CA5-3002BDBDCE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D7349-2D71-46A8-A540-273FE464D074}" type="datetimeFigureOut">
              <a:rPr lang="en-IN" smtClean="0"/>
              <a:t>22-12-2021</a:t>
            </a:fld>
            <a:endParaRPr lang="en-IN"/>
          </a:p>
        </p:txBody>
      </p:sp>
      <p:sp>
        <p:nvSpPr>
          <p:cNvPr id="5" name="Footer Placeholder 4">
            <a:extLst>
              <a:ext uri="{FF2B5EF4-FFF2-40B4-BE49-F238E27FC236}">
                <a16:creationId xmlns:a16="http://schemas.microsoft.com/office/drawing/2014/main" xmlns="" id="{D1861D5A-080B-4DF8-8D61-A67A8C46A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5DF1AEFF-EB1B-4F83-83C6-E9216D000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D5741-EFE4-489A-9D89-B4CA2EC1246C}" type="slidenum">
              <a:rPr lang="en-IN" smtClean="0"/>
              <a:t>‹#›</a:t>
            </a:fld>
            <a:endParaRPr lang="en-IN"/>
          </a:p>
        </p:txBody>
      </p:sp>
    </p:spTree>
    <p:extLst>
      <p:ext uri="{BB962C8B-B14F-4D97-AF65-F5344CB8AC3E}">
        <p14:creationId xmlns:p14="http://schemas.microsoft.com/office/powerpoint/2010/main" val="3487348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ature.com/articles/s41599-021-00900-z#MOESM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erriam-webster.com/dictionary/disinformation" TargetMode="External"/><Relationship Id="rId2" Type="http://schemas.openxmlformats.org/officeDocument/2006/relationships/hyperlink" Target="https://www.frontiersin.org/articles/10.3389/fpubh.2020.573397/full" TargetMode="External"/><Relationship Id="rId1" Type="http://schemas.openxmlformats.org/officeDocument/2006/relationships/slideLayout" Target="../slideLayouts/slideLayout2.xml"/><Relationship Id="rId5" Type="http://schemas.openxmlformats.org/officeDocument/2006/relationships/hyperlink" Target="https://www.who.int/campaigns/connecting-the-world-to-combat-coronavirus/how-to-report-misinformation-online" TargetMode="External"/><Relationship Id="rId4" Type="http://schemas.openxmlformats.org/officeDocument/2006/relationships/hyperlink" Target="https://guides.lib.uw.edu/c.php?g=345925&amp;p=777237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501648-F089-4DBA-A289-E80EFBD8DBE5}"/>
              </a:ext>
            </a:extLst>
          </p:cNvPr>
          <p:cNvSpPr>
            <a:spLocks noGrp="1"/>
          </p:cNvSpPr>
          <p:nvPr>
            <p:ph type="ctrTitle"/>
          </p:nvPr>
        </p:nvSpPr>
        <p:spPr/>
        <p:txBody>
          <a:bodyPr/>
          <a:lstStyle/>
          <a:p>
            <a:r>
              <a:rPr lang="en-IN" sz="1800" b="1" dirty="0">
                <a:solidFill>
                  <a:srgbClr val="000000"/>
                </a:solidFill>
                <a:effectLst/>
                <a:latin typeface="Times New Roman" panose="02020603050405020304" pitchFamily="18" charset="0"/>
                <a:ea typeface="Times New Roman" panose="02020603050405020304" pitchFamily="18" charset="0"/>
              </a:rPr>
              <a:t>Effective Health Communication Mediated in Indian Society</a:t>
            </a:r>
            <a:endParaRPr lang="en-IN" dirty="0"/>
          </a:p>
        </p:txBody>
      </p:sp>
      <p:sp>
        <p:nvSpPr>
          <p:cNvPr id="3" name="Subtitle 2">
            <a:extLst>
              <a:ext uri="{FF2B5EF4-FFF2-40B4-BE49-F238E27FC236}">
                <a16:creationId xmlns:a16="http://schemas.microsoft.com/office/drawing/2014/main" xmlns="" id="{BDEA0D76-0476-43C4-B044-9775D98A5B2A}"/>
              </a:ext>
            </a:extLst>
          </p:cNvPr>
          <p:cNvSpPr>
            <a:spLocks noGrp="1"/>
          </p:cNvSpPr>
          <p:nvPr>
            <p:ph type="subTitle" idx="1"/>
          </p:nvPr>
        </p:nvSpPr>
        <p:spPr/>
        <p:txBody>
          <a:bodyPr>
            <a:normAutofit fontScale="62500" lnSpcReduction="20000"/>
          </a:bodyPr>
          <a:lstStyle/>
          <a:p>
            <a:pPr algn="just">
              <a:lnSpc>
                <a:spcPct val="115000"/>
              </a:lnSpc>
            </a:pPr>
            <a:r>
              <a:rPr lang="en-IN" sz="1800" dirty="0">
                <a:effectLst/>
                <a:latin typeface="Times New Roman" panose="02020603050405020304" pitchFamily="18" charset="0"/>
                <a:ea typeface="Times New Roman" panose="02020603050405020304" pitchFamily="18" charset="0"/>
              </a:rPr>
              <a:t>Author Name- </a:t>
            </a:r>
            <a:r>
              <a:rPr lang="en-IN" sz="1800" dirty="0" err="1">
                <a:effectLst/>
                <a:latin typeface="Times New Roman" panose="02020603050405020304" pitchFamily="18" charset="0"/>
                <a:ea typeface="Times New Roman" panose="02020603050405020304" pitchFamily="18" charset="0"/>
              </a:rPr>
              <a:t>Dr.</a:t>
            </a:r>
            <a:r>
              <a:rPr lang="en-IN" sz="1800" dirty="0">
                <a:effectLst/>
                <a:latin typeface="Times New Roman" panose="02020603050405020304" pitchFamily="18" charset="0"/>
                <a:ea typeface="Times New Roman" panose="02020603050405020304" pitchFamily="18" charset="0"/>
              </a:rPr>
              <a:t> Sharmila </a:t>
            </a:r>
            <a:r>
              <a:rPr lang="en-IN" sz="1800" dirty="0" err="1">
                <a:effectLst/>
                <a:latin typeface="Times New Roman" panose="02020603050405020304" pitchFamily="18" charset="0"/>
                <a:ea typeface="Times New Roman" panose="02020603050405020304" pitchFamily="18" charset="0"/>
              </a:rPr>
              <a:t>Kayal</a:t>
            </a:r>
            <a:r>
              <a:rPr lang="en-IN" sz="1800" dirty="0">
                <a:effectLst/>
                <a:latin typeface="Times New Roman" panose="02020603050405020304" pitchFamily="18" charset="0"/>
                <a:ea typeface="Times New Roman" panose="02020603050405020304" pitchFamily="18" charset="0"/>
              </a:rPr>
              <a:t>, Ms. Ruma </a:t>
            </a:r>
            <a:r>
              <a:rPr lang="en-IN" sz="1800" dirty="0" err="1">
                <a:effectLst/>
                <a:latin typeface="Times New Roman" panose="02020603050405020304" pitchFamily="18" charset="0"/>
                <a:ea typeface="Times New Roman" panose="02020603050405020304" pitchFamily="18" charset="0"/>
              </a:rPr>
              <a:t>Saha</a:t>
            </a:r>
            <a:endParaRPr lang="en-IN" sz="1800" dirty="0">
              <a:effectLst/>
              <a:latin typeface="Arial" panose="020B0604020202020204" pitchFamily="34" charset="0"/>
              <a:ea typeface="Arial" panose="020B0604020202020204" pitchFamily="34" charset="0"/>
            </a:endParaRPr>
          </a:p>
          <a:p>
            <a:pPr algn="just">
              <a:lnSpc>
                <a:spcPct val="115000"/>
              </a:lnSpc>
            </a:pPr>
            <a:r>
              <a:rPr lang="en-IN" sz="1800" dirty="0">
                <a:effectLst/>
                <a:latin typeface="Times New Roman" panose="02020603050405020304" pitchFamily="18" charset="0"/>
                <a:ea typeface="Times New Roman" panose="02020603050405020304" pitchFamily="18" charset="0"/>
              </a:rPr>
              <a:t>Designation: Associate Professor*, Doctoral Research Scholar**</a:t>
            </a:r>
            <a:endParaRPr lang="en-IN" sz="1800" dirty="0">
              <a:effectLst/>
              <a:latin typeface="Arial" panose="020B0604020202020204" pitchFamily="34" charset="0"/>
              <a:ea typeface="Arial" panose="020B0604020202020204" pitchFamily="34" charset="0"/>
            </a:endParaRPr>
          </a:p>
          <a:p>
            <a:pPr algn="just">
              <a:lnSpc>
                <a:spcPct val="115000"/>
              </a:lnSpc>
            </a:pPr>
            <a:r>
              <a:rPr lang="en-IN" sz="1800" dirty="0">
                <a:effectLst/>
                <a:latin typeface="Times New Roman" panose="02020603050405020304" pitchFamily="18" charset="0"/>
                <a:ea typeface="Times New Roman" panose="02020603050405020304" pitchFamily="18" charset="0"/>
              </a:rPr>
              <a:t>Affiliation: Department of Communication Management,</a:t>
            </a:r>
            <a:endParaRPr lang="en-IN" sz="1800" dirty="0">
              <a:effectLst/>
              <a:latin typeface="Arial" panose="020B0604020202020204" pitchFamily="34" charset="0"/>
              <a:ea typeface="Arial" panose="020B0604020202020204" pitchFamily="34" charset="0"/>
            </a:endParaRPr>
          </a:p>
          <a:p>
            <a:pPr algn="just">
              <a:lnSpc>
                <a:spcPct val="115000"/>
              </a:lnSpc>
            </a:pPr>
            <a:r>
              <a:rPr lang="en-IN" sz="1800" dirty="0">
                <a:effectLst/>
                <a:latin typeface="Times New Roman" panose="02020603050405020304" pitchFamily="18" charset="0"/>
                <a:ea typeface="Times New Roman" panose="02020603050405020304" pitchFamily="18" charset="0"/>
              </a:rPr>
              <a:t>School of Media and Communication, Adamas University, </a:t>
            </a:r>
            <a:r>
              <a:rPr lang="en-IN" sz="1800" dirty="0" err="1">
                <a:effectLst/>
                <a:latin typeface="Times New Roman" panose="02020603050405020304" pitchFamily="18" charset="0"/>
                <a:ea typeface="Times New Roman" panose="02020603050405020304" pitchFamily="18" charset="0"/>
              </a:rPr>
              <a:t>Barasat</a:t>
            </a:r>
            <a:r>
              <a:rPr lang="en-IN" sz="1800" dirty="0">
                <a:effectLst/>
                <a:latin typeface="Times New Roman" panose="02020603050405020304" pitchFamily="18" charset="0"/>
                <a:ea typeface="Times New Roman" panose="02020603050405020304" pitchFamily="18" charset="0"/>
              </a:rPr>
              <a:t>, Kolkata- 700126*, Department of Journalism and Mass Communication, </a:t>
            </a:r>
            <a:r>
              <a:rPr lang="en-IN" sz="1800" dirty="0">
                <a:effectLst/>
                <a:latin typeface="Times New Roman" panose="02020603050405020304" pitchFamily="18" charset="0"/>
                <a:ea typeface="Arial" panose="020B0604020202020204" pitchFamily="34" charset="0"/>
              </a:rPr>
              <a:t>Manipal University Jaipur, Rajasthan, India**.</a:t>
            </a:r>
            <a:endParaRPr lang="en-IN" sz="1800" dirty="0">
              <a:effectLst/>
              <a:latin typeface="Arial" panose="020B0604020202020204" pitchFamily="34" charset="0"/>
              <a:ea typeface="Arial" panose="020B0604020202020204" pitchFamily="34" charset="0"/>
            </a:endParaRPr>
          </a:p>
          <a:p>
            <a:pPr algn="just">
              <a:lnSpc>
                <a:spcPct val="115000"/>
              </a:lnSpc>
            </a:pPr>
            <a:r>
              <a:rPr lang="en-IN" sz="1800" dirty="0">
                <a:effectLst/>
                <a:latin typeface="Times New Roman" panose="02020603050405020304" pitchFamily="18" charset="0"/>
                <a:ea typeface="Times New Roman" panose="02020603050405020304" pitchFamily="18" charset="0"/>
              </a:rPr>
              <a:t>E Mail: </a:t>
            </a:r>
            <a:r>
              <a:rPr lang="en-IN" sz="1800" dirty="0">
                <a:solidFill>
                  <a:srgbClr val="0000FF"/>
                </a:solidFill>
                <a:effectLst/>
                <a:latin typeface="Times New Roman" panose="02020603050405020304" pitchFamily="18" charset="0"/>
                <a:ea typeface="Times New Roman" panose="02020603050405020304" pitchFamily="18" charset="0"/>
              </a:rPr>
              <a:t>sharmilakayal@gmail.com, ruma.saha.kolkata@gmail.com</a:t>
            </a:r>
            <a:endParaRPr lang="en-IN" sz="1800" dirty="0">
              <a:effectLst/>
              <a:latin typeface="Arial" panose="020B0604020202020204" pitchFamily="34" charset="0"/>
              <a:ea typeface="Arial" panose="020B0604020202020204" pitchFamily="34" charset="0"/>
            </a:endParaRPr>
          </a:p>
          <a:p>
            <a:endParaRPr lang="en-IN" dirty="0"/>
          </a:p>
        </p:txBody>
      </p:sp>
    </p:spTree>
    <p:extLst>
      <p:ext uri="{BB962C8B-B14F-4D97-AF65-F5344CB8AC3E}">
        <p14:creationId xmlns:p14="http://schemas.microsoft.com/office/powerpoint/2010/main" val="2092459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A63FE4-81A8-4FB1-8393-7CAB746BD04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Findings/Analysis</a:t>
            </a:r>
            <a:endParaRPr lang="en-IN" dirty="0"/>
          </a:p>
        </p:txBody>
      </p:sp>
      <p:sp>
        <p:nvSpPr>
          <p:cNvPr id="3" name="Content Placeholder 2">
            <a:extLst>
              <a:ext uri="{FF2B5EF4-FFF2-40B4-BE49-F238E27FC236}">
                <a16:creationId xmlns:a16="http://schemas.microsoft.com/office/drawing/2014/main" xmlns="" id="{E18B6562-5908-41E8-8E37-CBD580880E26}"/>
              </a:ext>
            </a:extLst>
          </p:cNvPr>
          <p:cNvSpPr>
            <a:spLocks noGrp="1"/>
          </p:cNvSpPr>
          <p:nvPr>
            <p:ph idx="1"/>
          </p:nvPr>
        </p:nvSpPr>
        <p:spPr/>
        <p:txBody>
          <a:bodyPr>
            <a:normAutofit/>
          </a:bodyPr>
          <a:lstStyle/>
          <a:p>
            <a:pPr algn="just"/>
            <a:r>
              <a:rPr lang="en-US" b="0" i="0" dirty="0">
                <a:solidFill>
                  <a:srgbClr val="222222"/>
                </a:solidFill>
                <a:effectLst/>
                <a:latin typeface="Times New Roman" panose="02020603050405020304" pitchFamily="18" charset="0"/>
                <a:cs typeface="Times New Roman" panose="02020603050405020304" pitchFamily="18" charset="0"/>
              </a:rPr>
              <a:t>We collected a manageable, well-defined random sample of 331 news media articles satisfying our eligibility criteria for coding of scientific quality and sensationalism (SI Coding Tool and Dataset </a:t>
            </a:r>
            <a:r>
              <a:rPr lang="en-US" b="0" i="0" dirty="0">
                <a:solidFill>
                  <a:srgbClr val="006699"/>
                </a:solidFill>
                <a:effectLst/>
                <a:latin typeface="Times New Roman" panose="02020603050405020304" pitchFamily="18" charset="0"/>
                <a:cs typeface="Times New Roman" panose="02020603050405020304" pitchFamily="18" charset="0"/>
                <a:hlinkClick r:id="rId2"/>
              </a:rPr>
              <a:t>S1</a:t>
            </a:r>
            <a:r>
              <a:rPr lang="en-US" b="0" i="0" dirty="0">
                <a:solidFill>
                  <a:srgbClr val="222222"/>
                </a:solidFill>
                <a:effectLst/>
                <a:latin typeface="Times New Roman" panose="02020603050405020304" pitchFamily="18" charset="0"/>
                <a:cs typeface="Times New Roman" panose="02020603050405020304" pitchFamily="18" charset="0"/>
              </a:rPr>
              <a:t>). </a:t>
            </a:r>
          </a:p>
          <a:p>
            <a:pPr algn="just"/>
            <a:r>
              <a:rPr lang="en-US" b="0" i="0" dirty="0">
                <a:solidFill>
                  <a:srgbClr val="222222"/>
                </a:solidFill>
                <a:effectLst/>
                <a:latin typeface="Times New Roman" panose="02020603050405020304" pitchFamily="18" charset="0"/>
                <a:cs typeface="Times New Roman" panose="02020603050405020304" pitchFamily="18" charset="0"/>
              </a:rPr>
              <a:t>Six questions each for scientific quality and for sensationalism were evaluated on a scale from 1 to 5 (5 corresponding to highest scientific quality or sensationalism, 1 corresponding to lowest scientific quality or sensationalism). </a:t>
            </a:r>
          </a:p>
        </p:txBody>
      </p:sp>
    </p:spTree>
    <p:extLst>
      <p:ext uri="{BB962C8B-B14F-4D97-AF65-F5344CB8AC3E}">
        <p14:creationId xmlns:p14="http://schemas.microsoft.com/office/powerpoint/2010/main" val="275820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C2F8E-5418-49BD-9ECB-CA1ED1967FDA}"/>
              </a:ext>
            </a:extLst>
          </p:cNvPr>
          <p:cNvSpPr>
            <a:spLocks noGrp="1"/>
          </p:cNvSpPr>
          <p:nvPr>
            <p:ph type="title"/>
          </p:nvPr>
        </p:nvSpPr>
        <p:spPr/>
        <p:txBody>
          <a:bodyPr/>
          <a:lstStyle/>
          <a:p>
            <a:r>
              <a:rPr lang="en-US" dirty="0">
                <a:solidFill>
                  <a:srgbClr val="222222"/>
                </a:solidFill>
                <a:latin typeface="Times New Roman" panose="02020603050405020304" pitchFamily="18" charset="0"/>
                <a:cs typeface="Times New Roman" panose="02020603050405020304" pitchFamily="18" charset="0"/>
              </a:rPr>
              <a:t>The topics of pandemic media coverage</a:t>
            </a:r>
            <a:br>
              <a:rPr lang="en-US" dirty="0">
                <a:solidFill>
                  <a:srgbClr val="222222"/>
                </a:solidFill>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5957913-B63A-431F-838F-728E027B0EBA}"/>
              </a:ext>
            </a:extLst>
          </p:cNvPr>
          <p:cNvSpPr>
            <a:spLocks noGrp="1"/>
          </p:cNvSpPr>
          <p:nvPr>
            <p:ph idx="1"/>
          </p:nvPr>
        </p:nvSpPr>
        <p:spPr/>
        <p:txBody>
          <a:bodyPr/>
          <a:lstStyle/>
          <a:p>
            <a:pPr algn="just"/>
            <a:r>
              <a:rPr lang="en-US" b="0" i="0" dirty="0">
                <a:solidFill>
                  <a:srgbClr val="222222"/>
                </a:solidFill>
                <a:effectLst/>
                <a:latin typeface="Times New Roman" panose="02020603050405020304" pitchFamily="18" charset="0"/>
                <a:cs typeface="Times New Roman" panose="02020603050405020304" pitchFamily="18" charset="0"/>
              </a:rPr>
              <a:t>News media articles were categorized based on the societal sectors (up to 2 per article) that were the primary focus of each article.</a:t>
            </a:r>
          </a:p>
          <a:p>
            <a:pPr algn="just"/>
            <a:r>
              <a:rPr lang="en-US" b="0" i="0" dirty="0">
                <a:solidFill>
                  <a:srgbClr val="222222"/>
                </a:solidFill>
                <a:effectLst/>
                <a:latin typeface="Times New Roman" panose="02020603050405020304" pitchFamily="18" charset="0"/>
                <a:cs typeface="Times New Roman" panose="02020603050405020304" pitchFamily="18" charset="0"/>
              </a:rPr>
              <a:t> The sectors, related to healthcare, leisure and entertainment, economics and commerce, government and politics, and other social services, are listed in full in front pages. </a:t>
            </a:r>
          </a:p>
          <a:p>
            <a:pPr algn="just"/>
            <a:r>
              <a:rPr lang="en-US" b="0" i="0" dirty="0">
                <a:solidFill>
                  <a:srgbClr val="222222"/>
                </a:solidFill>
                <a:effectLst/>
                <a:latin typeface="Times New Roman" panose="02020603050405020304" pitchFamily="18" charset="0"/>
                <a:cs typeface="Times New Roman" panose="02020603050405020304" pitchFamily="18" charset="0"/>
              </a:rPr>
              <a:t>Although all analyzed articles contained information on the public-health effects of COVID-19 or measures to limit its spread topics of focus differed widely, for example including recreation, the arts, transportation, or daycare, not just medical facilities or vaccine research.</a:t>
            </a:r>
          </a:p>
          <a:p>
            <a:endParaRPr lang="en-IN" dirty="0"/>
          </a:p>
        </p:txBody>
      </p:sp>
    </p:spTree>
    <p:extLst>
      <p:ext uri="{BB962C8B-B14F-4D97-AF65-F5344CB8AC3E}">
        <p14:creationId xmlns:p14="http://schemas.microsoft.com/office/powerpoint/2010/main" val="191440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82F26-9E2C-450C-9CE1-427F1B9A4F5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Discussions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7688E92-5F3C-41D6-9072-DEA135E4ED45}"/>
              </a:ext>
            </a:extLst>
          </p:cNvPr>
          <p:cNvSpPr>
            <a:spLocks noGrp="1"/>
          </p:cNvSpPr>
          <p:nvPr>
            <p:ph idx="1"/>
          </p:nvPr>
        </p:nvSpPr>
        <p:spPr/>
        <p:txBody>
          <a:bodyPr>
            <a:normAutofit fontScale="85000" lnSpcReduction="20000"/>
          </a:bodyPr>
          <a:lstStyle/>
          <a:p>
            <a:pPr algn="just"/>
            <a:r>
              <a:rPr lang="en-US" b="0" i="0" dirty="0">
                <a:solidFill>
                  <a:srgbClr val="222222"/>
                </a:solidFill>
                <a:effectLst/>
                <a:latin typeface="Times New Roman" panose="02020603050405020304" pitchFamily="18" charset="0"/>
                <a:cs typeface="Times New Roman" panose="02020603050405020304" pitchFamily="18" charset="0"/>
              </a:rPr>
              <a:t>Managing the public health and societal risks of a pandemic requires iterative, informed decision-making by governments, individuals, and the private sector. News media play a central role in communicating public health and policy information, establishing accountability for decision-making, and shaping public perceptions through the number of news reports, their content, and their tone (Klemm et al., </a:t>
            </a:r>
            <a:r>
              <a:rPr lang="en-US" b="0" i="0" dirty="0">
                <a:effectLst/>
                <a:latin typeface="Times New Roman" panose="02020603050405020304" pitchFamily="18" charset="0"/>
                <a:cs typeface="Times New Roman" panose="02020603050405020304" pitchFamily="18" charset="0"/>
              </a:rPr>
              <a:t>2016; </a:t>
            </a:r>
            <a:r>
              <a:rPr lang="en-US" b="0" i="0" dirty="0" err="1">
                <a:effectLst/>
                <a:latin typeface="Times New Roman" panose="02020603050405020304" pitchFamily="18" charset="0"/>
                <a:cs typeface="Times New Roman" panose="02020603050405020304" pitchFamily="18" charset="0"/>
              </a:rPr>
              <a:t>Reintjes</a:t>
            </a:r>
            <a:r>
              <a:rPr lang="en-US" b="0" i="0" dirty="0">
                <a:effectLst/>
                <a:latin typeface="Times New Roman" panose="02020603050405020304" pitchFamily="18" charset="0"/>
                <a:cs typeface="Times New Roman" panose="02020603050405020304" pitchFamily="18" charset="0"/>
              </a:rPr>
              <a:t> et al., 2016). </a:t>
            </a:r>
          </a:p>
          <a:p>
            <a:pPr algn="just"/>
            <a:r>
              <a:rPr lang="en-US" b="0" i="0" dirty="0">
                <a:solidFill>
                  <a:srgbClr val="222222"/>
                </a:solidFill>
                <a:effectLst/>
                <a:latin typeface="Times New Roman" panose="02020603050405020304" pitchFamily="18" charset="0"/>
                <a:cs typeface="Times New Roman" panose="02020603050405020304" pitchFamily="18" charset="0"/>
              </a:rPr>
              <a:t>For news outlets spanning the political spectrum with contrasting public-health outcomes and policy responses based on a random sample of days, coverage related to COVID-19 increased substantially in Aug 2021 and declined gradually thereafter in May and June 2021.</a:t>
            </a:r>
          </a:p>
          <a:p>
            <a:pPr algn="just"/>
            <a:r>
              <a:rPr lang="en-US" b="0" i="0" dirty="0">
                <a:solidFill>
                  <a:srgbClr val="222222"/>
                </a:solidFill>
                <a:effectLst/>
                <a:latin typeface="Times New Roman" panose="02020603050405020304" pitchFamily="18" charset="0"/>
                <a:cs typeface="Times New Roman" panose="02020603050405020304" pitchFamily="18" charset="0"/>
              </a:rPr>
              <a:t> Understanding this news media reporting in the early stages of COVID-19 response provides important lessons for ensuring the accessibility of information in support of public health and gauging its degree of effectiveness in creating accountability for policy decisions.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03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C467C-F724-4F68-B877-8E3BFA73D47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F471A66-A98C-4941-8187-C823D46B58E6}"/>
              </a:ext>
            </a:extLst>
          </p:cNvPr>
          <p:cNvSpPr>
            <a:spLocks noGrp="1"/>
          </p:cNvSpPr>
          <p:nvPr>
            <p:ph idx="1"/>
          </p:nvPr>
        </p:nvSpPr>
        <p:spPr/>
        <p:txBody>
          <a:bodyPr>
            <a:normAutofit fontScale="92500"/>
          </a:bodyPr>
          <a:lstStyle/>
          <a:p>
            <a:pPr marL="342900" lvl="0" indent="-342900">
              <a:lnSpc>
                <a:spcPct val="115000"/>
              </a:lnSpc>
              <a:buFont typeface="+mj-lt"/>
              <a:buAutoNum type="arabicPeriod"/>
            </a:pPr>
            <a:r>
              <a:rPr lang="en-IN"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https://www.frontiersin.org/articles/10.3389/fpubh.2020.573397/full</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IN"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https://www.merriam-webster.com/dictionary/disinformation</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IN"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https://guides.lib.uw.edu/c.php?g=345925&amp;p=7772376</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IN" sz="18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https://www.who.int/campaigns/connecting-the-world-to-combat-coronavirus/how-to-report-misinformation-online</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mj-lt"/>
              <a:buAutoNum type="arabicPeriod"/>
            </a:pP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Gavaravarapu</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S. M., &amp; Vemula, R. K. (2021). Underpinnings of Pandemic Communication in India: The Curious Case of COVID-19. In </a:t>
            </a:r>
            <a:r>
              <a:rPr lang="en-IN" sz="1800" i="1" dirty="0">
                <a:effectLst/>
                <a:latin typeface="Times New Roman" panose="02020603050405020304" pitchFamily="18" charset="0"/>
                <a:ea typeface="Times New Roman" panose="02020603050405020304" pitchFamily="18" charset="0"/>
                <a:cs typeface="Times New Roman" panose="02020603050405020304" pitchFamily="18" charset="0"/>
              </a:rPr>
              <a:t>Communicating COVID-19</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(pp. 185-202). Palgrave Macmillan, Cham.</a:t>
            </a:r>
          </a:p>
          <a:p>
            <a:pPr marL="342900" lvl="0" indent="-342900">
              <a:lnSpc>
                <a:spcPct val="115000"/>
              </a:lnSpc>
              <a:buFont typeface="+mj-lt"/>
              <a:buAutoNum type="arabicPeriod"/>
            </a:pP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Padmanabha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K. V., &amp; Kumar, S. (2020). Health communication through folk media: a study based on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Yakshagana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 South Indian dance drama on Covid-19. </a:t>
            </a:r>
            <a:r>
              <a:rPr lang="en-IN" sz="1800" i="1" dirty="0">
                <a:effectLst/>
                <a:latin typeface="Times New Roman" panose="02020603050405020304" pitchFamily="18" charset="0"/>
                <a:ea typeface="Times New Roman" panose="02020603050405020304" pitchFamily="18" charset="0"/>
                <a:cs typeface="Times New Roman" panose="02020603050405020304" pitchFamily="18" charset="0"/>
              </a:rPr>
              <a:t>Mass Communicator: International Journal of Communication Studies</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i="1" dirty="0">
                <a:effectLst/>
                <a:latin typeface="Times New Roman" panose="02020603050405020304" pitchFamily="18" charset="0"/>
                <a:ea typeface="Times New Roman" panose="02020603050405020304" pitchFamily="18" charset="0"/>
                <a:cs typeface="Times New Roman" panose="02020603050405020304" pitchFamily="18" charset="0"/>
              </a:rPr>
              <a:t>14</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(3), 20-26.</a:t>
            </a:r>
          </a:p>
          <a:p>
            <a:pPr marL="342900" lvl="0" indent="-342900">
              <a:lnSpc>
                <a:spcPct val="115000"/>
              </a:lnSpc>
              <a:buFont typeface="+mj-lt"/>
              <a:buAutoNum type="arabicPeriod"/>
            </a:pP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Sharma, D. C., Pathak, A.,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Chaurasia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R. N., Joshi, D., Singh, R. K., &amp; Mishra, V. N. (2020). Fighting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Need for robust health journalism in India. </a:t>
            </a:r>
            <a:r>
              <a:rPr lang="en-IN" sz="1800" i="1" dirty="0">
                <a:effectLst/>
                <a:latin typeface="Times New Roman" panose="02020603050405020304" pitchFamily="18" charset="0"/>
                <a:ea typeface="Times New Roman" panose="02020603050405020304" pitchFamily="18" charset="0"/>
                <a:cs typeface="Times New Roman" panose="02020603050405020304" pitchFamily="18" charset="0"/>
              </a:rPr>
              <a:t>Diabetes &amp; Metabolic Syndrome: Clinical Research &amp; Reviews</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lnSpc>
                <a:spcPct val="115000"/>
              </a:lnSpc>
              <a:spcAft>
                <a:spcPts val="1000"/>
              </a:spcAft>
              <a:buNone/>
            </a:pP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29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5CA98-B9F6-4687-8747-35276ED5DCC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BF218B3-6A43-4964-A151-BC4EEDFC66A8}"/>
              </a:ext>
            </a:extLst>
          </p:cNvPr>
          <p:cNvSpPr>
            <a:spLocks noGrp="1"/>
          </p:cNvSpPr>
          <p:nvPr>
            <p:ph idx="1"/>
          </p:nvPr>
        </p:nvSpPr>
        <p:spPr/>
        <p:txBody>
          <a:bodyPr/>
          <a:lstStyle/>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Covid-19 pandemic has created a situation which demand a sustainable change in behaviour of everyone to handle the situation effectively. During this pandemic a phenomena has arisen alongside is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which is a situation when there is abundant of information but veracity of information is questionable and it leaves people to make right decision on the basis of such information. The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is a serious problem during pandemic is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capble</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of creating mental disturbance, depression and anxiety at large. (1)</a:t>
            </a:r>
          </a:p>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During Covid-19 pandemic lockdown in India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phenomenon has crippled the entire society at large. In this age of social media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get amplified and affect most of the young mind to make informed decision. During this time two more words associated with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emerged severely that is misinformation and disinformation. Misinformation is false information created for misleading people. Disinformation is false information spread coveted to influence public opinion. It is also called “black propaganda”. (2)</a:t>
            </a:r>
          </a:p>
          <a:p>
            <a:pPr marL="0" indent="0">
              <a:buNone/>
            </a:pPr>
            <a:endParaRPr lang="en-IN" dirty="0"/>
          </a:p>
        </p:txBody>
      </p:sp>
    </p:spTree>
    <p:extLst>
      <p:ext uri="{BB962C8B-B14F-4D97-AF65-F5344CB8AC3E}">
        <p14:creationId xmlns:p14="http://schemas.microsoft.com/office/powerpoint/2010/main" val="389864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EEC53-71E8-453C-A216-DE75473AC6B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FAD4E66-9119-431D-A14E-49244573200F}"/>
              </a:ext>
            </a:extLst>
          </p:cNvPr>
          <p:cNvSpPr>
            <a:spLocks noGrp="1"/>
          </p:cNvSpPr>
          <p:nvPr>
            <p:ph idx="1"/>
          </p:nvPr>
        </p:nvSpPr>
        <p:spPr/>
        <p:txBody>
          <a:bodyPr>
            <a:normAutofit/>
          </a:bodyPr>
          <a:lstStyle/>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Misinformation Vs Disinformation: </a:t>
            </a:r>
          </a:p>
          <a:p>
            <a:pPr marL="0" indent="0" algn="just">
              <a:lnSpc>
                <a:spcPct val="115000"/>
              </a:lnSpc>
              <a:spcAft>
                <a:spcPts val="1000"/>
              </a:spcAft>
              <a:buNone/>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Misinformation is mainly false news or inaccurate information in circulation with or without any definitive intention or purpose for it. Whereas disinformation is false news or misleading information spread covertly or purposefully or intentionally for spreading any propaganda to influence public opinion. (3)</a:t>
            </a:r>
          </a:p>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Fake news:</a:t>
            </a:r>
          </a:p>
          <a:p>
            <a:pPr marL="0" indent="0" algn="just">
              <a:lnSpc>
                <a:spcPct val="115000"/>
              </a:lnSpc>
              <a:spcAft>
                <a:spcPts val="1000"/>
              </a:spcAft>
              <a:buNone/>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Disinformation further contributed to the category of fake news which are created for purpose of spreading false information with a propaganda of influencing public opinion. Apart from this another word identified by WHO during pandemic is “Go viral” which implies spreading and forwarding soe information without verification of authenticity of information or news. This is a part of fake news and spread mechanism of fake news of fake news. (3)</a:t>
            </a:r>
          </a:p>
          <a:p>
            <a:endParaRPr lang="en-IN" dirty="0"/>
          </a:p>
        </p:txBody>
      </p:sp>
    </p:spTree>
    <p:extLst>
      <p:ext uri="{BB962C8B-B14F-4D97-AF65-F5344CB8AC3E}">
        <p14:creationId xmlns:p14="http://schemas.microsoft.com/office/powerpoint/2010/main" val="4288914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9DE77B-E22B-4C24-8ECC-3E0D842E50B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B9C7DAF-DF6E-4143-A97E-1EF707D9E216}"/>
              </a:ext>
            </a:extLst>
          </p:cNvPr>
          <p:cNvSpPr>
            <a:spLocks noGrp="1"/>
          </p:cNvSpPr>
          <p:nvPr>
            <p:ph idx="1"/>
          </p:nvPr>
        </p:nvSpPr>
        <p:spPr/>
        <p:txBody>
          <a:bodyPr/>
          <a:lstStyle/>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Another important word emerged during pandemic is “deepfakes” which deals with new audio, image, video of disinformation content. They are very difficult to identify and distinguished from real news and its spreading capacity is very fast due to certain words commonality with original content. Many a times it is seen that some of different person is imposed on a different situation to create this type of deep fakes. (3)</a:t>
            </a:r>
          </a:p>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This paper will study how communication is done during pandemic in Indian society despite the presence of all these malice of </a:t>
            </a:r>
            <a:r>
              <a:rPr lang="en-IN" sz="1800" dirty="0" err="1">
                <a:effectLst/>
                <a:latin typeface="Times New Roman" panose="02020603050405020304" pitchFamily="18" charset="0"/>
                <a:ea typeface="Times New Roman" panose="02020603050405020304" pitchFamily="18" charset="0"/>
                <a:cs typeface="Times New Roman" panose="02020603050405020304" pitchFamily="18" charset="0"/>
              </a:rPr>
              <a:t>infodemics</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The is focused on two national dailies for doing content analysis of how they cover the health related issues during this pandemic period by combating fake information or misinformation.</a:t>
            </a:r>
          </a:p>
          <a:p>
            <a:endParaRPr lang="en-IN" dirty="0"/>
          </a:p>
        </p:txBody>
      </p:sp>
    </p:spTree>
    <p:extLst>
      <p:ext uri="{BB962C8B-B14F-4D97-AF65-F5344CB8AC3E}">
        <p14:creationId xmlns:p14="http://schemas.microsoft.com/office/powerpoint/2010/main" val="360772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1A158-267F-4902-9426-B57EF34B843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Literature Review</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6154E44-F73B-483E-8E65-5F81752B5EEA}"/>
              </a:ext>
            </a:extLst>
          </p:cNvPr>
          <p:cNvSpPr>
            <a:spLocks noGrp="1"/>
          </p:cNvSpPr>
          <p:nvPr>
            <p:ph idx="1"/>
          </p:nvPr>
        </p:nvSpPr>
        <p:spPr/>
        <p:txBody>
          <a:bodyPr>
            <a:normAutofit lnSpcReduction="10000"/>
          </a:bodyPr>
          <a:lstStyle/>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In a recent research on “</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Underpinnings of Pandemic Communication in India: The Curious Case of COVID-19</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by S.M.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Gavaravarapu</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et.al published on 2021 focused on different  facet of health communication during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pandemic.The</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researchers tried to find interlinkage between health communication with other factors that influence “ social determinants” during Covid-19 pandemic situations requires strategic shift in economic policies, political system, development policies etc. </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(S.M. </a:t>
            </a:r>
            <a:r>
              <a:rPr lang="en-IN" sz="18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Gavaravarapu</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et.al.,2021).</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Another recent article was published on “ </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Health communication through folk media: a study based on </a:t>
            </a:r>
            <a:r>
              <a:rPr lang="en-IN" sz="18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Yakshagana</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 South Indian dance drama on Covid-19</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by K.V.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Padmananbha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et.al on 2020. Researchers focused on case study of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Yakshagana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performance with the aim of spreading awareness about Covid-19 in Southern part of India. It a particular dance-drama created for spreading social awareness campaign and also perform a sort of health communication at ground level. Researchers have applied reinforcement theory persuasion and attitude change theories and have done thematic analysis as well as online survey for data collection. The result showed that “speech, music, body language” which are important element of </a:t>
            </a:r>
            <a:r>
              <a:rPr lang="en-IN" sz="180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Yakshagana</a:t>
            </a:r>
            <a:r>
              <a:rPr lang="en-IN"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style of communicating health messages</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.(K.V. </a:t>
            </a:r>
            <a:r>
              <a:rPr lang="en-IN" sz="18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Padmananbha</a:t>
            </a:r>
            <a:r>
              <a:rPr lang="en-IN"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et.al., 2020).</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0952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29829-67D6-4AA8-8AAB-CE58D5E9F0A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Literature Review</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3FF25D5-1F09-43E0-8E75-388C8FFE31D9}"/>
              </a:ext>
            </a:extLst>
          </p:cNvPr>
          <p:cNvSpPr>
            <a:spLocks noGrp="1"/>
          </p:cNvSpPr>
          <p:nvPr>
            <p:ph idx="1"/>
          </p:nvPr>
        </p:nvSpPr>
        <p:spPr/>
        <p:txBody>
          <a:bodyPr/>
          <a:lstStyle/>
          <a:p>
            <a:pPr algn="just"/>
            <a:r>
              <a:rPr lang="en-IN" sz="1800" dirty="0">
                <a:solidFill>
                  <a:srgbClr val="222222"/>
                </a:solidFill>
                <a:effectLst/>
                <a:latin typeface="Arial" panose="020B0604020202020204" pitchFamily="34" charset="0"/>
                <a:ea typeface="Times New Roman" panose="02020603050405020304" pitchFamily="18" charset="0"/>
              </a:rPr>
              <a:t>Recent research paper is published on “</a:t>
            </a:r>
            <a:r>
              <a:rPr lang="en-IN" sz="1800" b="1" dirty="0">
                <a:solidFill>
                  <a:srgbClr val="222222"/>
                </a:solidFill>
                <a:effectLst/>
                <a:latin typeface="Arial" panose="020B0604020202020204" pitchFamily="34" charset="0"/>
                <a:ea typeface="Times New Roman" panose="02020603050405020304" pitchFamily="18" charset="0"/>
              </a:rPr>
              <a:t>Fighting </a:t>
            </a:r>
            <a:r>
              <a:rPr lang="en-IN" sz="1800" b="1" dirty="0" err="1">
                <a:solidFill>
                  <a:srgbClr val="222222"/>
                </a:solidFill>
                <a:effectLst/>
                <a:latin typeface="Arial" panose="020B0604020202020204" pitchFamily="34" charset="0"/>
                <a:ea typeface="Times New Roman" panose="02020603050405020304" pitchFamily="18" charset="0"/>
              </a:rPr>
              <a:t>infodemic</a:t>
            </a:r>
            <a:r>
              <a:rPr lang="en-IN" sz="1800" b="1" dirty="0">
                <a:solidFill>
                  <a:srgbClr val="222222"/>
                </a:solidFill>
                <a:effectLst/>
                <a:latin typeface="Arial" panose="020B0604020202020204" pitchFamily="34" charset="0"/>
                <a:ea typeface="Times New Roman" panose="02020603050405020304" pitchFamily="18" charset="0"/>
              </a:rPr>
              <a:t>: Need for robust health journalism in India</a:t>
            </a:r>
            <a:r>
              <a:rPr lang="en-IN" sz="1800" dirty="0">
                <a:solidFill>
                  <a:srgbClr val="222222"/>
                </a:solidFill>
                <a:effectLst/>
                <a:latin typeface="Arial" panose="020B0604020202020204" pitchFamily="34" charset="0"/>
                <a:ea typeface="Times New Roman" panose="02020603050405020304" pitchFamily="18" charset="0"/>
              </a:rPr>
              <a:t>” by D.C. Sharma et.al on 2020. The researchers focused on examining role of health communication during pandemic in context of “</a:t>
            </a:r>
            <a:r>
              <a:rPr lang="en-IN" sz="1800" dirty="0" err="1">
                <a:solidFill>
                  <a:srgbClr val="222222"/>
                </a:solidFill>
                <a:effectLst/>
                <a:latin typeface="Arial" panose="020B0604020202020204" pitchFamily="34" charset="0"/>
                <a:ea typeface="Times New Roman" panose="02020603050405020304" pitchFamily="18" charset="0"/>
              </a:rPr>
              <a:t>infodemic</a:t>
            </a:r>
            <a:r>
              <a:rPr lang="en-IN" sz="1800" dirty="0">
                <a:solidFill>
                  <a:srgbClr val="222222"/>
                </a:solidFill>
                <a:effectLst/>
                <a:latin typeface="Arial" panose="020B0604020202020204" pitchFamily="34" charset="0"/>
                <a:ea typeface="Times New Roman" panose="02020603050405020304" pitchFamily="18" charset="0"/>
              </a:rPr>
              <a:t>”. The researchers in their result focused on need for improvement of credibility and quality of health journalism in India. They also highlighted on capacity building requirement for media person like fact checking to boast quality of report. In the result they have also highlighted need for more communication between media and health expert</a:t>
            </a:r>
            <a:r>
              <a:rPr lang="en-IN" sz="1600" b="1" dirty="0">
                <a:solidFill>
                  <a:srgbClr val="222222"/>
                </a:solidFill>
                <a:effectLst/>
                <a:latin typeface="Arial" panose="020B0604020202020204" pitchFamily="34" charset="0"/>
                <a:ea typeface="Times New Roman" panose="02020603050405020304" pitchFamily="18" charset="0"/>
              </a:rPr>
              <a:t>.(D.C. Sharma et.al .,2020)</a:t>
            </a:r>
            <a:endParaRPr lang="en-IN" sz="1600" b="1" dirty="0"/>
          </a:p>
        </p:txBody>
      </p:sp>
    </p:spTree>
    <p:extLst>
      <p:ext uri="{BB962C8B-B14F-4D97-AF65-F5344CB8AC3E}">
        <p14:creationId xmlns:p14="http://schemas.microsoft.com/office/powerpoint/2010/main" val="2349661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03B01-1C51-4CAE-A5C1-668032CB524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Research Gap</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0B906B7-1C32-4BF1-AF2C-950880920D53}"/>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There are research done in the area of media communication during pandemic and </a:t>
            </a:r>
            <a:r>
              <a:rPr lang="en-US" dirty="0" err="1">
                <a:latin typeface="Times New Roman" panose="02020603050405020304" pitchFamily="18" charset="0"/>
                <a:cs typeface="Times New Roman" panose="02020603050405020304" pitchFamily="18" charset="0"/>
              </a:rPr>
              <a:t>infodemic</a:t>
            </a:r>
            <a:r>
              <a:rPr lang="en-US" dirty="0">
                <a:latin typeface="Times New Roman" panose="02020603050405020304" pitchFamily="18" charset="0"/>
                <a:cs typeface="Times New Roman" panose="02020603050405020304" pitchFamily="18" charset="0"/>
              </a:rPr>
              <a:t> and there is also research done in the area of effectiveness of folk media as tools of health communication in </a:t>
            </a:r>
            <a:r>
              <a:rPr lang="en-US" dirty="0" err="1">
                <a:latin typeface="Times New Roman" panose="02020603050405020304" pitchFamily="18" charset="0"/>
                <a:cs typeface="Times New Roman" panose="02020603050405020304" pitchFamily="18" charset="0"/>
              </a:rPr>
              <a:t>souther</a:t>
            </a:r>
            <a:r>
              <a:rPr lang="en-US" dirty="0">
                <a:latin typeface="Times New Roman" panose="02020603050405020304" pitchFamily="18" charset="0"/>
                <a:cs typeface="Times New Roman" panose="02020603050405020304" pitchFamily="18" charset="0"/>
              </a:rPr>
              <a:t> parts of India during Covid-19 pandemic. But there is hardly any research to </a:t>
            </a:r>
            <a:r>
              <a:rPr lang="en-US" dirty="0" err="1">
                <a:latin typeface="Times New Roman" panose="02020603050405020304" pitchFamily="18" charset="0"/>
                <a:cs typeface="Times New Roman" panose="02020603050405020304" pitchFamily="18" charset="0"/>
              </a:rPr>
              <a:t>analyse</a:t>
            </a:r>
            <a:r>
              <a:rPr lang="en-US" dirty="0">
                <a:latin typeface="Times New Roman" panose="02020603050405020304" pitchFamily="18" charset="0"/>
                <a:cs typeface="Times New Roman" panose="02020603050405020304" pitchFamily="18" charset="0"/>
              </a:rPr>
              <a:t> the area of how mediated health communication survived this </a:t>
            </a:r>
            <a:r>
              <a:rPr lang="en-US" dirty="0" err="1">
                <a:latin typeface="Times New Roman" panose="02020603050405020304" pitchFamily="18" charset="0"/>
                <a:cs typeface="Times New Roman" panose="02020603050405020304" pitchFamily="18" charset="0"/>
              </a:rPr>
              <a:t>infodemic</a:t>
            </a:r>
            <a:r>
              <a:rPr lang="en-US" dirty="0">
                <a:latin typeface="Times New Roman" panose="02020603050405020304" pitchFamily="18" charset="0"/>
                <a:cs typeface="Times New Roman" panose="02020603050405020304" pitchFamily="18" charset="0"/>
              </a:rPr>
              <a:t> atmosphere in Indian society during covid-19 pandemic .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75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F64324-9A3C-485F-9D08-B2E0C79881A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 and Design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6E07B30-1E7E-4F5F-AFF2-279B0436561A}"/>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present study tries to explore and understand the media’s coverage by analyzing two national dailies focus on public health as their coverage. </a:t>
            </a:r>
          </a:p>
          <a:p>
            <a:pPr algn="just"/>
            <a:r>
              <a:rPr lang="en-US" dirty="0">
                <a:latin typeface="Times New Roman" panose="02020603050405020304" pitchFamily="18" charset="0"/>
                <a:cs typeface="Times New Roman" panose="02020603050405020304" pitchFamily="18" charset="0"/>
              </a:rPr>
              <a:t>The sampling framework is purposive in nature and this will analyze the media’s coverage of public health as national coverage through content analysis method. The front page of two national dailies for the period of one year (Nov 2020 to Nov 2021)has been taken into consideration. </a:t>
            </a:r>
          </a:p>
          <a:p>
            <a:pPr algn="just"/>
            <a:r>
              <a:rPr lang="en-US" dirty="0">
                <a:latin typeface="Times New Roman" panose="02020603050405020304" pitchFamily="18" charset="0"/>
                <a:cs typeface="Times New Roman" panose="02020603050405020304" pitchFamily="18" charset="0"/>
              </a:rPr>
              <a:t>This study also try to understand the issue, agenda and objective for its coverage and how this also navigates in combating fake content or misinformation through their intended messages.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52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A339C3-38D8-4637-A4A5-253B0167F73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Findings/Analysis</a:t>
            </a:r>
            <a:endParaRPr lang="en-IN" dirty="0"/>
          </a:p>
        </p:txBody>
      </p:sp>
      <p:sp>
        <p:nvSpPr>
          <p:cNvPr id="3" name="Content Placeholder 2">
            <a:extLst>
              <a:ext uri="{FF2B5EF4-FFF2-40B4-BE49-F238E27FC236}">
                <a16:creationId xmlns:a16="http://schemas.microsoft.com/office/drawing/2014/main" xmlns="" id="{AB801177-DFBE-4D5C-8397-2BED51871674}"/>
              </a:ext>
            </a:extLst>
          </p:cNvPr>
          <p:cNvSpPr>
            <a:spLocks noGrp="1"/>
          </p:cNvSpPr>
          <p:nvPr>
            <p:ph idx="1"/>
          </p:nvPr>
        </p:nvSpPr>
        <p:spPr/>
        <p:txBody>
          <a:bodyPr>
            <a:normAutofit/>
          </a:bodyPr>
          <a:lstStyle/>
          <a:p>
            <a:pPr algn="just"/>
            <a:r>
              <a:rPr lang="en-US" sz="2400" i="0" dirty="0">
                <a:solidFill>
                  <a:srgbClr val="222222"/>
                </a:solidFill>
                <a:effectLst/>
                <a:latin typeface="Times New Roman" panose="02020603050405020304" pitchFamily="18" charset="0"/>
                <a:cs typeface="Times New Roman" panose="02020603050405020304" pitchFamily="18" charset="0"/>
              </a:rPr>
              <a:t>The studied news outlets differed in the amount of news media coverage related to COVID-19 from 1 Nov through 15 August 2021). The amount of coverage increased notably in Nov as case rates climbed in the country, subsequently decreasing gradually in May and June 2021 while case rates also declined. </a:t>
            </a:r>
          </a:p>
          <a:p>
            <a:pPr algn="just"/>
            <a:r>
              <a:rPr lang="en-US" sz="2400" i="0" dirty="0">
                <a:solidFill>
                  <a:srgbClr val="222222"/>
                </a:solidFill>
                <a:effectLst/>
                <a:latin typeface="Times New Roman" panose="02020603050405020304" pitchFamily="18" charset="0"/>
                <a:cs typeface="Times New Roman" panose="02020603050405020304" pitchFamily="18" charset="0"/>
              </a:rPr>
              <a:t>Across the 24 randomly sampled days, the 12 studied news outlets published 1,430 articles related to COVID-19. Of these, an estimated 321 articles (23.4%) were eligible for inclusion in this study—that is, as news reporting or analysis relevant to the country of publication and containing a direct focus on COVID-19 public health or policy information. </a:t>
            </a:r>
          </a:p>
          <a:p>
            <a:pPr algn="just"/>
            <a:r>
              <a:rPr lang="en-US" sz="2400" i="0" dirty="0">
                <a:solidFill>
                  <a:srgbClr val="222222"/>
                </a:solidFill>
                <a:effectLst/>
                <a:latin typeface="Times New Roman" panose="02020603050405020304" pitchFamily="18" charset="0"/>
                <a:cs typeface="Times New Roman" panose="02020603050405020304" pitchFamily="18" charset="0"/>
              </a:rPr>
              <a:t>Articles with a direct focus on COVID-19 public health or policy information (to a small or large extent) could be coded for the scientific quality of the reporting of this information and its sensationalism.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413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1408</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Effective Health Communication Mediated in Indian Society</vt:lpstr>
      <vt:lpstr>Introduction</vt:lpstr>
      <vt:lpstr>Introduction</vt:lpstr>
      <vt:lpstr>Introduction</vt:lpstr>
      <vt:lpstr>Literature Review</vt:lpstr>
      <vt:lpstr>Literature Review</vt:lpstr>
      <vt:lpstr>Research Gap</vt:lpstr>
      <vt:lpstr>Methods and Design</vt:lpstr>
      <vt:lpstr>Findings/Analysis</vt:lpstr>
      <vt:lpstr>Findings/Analysis</vt:lpstr>
      <vt:lpstr>The topics of pandemic media coverage </vt:lpstr>
      <vt:lpstr>Discussions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Health Communication Mediated in Indian Society</dc:title>
  <dc:creator>RUMA SAHA</dc:creator>
  <cp:lastModifiedBy>Windows User</cp:lastModifiedBy>
  <cp:revision>5</cp:revision>
  <dcterms:created xsi:type="dcterms:W3CDTF">2021-12-21T17:06:08Z</dcterms:created>
  <dcterms:modified xsi:type="dcterms:W3CDTF">2021-12-22T12:39:08Z</dcterms:modified>
</cp:coreProperties>
</file>