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59" r:id="rId6"/>
    <p:sldId id="260" r:id="rId7"/>
    <p:sldId id="261" r:id="rId8"/>
    <p:sldId id="262" r:id="rId9"/>
    <p:sldId id="263" r:id="rId10"/>
    <p:sldId id="264" r:id="rId11"/>
    <p:sldId id="265" r:id="rId12"/>
    <p:sldId id="266" r:id="rId13"/>
    <p:sldId id="267" r:id="rId14"/>
    <p:sldId id="268" r:id="rId15"/>
    <p:sldId id="269" r:id="rId16"/>
    <p:sldId id="278" r:id="rId17"/>
    <p:sldId id="279" r:id="rId18"/>
    <p:sldId id="280" r:id="rId19"/>
    <p:sldId id="281" r:id="rId20"/>
    <p:sldId id="282" r:id="rId21"/>
    <p:sldId id="283" r:id="rId22"/>
    <p:sldId id="284" r:id="rId23"/>
    <p:sldId id="274" r:id="rId24"/>
    <p:sldId id="275" r:id="rId25"/>
    <p:sldId id="276" r:id="rId26"/>
    <p:sldId id="270" r:id="rId27"/>
    <p:sldId id="271" r:id="rId28"/>
    <p:sldId id="272" r:id="rId29"/>
    <p:sldId id="27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9" autoAdjust="0"/>
    <p:restoredTop sz="94660"/>
  </p:normalViewPr>
  <p:slideViewPr>
    <p:cSldViewPr snapToGrid="0">
      <p:cViewPr varScale="1">
        <p:scale>
          <a:sx n="71" d="100"/>
          <a:sy n="71" d="100"/>
        </p:scale>
        <p:origin x="612" y="60"/>
      </p:cViewPr>
      <p:guideLst/>
    </p:cSldViewPr>
  </p:slideViewPr>
  <p:notesTextViewPr>
    <p:cViewPr>
      <p:scale>
        <a:sx n="1" d="1"/>
        <a:sy n="1" d="1"/>
      </p:scale>
      <p:origin x="0" y="0"/>
    </p:cViewPr>
  </p:notesTextViewPr>
  <p:sorterViewPr>
    <p:cViewPr>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20OMIMAKINDE\Desktop\chapter%20four%2022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A.%20OMIMAKINDE\Desktop\chapter%20four%20222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20OMIMAKINDE\Desktop\chapter%20four%2022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v>Ni</c:v>
          </c:tx>
          <c:spPr>
            <a:ln w="19050" cap="rnd" cmpd="sng" algn="ctr">
              <a:solidFill>
                <a:schemeClr val="accent1"/>
              </a:solidFill>
              <a:prstDash val="solid"/>
              <a:round/>
            </a:ln>
            <a:effectLst/>
          </c:spPr>
          <c:marker>
            <c:spPr>
              <a:solidFill>
                <a:schemeClr val="accent1"/>
              </a:solidFill>
              <a:ln w="6350" cap="flat" cmpd="sng" algn="ctr">
                <a:solidFill>
                  <a:schemeClr val="accent1"/>
                </a:solidFill>
                <a:prstDash val="solid"/>
                <a:round/>
              </a:ln>
              <a:effectLst/>
            </c:spPr>
          </c:marker>
          <c:xVal>
            <c:numRef>
              <c:f>Sheet2!$A$1:$A$10</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Sheet2!$B$1:$B$10</c:f>
              <c:numCache>
                <c:formatCode>General</c:formatCode>
                <c:ptCount val="10"/>
                <c:pt idx="0">
                  <c:v>30</c:v>
                </c:pt>
                <c:pt idx="1">
                  <c:v>40.120000000000012</c:v>
                </c:pt>
                <c:pt idx="2">
                  <c:v>55.24</c:v>
                </c:pt>
                <c:pt idx="3">
                  <c:v>77.59</c:v>
                </c:pt>
                <c:pt idx="4">
                  <c:v>67.006</c:v>
                </c:pt>
                <c:pt idx="5">
                  <c:v>60.3</c:v>
                </c:pt>
                <c:pt idx="6">
                  <c:v>53.33</c:v>
                </c:pt>
                <c:pt idx="7">
                  <c:v>50</c:v>
                </c:pt>
                <c:pt idx="8">
                  <c:v>38.78</c:v>
                </c:pt>
                <c:pt idx="9">
                  <c:v>38.800000000000004</c:v>
                </c:pt>
              </c:numCache>
            </c:numRef>
          </c:yVal>
          <c:smooth val="1"/>
          <c:extLst xmlns:c16r2="http://schemas.microsoft.com/office/drawing/2015/06/chart">
            <c:ext xmlns:c16="http://schemas.microsoft.com/office/drawing/2014/chart" uri="{C3380CC4-5D6E-409C-BE32-E72D297353CC}">
              <c16:uniqueId val="{00000000-EABA-4D0A-B95B-5EF798B646C2}"/>
            </c:ext>
          </c:extLst>
        </c:ser>
        <c:ser>
          <c:idx val="1"/>
          <c:order val="1"/>
          <c:tx>
            <c:v>Cu</c:v>
          </c:tx>
          <c:spPr>
            <a:ln w="19050" cap="rnd" cmpd="sng" algn="ctr">
              <a:solidFill>
                <a:schemeClr val="accent2"/>
              </a:solidFill>
              <a:prstDash val="solid"/>
              <a:round/>
            </a:ln>
            <a:effectLst/>
          </c:spPr>
          <c:marker>
            <c:spPr>
              <a:solidFill>
                <a:schemeClr val="accent2"/>
              </a:solidFill>
              <a:ln w="6350" cap="flat" cmpd="sng" algn="ctr">
                <a:solidFill>
                  <a:schemeClr val="accent2"/>
                </a:solidFill>
                <a:prstDash val="solid"/>
                <a:round/>
              </a:ln>
              <a:effectLst/>
            </c:spPr>
          </c:marker>
          <c:xVal>
            <c:numRef>
              <c:f>Sheet2!$A$1:$A$10</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Sheet2!$C$1:$C$10</c:f>
              <c:numCache>
                <c:formatCode>General</c:formatCode>
                <c:ptCount val="10"/>
                <c:pt idx="0">
                  <c:v>25.04</c:v>
                </c:pt>
                <c:pt idx="1">
                  <c:v>29.72</c:v>
                </c:pt>
                <c:pt idx="2">
                  <c:v>43.760000000000012</c:v>
                </c:pt>
                <c:pt idx="3">
                  <c:v>72.849999999999994</c:v>
                </c:pt>
                <c:pt idx="4">
                  <c:v>66.48</c:v>
                </c:pt>
                <c:pt idx="5">
                  <c:v>59.78</c:v>
                </c:pt>
                <c:pt idx="6">
                  <c:v>56.4</c:v>
                </c:pt>
                <c:pt idx="7">
                  <c:v>54.24</c:v>
                </c:pt>
                <c:pt idx="8">
                  <c:v>49.4</c:v>
                </c:pt>
                <c:pt idx="9">
                  <c:v>48.98</c:v>
                </c:pt>
              </c:numCache>
            </c:numRef>
          </c:yVal>
          <c:smooth val="1"/>
          <c:extLst xmlns:c16r2="http://schemas.microsoft.com/office/drawing/2015/06/chart">
            <c:ext xmlns:c16="http://schemas.microsoft.com/office/drawing/2014/chart" uri="{C3380CC4-5D6E-409C-BE32-E72D297353CC}">
              <c16:uniqueId val="{00000001-EABA-4D0A-B95B-5EF798B646C2}"/>
            </c:ext>
          </c:extLst>
        </c:ser>
        <c:dLbls>
          <c:showLegendKey val="0"/>
          <c:showVal val="0"/>
          <c:showCatName val="0"/>
          <c:showSerName val="0"/>
          <c:showPercent val="0"/>
          <c:showBubbleSize val="0"/>
        </c:dLbls>
        <c:axId val="297024080"/>
        <c:axId val="197684600"/>
      </c:scatterChart>
      <c:valAx>
        <c:axId val="297024080"/>
        <c:scaling>
          <c:orientation val="minMax"/>
          <c:max val="10"/>
          <c:min val="0"/>
        </c:scaling>
        <c:delete val="0"/>
        <c:axPos val="b"/>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a:t>pH</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97684600"/>
        <c:crosses val="autoZero"/>
        <c:crossBetween val="midCat"/>
        <c:majorUnit val="1"/>
      </c:valAx>
      <c:valAx>
        <c:axId val="197684600"/>
        <c:scaling>
          <c:orientation val="minMax"/>
          <c:max val="80"/>
          <c:min val="20"/>
        </c:scaling>
        <c:delete val="0"/>
        <c:axPos val="l"/>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a:t>mean percentage adsorption(%)</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97024080"/>
        <c:crosses val="autoZero"/>
        <c:crossBetween val="midCat"/>
        <c:majorUnit val="10"/>
        <c:minorUnit val="5"/>
      </c:valAx>
      <c:spPr>
        <a:noFill/>
        <a:ln w="25400">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v>Ni</c:v>
          </c:tx>
          <c:xVal>
            <c:numRef>
              <c:f>Sheet2!$A$311:$A$322</c:f>
              <c:numCache>
                <c:formatCode>General</c:formatCode>
                <c:ptCount val="12"/>
                <c:pt idx="0">
                  <c:v>5</c:v>
                </c:pt>
                <c:pt idx="1">
                  <c:v>15</c:v>
                </c:pt>
                <c:pt idx="2">
                  <c:v>30</c:v>
                </c:pt>
                <c:pt idx="3">
                  <c:v>60</c:v>
                </c:pt>
                <c:pt idx="4">
                  <c:v>90</c:v>
                </c:pt>
                <c:pt idx="5">
                  <c:v>120</c:v>
                </c:pt>
                <c:pt idx="6">
                  <c:v>180</c:v>
                </c:pt>
                <c:pt idx="7">
                  <c:v>240</c:v>
                </c:pt>
                <c:pt idx="8">
                  <c:v>270</c:v>
                </c:pt>
                <c:pt idx="9">
                  <c:v>300</c:v>
                </c:pt>
                <c:pt idx="10">
                  <c:v>330</c:v>
                </c:pt>
                <c:pt idx="11">
                  <c:v>360</c:v>
                </c:pt>
              </c:numCache>
            </c:numRef>
          </c:xVal>
          <c:yVal>
            <c:numRef>
              <c:f>Sheet2!$B$311:$B$322</c:f>
              <c:numCache>
                <c:formatCode>General</c:formatCode>
                <c:ptCount val="12"/>
                <c:pt idx="0">
                  <c:v>0.38870000000000032</c:v>
                </c:pt>
                <c:pt idx="1">
                  <c:v>0.20540000000000044</c:v>
                </c:pt>
                <c:pt idx="2">
                  <c:v>-0.21070000000000041</c:v>
                </c:pt>
                <c:pt idx="3">
                  <c:v>-0.30250000000000032</c:v>
                </c:pt>
                <c:pt idx="4">
                  <c:v>-0.37980000000002839</c:v>
                </c:pt>
                <c:pt idx="5">
                  <c:v>-0.74020000000000064</c:v>
                </c:pt>
                <c:pt idx="6">
                  <c:v>-1.0729</c:v>
                </c:pt>
                <c:pt idx="7">
                  <c:v>0</c:v>
                </c:pt>
                <c:pt idx="8">
                  <c:v>-1.3092999999999198</c:v>
                </c:pt>
                <c:pt idx="9">
                  <c:v>-0.74439999999999995</c:v>
                </c:pt>
                <c:pt idx="10">
                  <c:v>-0.65590000000005422</c:v>
                </c:pt>
                <c:pt idx="11">
                  <c:v>0.23669999999999999</c:v>
                </c:pt>
              </c:numCache>
            </c:numRef>
          </c:yVal>
          <c:smooth val="1"/>
          <c:extLst xmlns:c16r2="http://schemas.microsoft.com/office/drawing/2015/06/chart">
            <c:ext xmlns:c16="http://schemas.microsoft.com/office/drawing/2014/chart" uri="{C3380CC4-5D6E-409C-BE32-E72D297353CC}">
              <c16:uniqueId val="{00000000-81ED-4193-9896-E4A4A3A86D54}"/>
            </c:ext>
          </c:extLst>
        </c:ser>
        <c:ser>
          <c:idx val="1"/>
          <c:order val="1"/>
          <c:tx>
            <c:v>Cu</c:v>
          </c:tx>
          <c:xVal>
            <c:numRef>
              <c:f>Sheet2!$A$311:$A$322</c:f>
              <c:numCache>
                <c:formatCode>General</c:formatCode>
                <c:ptCount val="12"/>
                <c:pt idx="0">
                  <c:v>5</c:v>
                </c:pt>
                <c:pt idx="1">
                  <c:v>15</c:v>
                </c:pt>
                <c:pt idx="2">
                  <c:v>30</c:v>
                </c:pt>
                <c:pt idx="3">
                  <c:v>60</c:v>
                </c:pt>
                <c:pt idx="4">
                  <c:v>90</c:v>
                </c:pt>
                <c:pt idx="5">
                  <c:v>120</c:v>
                </c:pt>
                <c:pt idx="6">
                  <c:v>180</c:v>
                </c:pt>
                <c:pt idx="7">
                  <c:v>240</c:v>
                </c:pt>
                <c:pt idx="8">
                  <c:v>270</c:v>
                </c:pt>
                <c:pt idx="9">
                  <c:v>300</c:v>
                </c:pt>
                <c:pt idx="10">
                  <c:v>330</c:v>
                </c:pt>
                <c:pt idx="11">
                  <c:v>360</c:v>
                </c:pt>
              </c:numCache>
            </c:numRef>
          </c:xVal>
          <c:yVal>
            <c:numRef>
              <c:f>Sheet2!$C$311:$C$322</c:f>
              <c:numCache>
                <c:formatCode>General</c:formatCode>
                <c:ptCount val="12"/>
                <c:pt idx="0">
                  <c:v>-1.1026</c:v>
                </c:pt>
                <c:pt idx="1">
                  <c:v>-1.1973</c:v>
                </c:pt>
                <c:pt idx="2">
                  <c:v>-1.3205</c:v>
                </c:pt>
                <c:pt idx="3">
                  <c:v>-1.5945</c:v>
                </c:pt>
                <c:pt idx="4">
                  <c:v>-1.9951000000000001</c:v>
                </c:pt>
                <c:pt idx="5">
                  <c:v>-2.3125999999999967</c:v>
                </c:pt>
                <c:pt idx="6">
                  <c:v>0</c:v>
                </c:pt>
                <c:pt idx="7">
                  <c:v>-2.6882000000000001</c:v>
                </c:pt>
                <c:pt idx="8">
                  <c:v>-2.2925999999999997</c:v>
                </c:pt>
                <c:pt idx="9">
                  <c:v>-0.8915999999999995</c:v>
                </c:pt>
                <c:pt idx="10">
                  <c:v>-0.41250000000000031</c:v>
                </c:pt>
                <c:pt idx="11">
                  <c:v>-0.17080000000000001</c:v>
                </c:pt>
              </c:numCache>
            </c:numRef>
          </c:yVal>
          <c:smooth val="1"/>
          <c:extLst xmlns:c16r2="http://schemas.microsoft.com/office/drawing/2015/06/chart">
            <c:ext xmlns:c16="http://schemas.microsoft.com/office/drawing/2014/chart" uri="{C3380CC4-5D6E-409C-BE32-E72D297353CC}">
              <c16:uniqueId val="{00000001-81ED-4193-9896-E4A4A3A86D54}"/>
            </c:ext>
          </c:extLst>
        </c:ser>
        <c:dLbls>
          <c:showLegendKey val="0"/>
          <c:showVal val="0"/>
          <c:showCatName val="0"/>
          <c:showSerName val="0"/>
          <c:showPercent val="0"/>
          <c:showBubbleSize val="0"/>
        </c:dLbls>
        <c:axId val="197684992"/>
        <c:axId val="197685384"/>
      </c:scatterChart>
      <c:valAx>
        <c:axId val="197684992"/>
        <c:scaling>
          <c:orientation val="minMax"/>
        </c:scaling>
        <c:delete val="0"/>
        <c:axPos val="b"/>
        <c:title>
          <c:tx>
            <c:rich>
              <a:bodyPr/>
              <a:lstStyle/>
              <a:p>
                <a:pPr>
                  <a:defRPr/>
                </a:pPr>
                <a:r>
                  <a:rPr lang="en-US"/>
                  <a:t>Time(mins)</a:t>
                </a:r>
              </a:p>
            </c:rich>
          </c:tx>
          <c:overlay val="0"/>
        </c:title>
        <c:numFmt formatCode="General" sourceLinked="1"/>
        <c:majorTickMark val="none"/>
        <c:minorTickMark val="none"/>
        <c:tickLblPos val="nextTo"/>
        <c:crossAx val="197685384"/>
        <c:crosses val="autoZero"/>
        <c:crossBetween val="midCat"/>
      </c:valAx>
      <c:valAx>
        <c:axId val="197685384"/>
        <c:scaling>
          <c:orientation val="minMax"/>
        </c:scaling>
        <c:delete val="0"/>
        <c:axPos val="l"/>
        <c:title>
          <c:tx>
            <c:rich>
              <a:bodyPr/>
              <a:lstStyle/>
              <a:p>
                <a:pPr>
                  <a:defRPr/>
                </a:pPr>
                <a:r>
                  <a:rPr lang="en-US" baseline="0"/>
                  <a:t>log (qe-qt)</a:t>
                </a:r>
                <a:endParaRPr lang="en-US"/>
              </a:p>
            </c:rich>
          </c:tx>
          <c:layout>
            <c:manualLayout>
              <c:xMode val="edge"/>
              <c:yMode val="edge"/>
              <c:x val="2.2471910112365032E-2"/>
              <c:y val="0.36654491105282544"/>
            </c:manualLayout>
          </c:layout>
          <c:overlay val="0"/>
        </c:title>
        <c:numFmt formatCode="General" sourceLinked="1"/>
        <c:majorTickMark val="none"/>
        <c:minorTickMark val="none"/>
        <c:tickLblPos val="nextTo"/>
        <c:crossAx val="197684992"/>
        <c:crosses val="autoZero"/>
        <c:crossBetween val="midCat"/>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47462817147869"/>
          <c:y val="5.1489936964064897E-2"/>
          <c:w val="0.80899190726160064"/>
          <c:h val="0.75054647941636798"/>
        </c:manualLayout>
      </c:layout>
      <c:scatterChart>
        <c:scatterStyle val="lineMarker"/>
        <c:varyColors val="0"/>
        <c:ser>
          <c:idx val="0"/>
          <c:order val="0"/>
          <c:tx>
            <c:strRef>
              <c:f>Sheet2!$O$339</c:f>
              <c:strCache>
                <c:ptCount val="1"/>
                <c:pt idx="0">
                  <c:v>Ni</c:v>
                </c:pt>
              </c:strCache>
            </c:strRef>
          </c:tx>
          <c:spPr>
            <a:ln w="28575">
              <a:noFill/>
            </a:ln>
          </c:spPr>
          <c:trendline>
            <c:trendlineType val="linear"/>
            <c:dispRSqr val="0"/>
            <c:dispEq val="0"/>
          </c:trendline>
          <c:xVal>
            <c:numRef>
              <c:f>Sheet2!$N$340:$N$351</c:f>
              <c:numCache>
                <c:formatCode>General</c:formatCode>
                <c:ptCount val="12"/>
                <c:pt idx="0">
                  <c:v>5</c:v>
                </c:pt>
                <c:pt idx="1">
                  <c:v>15</c:v>
                </c:pt>
                <c:pt idx="2">
                  <c:v>30</c:v>
                </c:pt>
                <c:pt idx="3">
                  <c:v>60</c:v>
                </c:pt>
                <c:pt idx="4">
                  <c:v>90</c:v>
                </c:pt>
                <c:pt idx="5">
                  <c:v>120</c:v>
                </c:pt>
                <c:pt idx="6">
                  <c:v>180</c:v>
                </c:pt>
                <c:pt idx="7">
                  <c:v>240</c:v>
                </c:pt>
                <c:pt idx="8">
                  <c:v>270</c:v>
                </c:pt>
                <c:pt idx="9">
                  <c:v>300</c:v>
                </c:pt>
                <c:pt idx="10">
                  <c:v>330</c:v>
                </c:pt>
                <c:pt idx="11">
                  <c:v>360</c:v>
                </c:pt>
              </c:numCache>
            </c:numRef>
          </c:xVal>
          <c:yVal>
            <c:numRef>
              <c:f>Sheet2!$O$340:$O$351</c:f>
              <c:numCache>
                <c:formatCode>General</c:formatCode>
                <c:ptCount val="12"/>
                <c:pt idx="0">
                  <c:v>2.02</c:v>
                </c:pt>
                <c:pt idx="1">
                  <c:v>5.59</c:v>
                </c:pt>
                <c:pt idx="2">
                  <c:v>9.68</c:v>
                </c:pt>
                <c:pt idx="3">
                  <c:v>18.920000000000002</c:v>
                </c:pt>
                <c:pt idx="4">
                  <c:v>27.95</c:v>
                </c:pt>
                <c:pt idx="5">
                  <c:v>34.99</c:v>
                </c:pt>
                <c:pt idx="6">
                  <c:v>50.56</c:v>
                </c:pt>
                <c:pt idx="7">
                  <c:v>61.07</c:v>
                </c:pt>
                <c:pt idx="8">
                  <c:v>74.179999999999978</c:v>
                </c:pt>
                <c:pt idx="9">
                  <c:v>87.460000000000022</c:v>
                </c:pt>
                <c:pt idx="10">
                  <c:v>97.35</c:v>
                </c:pt>
                <c:pt idx="11">
                  <c:v>136.36000000000001</c:v>
                </c:pt>
              </c:numCache>
            </c:numRef>
          </c:yVal>
          <c:smooth val="0"/>
          <c:extLst xmlns:c16r2="http://schemas.microsoft.com/office/drawing/2015/06/chart">
            <c:ext xmlns:c16="http://schemas.microsoft.com/office/drawing/2014/chart" uri="{C3380CC4-5D6E-409C-BE32-E72D297353CC}">
              <c16:uniqueId val="{00000001-04D3-46FC-BBC3-C0B3070EFDE7}"/>
            </c:ext>
          </c:extLst>
        </c:ser>
        <c:ser>
          <c:idx val="1"/>
          <c:order val="1"/>
          <c:tx>
            <c:strRef>
              <c:f>Sheet2!$P$339</c:f>
              <c:strCache>
                <c:ptCount val="1"/>
                <c:pt idx="0">
                  <c:v>cu</c:v>
                </c:pt>
              </c:strCache>
            </c:strRef>
          </c:tx>
          <c:spPr>
            <a:ln w="28575">
              <a:noFill/>
            </a:ln>
          </c:spPr>
          <c:trendline>
            <c:trendlineType val="linear"/>
            <c:dispRSqr val="0"/>
            <c:dispEq val="0"/>
          </c:trendline>
          <c:xVal>
            <c:numRef>
              <c:f>Sheet2!$N$340:$N$351</c:f>
              <c:numCache>
                <c:formatCode>General</c:formatCode>
                <c:ptCount val="12"/>
                <c:pt idx="0">
                  <c:v>5</c:v>
                </c:pt>
                <c:pt idx="1">
                  <c:v>15</c:v>
                </c:pt>
                <c:pt idx="2">
                  <c:v>30</c:v>
                </c:pt>
                <c:pt idx="3">
                  <c:v>60</c:v>
                </c:pt>
                <c:pt idx="4">
                  <c:v>90</c:v>
                </c:pt>
                <c:pt idx="5">
                  <c:v>120</c:v>
                </c:pt>
                <c:pt idx="6">
                  <c:v>180</c:v>
                </c:pt>
                <c:pt idx="7">
                  <c:v>240</c:v>
                </c:pt>
                <c:pt idx="8">
                  <c:v>270</c:v>
                </c:pt>
                <c:pt idx="9">
                  <c:v>300</c:v>
                </c:pt>
                <c:pt idx="10">
                  <c:v>330</c:v>
                </c:pt>
                <c:pt idx="11">
                  <c:v>360</c:v>
                </c:pt>
              </c:numCache>
            </c:numRef>
          </c:xVal>
          <c:yVal>
            <c:numRef>
              <c:f>Sheet2!$P$340:$P$351</c:f>
              <c:numCache>
                <c:formatCode>General</c:formatCode>
                <c:ptCount val="12"/>
                <c:pt idx="0">
                  <c:v>1.53</c:v>
                </c:pt>
                <c:pt idx="1">
                  <c:v>4.55</c:v>
                </c:pt>
                <c:pt idx="2">
                  <c:v>9.01</c:v>
                </c:pt>
                <c:pt idx="3">
                  <c:v>17.649999999999999</c:v>
                </c:pt>
                <c:pt idx="4">
                  <c:v>26.01</c:v>
                </c:pt>
                <c:pt idx="5">
                  <c:v>34.290000000000013</c:v>
                </c:pt>
                <c:pt idx="6">
                  <c:v>50</c:v>
                </c:pt>
                <c:pt idx="7">
                  <c:v>67.989999999999995</c:v>
                </c:pt>
                <c:pt idx="8">
                  <c:v>77.14</c:v>
                </c:pt>
                <c:pt idx="9">
                  <c:v>94.04</c:v>
                </c:pt>
                <c:pt idx="10">
                  <c:v>112.24000000000002</c:v>
                </c:pt>
                <c:pt idx="11">
                  <c:v>130.43</c:v>
                </c:pt>
              </c:numCache>
            </c:numRef>
          </c:yVal>
          <c:smooth val="0"/>
          <c:extLst xmlns:c16r2="http://schemas.microsoft.com/office/drawing/2015/06/chart">
            <c:ext xmlns:c16="http://schemas.microsoft.com/office/drawing/2014/chart" uri="{C3380CC4-5D6E-409C-BE32-E72D297353CC}">
              <c16:uniqueId val="{00000003-04D3-46FC-BBC3-C0B3070EFDE7}"/>
            </c:ext>
          </c:extLst>
        </c:ser>
        <c:dLbls>
          <c:showLegendKey val="0"/>
          <c:showVal val="0"/>
          <c:showCatName val="0"/>
          <c:showSerName val="0"/>
          <c:showPercent val="0"/>
          <c:showBubbleSize val="0"/>
        </c:dLbls>
        <c:axId val="315838168"/>
        <c:axId val="294792552"/>
      </c:scatterChart>
      <c:valAx>
        <c:axId val="315838168"/>
        <c:scaling>
          <c:orientation val="minMax"/>
          <c:max val="400"/>
          <c:min val="5"/>
        </c:scaling>
        <c:delete val="0"/>
        <c:axPos val="b"/>
        <c:title>
          <c:tx>
            <c:rich>
              <a:bodyPr/>
              <a:lstStyle/>
              <a:p>
                <a:pPr>
                  <a:defRPr/>
                </a:pPr>
                <a:r>
                  <a:rPr lang="en-US"/>
                  <a:t>Time (mins)</a:t>
                </a:r>
              </a:p>
            </c:rich>
          </c:tx>
          <c:overlay val="0"/>
        </c:title>
        <c:numFmt formatCode="General" sourceLinked="1"/>
        <c:majorTickMark val="out"/>
        <c:minorTickMark val="none"/>
        <c:tickLblPos val="nextTo"/>
        <c:crossAx val="294792552"/>
        <c:crosses val="autoZero"/>
        <c:crossBetween val="midCat"/>
        <c:majorUnit val="55"/>
        <c:minorUnit val="20"/>
      </c:valAx>
      <c:valAx>
        <c:axId val="294792552"/>
        <c:scaling>
          <c:orientation val="minMax"/>
          <c:max val="150"/>
          <c:min val="0"/>
        </c:scaling>
        <c:delete val="0"/>
        <c:axPos val="l"/>
        <c:title>
          <c:tx>
            <c:rich>
              <a:bodyPr/>
              <a:lstStyle/>
              <a:p>
                <a:pPr>
                  <a:defRPr/>
                </a:pPr>
                <a:r>
                  <a:rPr lang="en-US"/>
                  <a:t>t/qt</a:t>
                </a:r>
              </a:p>
            </c:rich>
          </c:tx>
          <c:overlay val="0"/>
        </c:title>
        <c:numFmt formatCode="General" sourceLinked="1"/>
        <c:majorTickMark val="out"/>
        <c:minorTickMark val="none"/>
        <c:tickLblPos val="nextTo"/>
        <c:crossAx val="315838168"/>
        <c:crosses val="autoZero"/>
        <c:crossBetween val="midCat"/>
        <c:majorUnit val="30"/>
        <c:minorUnit val="10"/>
      </c:valAx>
    </c:plotArea>
    <c:legend>
      <c:legendPos val="r"/>
      <c:legendEntry>
        <c:idx val="2"/>
        <c:delete val="1"/>
      </c:legendEntry>
      <c:legendEntry>
        <c:idx val="3"/>
        <c:delete val="1"/>
      </c:legendEntry>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AE08A-4578-4821-8276-8A81F3984E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8BE785C-D54E-4188-815B-D0759AE6AA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156FDFB-2059-4CCA-8FC2-811F13490F48}"/>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5" name="Footer Placeholder 4">
            <a:extLst>
              <a:ext uri="{FF2B5EF4-FFF2-40B4-BE49-F238E27FC236}">
                <a16:creationId xmlns:a16="http://schemas.microsoft.com/office/drawing/2014/main" xmlns="" id="{F46969D3-D3A4-4B85-9AFD-60B9CD996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16F83AB-E076-45DB-88DD-656FB919F0F1}"/>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4129742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0241D-BF4A-412F-8894-C2A0565DD7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F884151-5C52-45A2-9FC5-53B116DE6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2574FD-7C45-4502-AF7E-51B8A930470D}"/>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5" name="Footer Placeholder 4">
            <a:extLst>
              <a:ext uri="{FF2B5EF4-FFF2-40B4-BE49-F238E27FC236}">
                <a16:creationId xmlns:a16="http://schemas.microsoft.com/office/drawing/2014/main" xmlns="" id="{535EDB65-EAFF-4E97-A5C2-DDFB42A57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11B50F-CB2B-430C-BB09-CD1D06365A66}"/>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168471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0CAC1-6BF9-49BD-947C-6636C33FD2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C44B03A-405E-4C11-B11C-CE0C5B7FA6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5C45AB-F1C7-4688-9241-26550DEF26F9}"/>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5" name="Footer Placeholder 4">
            <a:extLst>
              <a:ext uri="{FF2B5EF4-FFF2-40B4-BE49-F238E27FC236}">
                <a16:creationId xmlns:a16="http://schemas.microsoft.com/office/drawing/2014/main" xmlns="" id="{78D70BF3-078F-451B-8BB4-C8E0526EB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B0D5A4-03E0-43ED-9B0E-E1B628FB7CA7}"/>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88418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5F50E3-ED7F-4BB9-A07D-6ADC3648AE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6BD0ED4-4EE5-40DC-8FEB-0B881C828E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09A200-BD5D-49D5-8AB3-4705204BD1FF}"/>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5" name="Footer Placeholder 4">
            <a:extLst>
              <a:ext uri="{FF2B5EF4-FFF2-40B4-BE49-F238E27FC236}">
                <a16:creationId xmlns:a16="http://schemas.microsoft.com/office/drawing/2014/main" xmlns="" id="{B5B76930-85F1-49E2-A94E-94223989D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CEB6EFB-3FB3-40FC-95D4-573AB0F83B9B}"/>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65400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44365-3CEA-447A-A9FD-4C7074B3CF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AED6FF6-36B4-48E8-B85C-E42D92D9C9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CE4C09F-B5C3-4F88-889D-3A9C80BA69D2}"/>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5" name="Footer Placeholder 4">
            <a:extLst>
              <a:ext uri="{FF2B5EF4-FFF2-40B4-BE49-F238E27FC236}">
                <a16:creationId xmlns:a16="http://schemas.microsoft.com/office/drawing/2014/main" xmlns="" id="{5EB9C9BD-D765-4FC0-B6B2-A3565EAEB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13CC76-6DBE-4FB0-8941-6ECF71CE7B74}"/>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428570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DB3931-E0D0-4E47-B96B-C2CD1C206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67BC85A-67D2-4A88-8A2D-38772E97B9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015F945-0EE8-41AA-B580-974A2EB5CF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7CFF648-DC53-41E1-8617-9410B975B38C}"/>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6" name="Footer Placeholder 5">
            <a:extLst>
              <a:ext uri="{FF2B5EF4-FFF2-40B4-BE49-F238E27FC236}">
                <a16:creationId xmlns:a16="http://schemas.microsoft.com/office/drawing/2014/main" xmlns="" id="{3161C7A5-BCD4-4CB3-AFBF-ACC3A0104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731D0F-C17E-403B-9AC1-39F4634BBB98}"/>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74072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E37F2-86BC-4C12-8346-705E486C05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17114D1-AC1B-47B4-A743-4F21A2CC2F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4519397-AB99-4729-9526-F77F396D0E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7D317D1-3E3B-472C-BBF3-0C4A1BE9C0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2D4E68B-AD5F-4D54-920B-DEAED7B76A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1471DEC-64EA-4B0B-96EC-91E2193D9606}"/>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8" name="Footer Placeholder 7">
            <a:extLst>
              <a:ext uri="{FF2B5EF4-FFF2-40B4-BE49-F238E27FC236}">
                <a16:creationId xmlns:a16="http://schemas.microsoft.com/office/drawing/2014/main" xmlns="" id="{CFB8FA57-82F1-4E8D-94F1-45F45E66CF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FB16D4C-8DA8-489A-9EEF-A9A05F7C3249}"/>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2543223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45682-2FE3-473A-B946-EADDEDC7A4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66E4B12-7A46-4974-81B5-24645022A2D6}"/>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4" name="Footer Placeholder 3">
            <a:extLst>
              <a:ext uri="{FF2B5EF4-FFF2-40B4-BE49-F238E27FC236}">
                <a16:creationId xmlns:a16="http://schemas.microsoft.com/office/drawing/2014/main" xmlns="" id="{6D9D192F-6B97-4990-A422-31A0639F6C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ADC6901-B376-423A-BE77-88D67086AFD4}"/>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237242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6ADC63-7622-4873-9F09-645E998114F2}"/>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3" name="Footer Placeholder 2">
            <a:extLst>
              <a:ext uri="{FF2B5EF4-FFF2-40B4-BE49-F238E27FC236}">
                <a16:creationId xmlns:a16="http://schemas.microsoft.com/office/drawing/2014/main" xmlns="" id="{0CB890E7-1E8D-4EF5-96A3-FA58D8F3BD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F6DFC21-5354-4A73-A8D7-8EF06383D4B6}"/>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351018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04F432-DC5B-4988-8E1A-A2B9BF0D8E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0DEF1A4-E0A0-4FB0-B7CD-57EEEDD5B7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5873FE5-D62A-4722-AA8E-289401770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F2D0044-DBFC-4C0A-B7DB-9C7AF3B65BD8}"/>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6" name="Footer Placeholder 5">
            <a:extLst>
              <a:ext uri="{FF2B5EF4-FFF2-40B4-BE49-F238E27FC236}">
                <a16:creationId xmlns:a16="http://schemas.microsoft.com/office/drawing/2014/main" xmlns="" id="{32BD4D0F-D245-4617-8F43-D20553BCE1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75A049A-1094-4B2A-AD55-541805959D7F}"/>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418825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025FC0-9B51-4DD6-A547-F7397EF9F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B645721-B6FD-4409-9659-6EB678557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B0FFCB9-8B82-410B-A281-259F2D6603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F935E66-D3A2-41C9-8B7B-C271C167EE74}"/>
              </a:ext>
            </a:extLst>
          </p:cNvPr>
          <p:cNvSpPr>
            <a:spLocks noGrp="1"/>
          </p:cNvSpPr>
          <p:nvPr>
            <p:ph type="dt" sz="half" idx="10"/>
          </p:nvPr>
        </p:nvSpPr>
        <p:spPr/>
        <p:txBody>
          <a:bodyPr/>
          <a:lstStyle/>
          <a:p>
            <a:fld id="{EFAC7965-9DF7-47FC-95B0-C4A33A2E9BBB}" type="datetimeFigureOut">
              <a:rPr lang="en-US" smtClean="0"/>
              <a:t>12/22/2021</a:t>
            </a:fld>
            <a:endParaRPr lang="en-US"/>
          </a:p>
        </p:txBody>
      </p:sp>
      <p:sp>
        <p:nvSpPr>
          <p:cNvPr id="6" name="Footer Placeholder 5">
            <a:extLst>
              <a:ext uri="{FF2B5EF4-FFF2-40B4-BE49-F238E27FC236}">
                <a16:creationId xmlns:a16="http://schemas.microsoft.com/office/drawing/2014/main" xmlns="" id="{C5DC6839-8D26-47AA-8D5D-7377C7DBB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28C6E8E-CF77-4F7C-B7C2-2FD15C0E6B74}"/>
              </a:ext>
            </a:extLst>
          </p:cNvPr>
          <p:cNvSpPr>
            <a:spLocks noGrp="1"/>
          </p:cNvSpPr>
          <p:nvPr>
            <p:ph type="sldNum" sz="quarter" idx="12"/>
          </p:nvPr>
        </p:nvSpPr>
        <p:spPr/>
        <p:txBody>
          <a:bodyPr/>
          <a:lstStyle/>
          <a:p>
            <a:fld id="{93111B1A-FFEB-45BC-A0C3-B29AD27C9EE6}" type="slidenum">
              <a:rPr lang="en-US" smtClean="0"/>
              <a:t>‹#›</a:t>
            </a:fld>
            <a:endParaRPr lang="en-US"/>
          </a:p>
        </p:txBody>
      </p:sp>
    </p:spTree>
    <p:extLst>
      <p:ext uri="{BB962C8B-B14F-4D97-AF65-F5344CB8AC3E}">
        <p14:creationId xmlns:p14="http://schemas.microsoft.com/office/powerpoint/2010/main" val="416287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0409C1D-3BC3-4F4E-AED7-0FD427ABAA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3CCEA7E-80A7-4F5B-B756-7B50EA5505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04636D-6891-4384-AF7F-725AF69CF2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C7965-9DF7-47FC-95B0-C4A33A2E9BBB}" type="datetimeFigureOut">
              <a:rPr lang="en-US" smtClean="0"/>
              <a:t>12/22/2021</a:t>
            </a:fld>
            <a:endParaRPr lang="en-US"/>
          </a:p>
        </p:txBody>
      </p:sp>
      <p:sp>
        <p:nvSpPr>
          <p:cNvPr id="5" name="Footer Placeholder 4">
            <a:extLst>
              <a:ext uri="{FF2B5EF4-FFF2-40B4-BE49-F238E27FC236}">
                <a16:creationId xmlns:a16="http://schemas.microsoft.com/office/drawing/2014/main" xmlns="" id="{AF79F7D3-68D6-47CE-A578-DB630BF685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8CB4054-E992-4A8B-819F-8084C08C7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11B1A-FFEB-45BC-A0C3-B29AD27C9EE6}" type="slidenum">
              <a:rPr lang="en-US" smtClean="0"/>
              <a:t>‹#›</a:t>
            </a:fld>
            <a:endParaRPr lang="en-US"/>
          </a:p>
        </p:txBody>
      </p:sp>
    </p:spTree>
    <p:extLst>
      <p:ext uri="{BB962C8B-B14F-4D97-AF65-F5344CB8AC3E}">
        <p14:creationId xmlns:p14="http://schemas.microsoft.com/office/powerpoint/2010/main" val="3548469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9A4BDE-64BA-4400-BABF-86D0F8829AAB}"/>
              </a:ext>
            </a:extLst>
          </p:cNvPr>
          <p:cNvSpPr>
            <a:spLocks noGrp="1"/>
          </p:cNvSpPr>
          <p:nvPr>
            <p:ph type="ctrTitle"/>
          </p:nvPr>
        </p:nvSpPr>
        <p:spPr/>
        <p:txBody>
          <a:bodyPr>
            <a:normAutofit fontScale="90000"/>
          </a:bodyPr>
          <a:lstStyle/>
          <a:p>
            <a:r>
              <a:rPr lang="en-US" sz="32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PROTECTION: THE USE OF BIOSORPTION OF NICKEL AND COPPER BY CAMEL FOOT POD IN ELIMINATION OF HEAVY METALS FROM SIMULATED WASTEWATERS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xmlns="" id="{764E77F9-1420-4D9D-9221-F6855AEF3CC0}"/>
              </a:ext>
            </a:extLst>
          </p:cNvPr>
          <p:cNvSpPr>
            <a:spLocks noGrp="1"/>
          </p:cNvSpPr>
          <p:nvPr>
            <p:ph type="subTitle" idx="1"/>
          </p:nvPr>
        </p:nvSpPr>
        <p:spPr/>
        <p:txBody>
          <a:bodyPr>
            <a:normAutofit/>
          </a:bodyPr>
          <a:lstStyle/>
          <a:p>
            <a:pPr marL="0" marR="0">
              <a:lnSpc>
                <a:spcPct val="150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Omimakinde E.A.,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Aiyesanmi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F.,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Olasheinde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E. F.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554621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F3F3E-D532-43E1-9761-0000A84EEA27}"/>
              </a:ext>
            </a:extLst>
          </p:cNvPr>
          <p:cNvSpPr>
            <a:spLocks noGrp="1"/>
          </p:cNvSpPr>
          <p:nvPr>
            <p:ph type="title"/>
          </p:nvPr>
        </p:nvSpPr>
        <p:spPr/>
        <p:txBody>
          <a:bodyPr>
            <a:normAutofit/>
          </a:bodyPr>
          <a:lstStyle/>
          <a:p>
            <a:r>
              <a:rPr lang="en-US" dirty="0">
                <a:solidFill>
                  <a:srgbClr val="7030A0"/>
                </a:solidFill>
                <a:latin typeface="Times New Roman" panose="02020603050405020304" pitchFamily="18" charset="0"/>
                <a:cs typeface="Times New Roman" panose="02020603050405020304" pitchFamily="18" charset="0"/>
              </a:rPr>
              <a:t>METHODOLOGY : </a:t>
            </a:r>
            <a:r>
              <a:rPr lang="en-US" sz="44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Adsorbent Dosage Study </a:t>
            </a:r>
            <a:r>
              <a:rPr lang="en-US" sz="44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ED76D9D8-2527-4912-BBAF-89DC78779757}"/>
              </a:ext>
            </a:extLst>
          </p:cNvPr>
          <p:cNvSpPr>
            <a:spLocks noGrp="1"/>
          </p:cNvSpPr>
          <p:nvPr>
            <p:ph idx="1"/>
          </p:nvPr>
        </p:nvSpPr>
        <p:spPr/>
        <p:txBody>
          <a:bodyPr>
            <a:normAutofit/>
          </a:bodyPr>
          <a:lstStyle/>
          <a:p>
            <a:r>
              <a:rPr lang="en-US" dirty="0">
                <a:effectLst/>
                <a:latin typeface="Times New Roman" panose="02020603050405020304" pitchFamily="18" charset="0"/>
                <a:ea typeface="Times New Roman" panose="02020603050405020304" pitchFamily="18" charset="0"/>
              </a:rPr>
              <a:t>Solutions of 50 mg/L concentration of each metal ions (Ni</a:t>
            </a:r>
            <a:r>
              <a:rPr lang="en-US" baseline="30000" dirty="0">
                <a:effectLst/>
                <a:latin typeface="Times New Roman" panose="02020603050405020304" pitchFamily="18" charset="0"/>
                <a:ea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rPr>
              <a:t> and Cu</a:t>
            </a:r>
            <a:r>
              <a:rPr lang="en-US" baseline="30000" dirty="0">
                <a:effectLst/>
                <a:latin typeface="Times New Roman" panose="02020603050405020304" pitchFamily="18" charset="0"/>
                <a:ea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rPr>
              <a:t>) were prepared. </a:t>
            </a:r>
          </a:p>
          <a:p>
            <a:r>
              <a:rPr lang="en-US" dirty="0">
                <a:effectLst/>
                <a:latin typeface="Times New Roman" panose="02020603050405020304" pitchFamily="18" charset="0"/>
                <a:ea typeface="Times New Roman" panose="02020603050405020304" pitchFamily="18" charset="0"/>
              </a:rPr>
              <a:t>The pH of each 100 cm</a:t>
            </a:r>
            <a:r>
              <a:rPr lang="en-US" baseline="30000" dirty="0">
                <a:effectLst/>
                <a:latin typeface="Times New Roman" panose="02020603050405020304" pitchFamily="18" charset="0"/>
                <a:ea typeface="Times New Roman" panose="02020603050405020304" pitchFamily="18" charset="0"/>
              </a:rPr>
              <a:t>3</a:t>
            </a:r>
            <a:r>
              <a:rPr lang="en-US" dirty="0">
                <a:effectLst/>
                <a:latin typeface="Times New Roman" panose="02020603050405020304" pitchFamily="18" charset="0"/>
                <a:ea typeface="Times New Roman" panose="02020603050405020304" pitchFamily="18" charset="0"/>
              </a:rPr>
              <a:t> portion in ten beakers were adjusted to the optimum pH of 4 and the following doses of the biomass (850 µm) were introduced (0.50 g, 1.0 g, 1.5 g, 2.0 g, 2.5 g). </a:t>
            </a:r>
          </a:p>
          <a:p>
            <a:r>
              <a:rPr lang="en-US" dirty="0">
                <a:effectLst/>
                <a:latin typeface="Times New Roman" panose="02020603050405020304" pitchFamily="18" charset="0"/>
                <a:ea typeface="Times New Roman" panose="02020603050405020304" pitchFamily="18" charset="0"/>
              </a:rPr>
              <a:t>Each mixture was thoroughly stirred manually for the optimum time of four hours and three hours for Ni</a:t>
            </a:r>
            <a:r>
              <a:rPr lang="en-US" baseline="30000" dirty="0">
                <a:effectLst/>
                <a:latin typeface="Times New Roman" panose="02020603050405020304" pitchFamily="18" charset="0"/>
                <a:ea typeface="Times New Roman" panose="02020603050405020304" pitchFamily="18" charset="0"/>
              </a:rPr>
              <a:t>2+</a:t>
            </a:r>
            <a:r>
              <a:rPr lang="en-US" baseline="30000" dirty="0">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and Cu</a:t>
            </a:r>
            <a:r>
              <a:rPr lang="en-US" baseline="30000" dirty="0">
                <a:effectLst/>
                <a:latin typeface="Times New Roman" panose="02020603050405020304" pitchFamily="18" charset="0"/>
                <a:ea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rPr>
              <a:t> respectively and filtrate were </a:t>
            </a:r>
            <a:r>
              <a:rPr lang="en-US" dirty="0" err="1">
                <a:effectLst/>
                <a:latin typeface="Times New Roman" panose="02020603050405020304" pitchFamily="18" charset="0"/>
                <a:ea typeface="Times New Roman" panose="02020603050405020304" pitchFamily="18" charset="0"/>
              </a:rPr>
              <a:t>analysed</a:t>
            </a:r>
            <a:r>
              <a:rPr lang="en-US" dirty="0">
                <a:effectLst/>
                <a:latin typeface="Times New Roman" panose="02020603050405020304" pitchFamily="18" charset="0"/>
                <a:ea typeface="Times New Roman" panose="02020603050405020304" pitchFamily="18" charset="0"/>
              </a:rPr>
              <a:t> using AAS (</a:t>
            </a:r>
            <a:r>
              <a:rPr lang="en-US" dirty="0" err="1">
                <a:effectLst/>
                <a:latin typeface="Times New Roman" panose="02020603050405020304" pitchFamily="18" charset="0"/>
                <a:ea typeface="Calibri" panose="020F0502020204030204" pitchFamily="34" charset="0"/>
              </a:rPr>
              <a:t>Mehdiza</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deh</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et al.,</a:t>
            </a:r>
            <a:r>
              <a:rPr lang="en-US" dirty="0">
                <a:effectLst/>
                <a:latin typeface="Times New Roman" panose="02020603050405020304" pitchFamily="18" charset="0"/>
                <a:ea typeface="Times New Roman" panose="02020603050405020304" pitchFamily="18" charset="0"/>
              </a:rPr>
              <a:t> 2014)</a:t>
            </a:r>
            <a:endParaRPr lang="en-US" dirty="0"/>
          </a:p>
        </p:txBody>
      </p:sp>
    </p:spTree>
    <p:extLst>
      <p:ext uri="{BB962C8B-B14F-4D97-AF65-F5344CB8AC3E}">
        <p14:creationId xmlns:p14="http://schemas.microsoft.com/office/powerpoint/2010/main" val="182362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28F65-77CC-4E4B-9A32-AEA4A0B3C759}"/>
              </a:ext>
            </a:extLst>
          </p:cNvPr>
          <p:cNvSpPr>
            <a:spLocks noGrp="1"/>
          </p:cNvSpPr>
          <p:nvPr>
            <p:ph type="title"/>
          </p:nvPr>
        </p:nvSpPr>
        <p:spPr/>
        <p:txBody>
          <a:bodyPr/>
          <a:lstStyle/>
          <a:p>
            <a:r>
              <a:rPr lang="en-US" dirty="0">
                <a:solidFill>
                  <a:srgbClr val="7030A0"/>
                </a:solidFill>
                <a:latin typeface="Times New Roman" panose="02020603050405020304" pitchFamily="18" charset="0"/>
                <a:cs typeface="Times New Roman" panose="02020603050405020304" pitchFamily="18" charset="0"/>
              </a:rPr>
              <a:t>METHODOLOGY: Temperature study</a:t>
            </a:r>
            <a:endParaRPr lang="en-US" dirty="0"/>
          </a:p>
        </p:txBody>
      </p:sp>
      <p:sp>
        <p:nvSpPr>
          <p:cNvPr id="3" name="Content Placeholder 2">
            <a:extLst>
              <a:ext uri="{FF2B5EF4-FFF2-40B4-BE49-F238E27FC236}">
                <a16:creationId xmlns:a16="http://schemas.microsoft.com/office/drawing/2014/main" xmlns="" id="{168F9D95-45D3-4885-BF14-AC7938850506}"/>
              </a:ext>
            </a:extLst>
          </p:cNvPr>
          <p:cNvSpPr>
            <a:spLocks noGrp="1"/>
          </p:cNvSpPr>
          <p:nvPr>
            <p:ph idx="1"/>
          </p:nvPr>
        </p:nvSpPr>
        <p:spPr/>
        <p:txBody>
          <a:bodyPr/>
          <a:lstStyle/>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Temperature study used one gram of the biomass added to 100 cm</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of 50 mg/L solution of Ni</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Cu</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separately having adjusted the pH to the optimum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pH.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mixture was equilibrated in a water bath adjusting the temperature to 30 </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 40 </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 50 </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 and 60 </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 in separate studies. </a:t>
            </a: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mixture was stirred and allowed to stay for the optimum time, filtered and the filtrate kept for AAS analysis.</a:t>
            </a: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065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1E436E-6933-4377-AC49-2E3C4FA2FC5F}"/>
              </a:ext>
            </a:extLst>
          </p:cNvPr>
          <p:cNvSpPr>
            <a:spLocks noGrp="1"/>
          </p:cNvSpPr>
          <p:nvPr>
            <p:ph type="title"/>
          </p:nvPr>
        </p:nvSpPr>
        <p:spPr/>
        <p:txBody>
          <a:bodyPr/>
          <a:lstStyle/>
          <a:p>
            <a:r>
              <a:rPr lang="en-US" dirty="0">
                <a:solidFill>
                  <a:srgbClr val="7030A0"/>
                </a:solidFill>
                <a:latin typeface="Times New Roman" panose="02020603050405020304" pitchFamily="18" charset="0"/>
                <a:cs typeface="Times New Roman" panose="02020603050405020304" pitchFamily="18" charset="0"/>
              </a:rPr>
              <a:t>METHODOLOGY: study particle size</a:t>
            </a:r>
            <a:endParaRPr lang="en-US" dirty="0"/>
          </a:p>
        </p:txBody>
      </p:sp>
      <p:sp>
        <p:nvSpPr>
          <p:cNvPr id="3" name="Content Placeholder 2">
            <a:extLst>
              <a:ext uri="{FF2B5EF4-FFF2-40B4-BE49-F238E27FC236}">
                <a16:creationId xmlns:a16="http://schemas.microsoft.com/office/drawing/2014/main" xmlns="" id="{0C0788E3-DB35-461F-9C40-166293E29C1D}"/>
              </a:ext>
            </a:extLst>
          </p:cNvPr>
          <p:cNvSpPr>
            <a:spLocks noGrp="1"/>
          </p:cNvSpPr>
          <p:nvPr>
            <p:ph idx="1"/>
          </p:nvPr>
        </p:nvSpPr>
        <p:spPr/>
        <p:txBody>
          <a:bodyPr>
            <a:normAutofit fontScale="92500" lnSpcReduction="10000"/>
          </a:bodyPr>
          <a:lstStyle/>
          <a:p>
            <a:r>
              <a:rPr lang="en-US" dirty="0">
                <a:effectLst/>
                <a:latin typeface="Times New Roman" panose="02020603050405020304" pitchFamily="18" charset="0"/>
                <a:ea typeface="Times New Roman" panose="02020603050405020304" pitchFamily="18" charset="0"/>
              </a:rPr>
              <a:t>Solution (100 cm</a:t>
            </a:r>
            <a:r>
              <a:rPr lang="en-US" baseline="30000" dirty="0">
                <a:effectLst/>
                <a:latin typeface="Times New Roman" panose="02020603050405020304" pitchFamily="18" charset="0"/>
                <a:ea typeface="Times New Roman" panose="02020603050405020304" pitchFamily="18" charset="0"/>
              </a:rPr>
              <a:t>3</a:t>
            </a:r>
            <a:r>
              <a:rPr lang="en-US" dirty="0">
                <a:effectLst/>
                <a:latin typeface="Times New Roman" panose="02020603050405020304" pitchFamily="18" charset="0"/>
                <a:ea typeface="Times New Roman" panose="02020603050405020304" pitchFamily="18" charset="0"/>
              </a:rPr>
              <a:t>) of 50 mg/L of each metal was measured into eight conical flasks.  </a:t>
            </a:r>
          </a:p>
          <a:p>
            <a:r>
              <a:rPr lang="en-US" dirty="0">
                <a:effectLst/>
                <a:latin typeface="Times New Roman" panose="02020603050405020304" pitchFamily="18" charset="0"/>
                <a:ea typeface="Times New Roman" panose="02020603050405020304" pitchFamily="18" charset="0"/>
              </a:rPr>
              <a:t>The pH of the SW was adjusted to the optimum   pH and 1.0 g of the following biomass particle sizes (300 µm, 850 µm, 1.17 mm and 1.70 mm) was introduced into it.  </a:t>
            </a:r>
          </a:p>
          <a:p>
            <a:r>
              <a:rPr lang="en-US" dirty="0">
                <a:effectLst/>
                <a:latin typeface="Times New Roman" panose="02020603050405020304" pitchFamily="18" charset="0"/>
                <a:ea typeface="Times New Roman" panose="02020603050405020304" pitchFamily="18" charset="0"/>
              </a:rPr>
              <a:t>Each mixture was stirred at intervals for the optimum time at room temperature and was filtered after 3 and 4 hours for Ni and Cu. The residual concentration of Ni</a:t>
            </a:r>
            <a:r>
              <a:rPr lang="en-US" baseline="30000" dirty="0">
                <a:effectLst/>
                <a:latin typeface="Times New Roman" panose="02020603050405020304" pitchFamily="18" charset="0"/>
                <a:ea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rPr>
              <a:t> and Cu</a:t>
            </a:r>
            <a:r>
              <a:rPr lang="en-US" baseline="30000" dirty="0">
                <a:effectLst/>
                <a:latin typeface="Times New Roman" panose="02020603050405020304" pitchFamily="18" charset="0"/>
                <a:ea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rPr>
              <a:t> in each filtrate was determined in each portion</a:t>
            </a:r>
          </a:p>
          <a:p>
            <a:r>
              <a:rPr lang="en-US" sz="28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 data obtained from AAS analysis were subjected to graphical analysis,  intra-particle diffusion, pseudo first-order and second-order kinetic models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1150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D0E9A0-3346-4A69-94AB-FED887DE7AC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RESULT AND DISSCUSION: Figure1</a:t>
            </a:r>
          </a:p>
        </p:txBody>
      </p:sp>
      <p:graphicFrame>
        <p:nvGraphicFramePr>
          <p:cNvPr id="4" name="Content Placeholder 3">
            <a:extLst>
              <a:ext uri="{FF2B5EF4-FFF2-40B4-BE49-F238E27FC236}">
                <a16:creationId xmlns:a16="http://schemas.microsoft.com/office/drawing/2014/main" xmlns="" id="{B16E132B-7349-4D33-9885-CD1DB254DC9C}"/>
              </a:ext>
            </a:extLst>
          </p:cNvPr>
          <p:cNvGraphicFramePr>
            <a:graphicFrameLocks noGrp="1"/>
          </p:cNvGraphicFramePr>
          <p:nvPr>
            <p:ph idx="1"/>
            <p:extLst>
              <p:ext uri="{D42A27DB-BD31-4B8C-83A1-F6EECF244321}">
                <p14:modId xmlns:p14="http://schemas.microsoft.com/office/powerpoint/2010/main" val="3521273647"/>
              </p:ext>
            </p:extLst>
          </p:nvPr>
        </p:nvGraphicFramePr>
        <p:xfrm>
          <a:off x="838201" y="1885950"/>
          <a:ext cx="9388642" cy="3913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2582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637784-7DCF-4236-A777-09D55C52099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RESULT AND DISSCUSION: pH study</a:t>
            </a:r>
            <a:endParaRPr lang="en-US" dirty="0"/>
          </a:p>
        </p:txBody>
      </p:sp>
      <p:sp>
        <p:nvSpPr>
          <p:cNvPr id="3" name="Content Placeholder 2">
            <a:extLst>
              <a:ext uri="{FF2B5EF4-FFF2-40B4-BE49-F238E27FC236}">
                <a16:creationId xmlns:a16="http://schemas.microsoft.com/office/drawing/2014/main" xmlns="" id="{F06CC2E3-292C-4349-880C-91167794D6EF}"/>
              </a:ext>
            </a:extLst>
          </p:cNvPr>
          <p:cNvSpPr>
            <a:spLocks noGrp="1"/>
          </p:cNvSpPr>
          <p:nvPr>
            <p:ph idx="1"/>
          </p:nvPr>
        </p:nvSpPr>
        <p:spPr/>
        <p:txBody>
          <a:bodyPr>
            <a:noAutofit/>
          </a:bodyPr>
          <a:lstStyle/>
          <a:p>
            <a:pPr marL="0" marR="0" indent="0" algn="just">
              <a:lnSpc>
                <a:spcPct val="150000"/>
              </a:lnSpc>
              <a:spcBef>
                <a:spcPts val="0"/>
              </a:spcBef>
              <a:spcAft>
                <a:spcPts val="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Effect of pH</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plot of pH profile study for nickel and copper ions is presented in Figure 1. The plot showed an optimum binding at pH 4 for both nickel and copper ions.   </a:t>
            </a:r>
          </a:p>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By increasing the pH from 1.0 to 4.0 the percentage ion adsorbed increased from 30% to 77.59% after which the adsorption decreased with increase in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pH.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5021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2A2107-762D-4A9F-9460-AF41432E9AEE}"/>
              </a:ext>
            </a:extLst>
          </p:cNvPr>
          <p:cNvSpPr>
            <a:spLocks noGrp="1"/>
          </p:cNvSpPr>
          <p:nvPr>
            <p:ph type="title"/>
          </p:nvPr>
        </p:nvSpPr>
        <p:spPr/>
        <p:txBody>
          <a:bodyPr/>
          <a:lstStyle/>
          <a:p>
            <a:r>
              <a:rPr lang="en-US" dirty="0"/>
              <a:t>Result and Discussion</a:t>
            </a:r>
          </a:p>
        </p:txBody>
      </p:sp>
      <p:sp>
        <p:nvSpPr>
          <p:cNvPr id="3" name="Content Placeholder 2">
            <a:extLst>
              <a:ext uri="{FF2B5EF4-FFF2-40B4-BE49-F238E27FC236}">
                <a16:creationId xmlns:a16="http://schemas.microsoft.com/office/drawing/2014/main" xmlns="" id="{2CAA95E5-0E5F-41E5-8070-490CC70C235F}"/>
              </a:ext>
            </a:extLst>
          </p:cNvPr>
          <p:cNvSpPr>
            <a:spLocks noGrp="1"/>
          </p:cNvSpPr>
          <p:nvPr>
            <p:ph idx="1"/>
          </p:nvPr>
        </p:nvSpPr>
        <p:spPr/>
        <p:txBody>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result (Figure 1) showed an optimum binding pH of 4. </a:t>
            </a:r>
            <a:endParaRPr lang="en-US" sz="2000" dirty="0"/>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This agrees with what has been earlier reported by other researchers Enos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(2011) and Conrad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et al. (2007</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By increasing the pH from pH 1 to 2, the percentage nickel ion removal increased from 30% to 40.12%, while that of copper ion increased from 25.04% to 29.72%. The pH of the solution has a significant impact on the uptake of heavy metal ions. Adsorption increases as solution pH increases in acidic medium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Figueira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2000; Kumar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2014</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The binding of Ni</a:t>
            </a:r>
            <a:r>
              <a:rPr lang="en-US" sz="2000" baseline="30000"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 and Cu</a:t>
            </a:r>
            <a:r>
              <a:rPr lang="en-US" sz="2000" baseline="30000" dirty="0">
                <a:effectLst/>
                <a:latin typeface="Times New Roman" panose="02020603050405020304" pitchFamily="18" charset="0"/>
                <a:ea typeface="Times New Roman" panose="02020603050405020304" pitchFamily="18" charset="0"/>
              </a:rPr>
              <a:t>2+</a:t>
            </a:r>
            <a:r>
              <a:rPr lang="en-US" sz="2000" dirty="0">
                <a:effectLst/>
                <a:latin typeface="Times New Roman" panose="02020603050405020304" pitchFamily="18" charset="0"/>
                <a:ea typeface="Times New Roman" panose="02020603050405020304" pitchFamily="18" charset="0"/>
              </a:rPr>
              <a:t> to the biomass is evidently dependent on the pH of the reaction medium. This had been confirmed earlier by </a:t>
            </a:r>
            <a:r>
              <a:rPr lang="en-US" sz="2000" dirty="0">
                <a:effectLst/>
                <a:latin typeface="Times New Roman" panose="02020603050405020304" pitchFamily="18" charset="0"/>
                <a:ea typeface="Calibri" panose="020F0502020204030204" pitchFamily="34" charset="0"/>
              </a:rPr>
              <a:t>Wang and Qin, 2005.</a:t>
            </a:r>
            <a:endParaRPr lang="en-US" sz="2000" dirty="0"/>
          </a:p>
        </p:txBody>
      </p:sp>
    </p:spTree>
    <p:extLst>
      <p:ext uri="{BB962C8B-B14F-4D97-AF65-F5344CB8AC3E}">
        <p14:creationId xmlns:p14="http://schemas.microsoft.com/office/powerpoint/2010/main" val="359639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6ADB6-4AFD-4BCD-86D0-7CCE42932DB9}"/>
              </a:ext>
            </a:extLst>
          </p:cNvPr>
          <p:cNvSpPr>
            <a:spLocks noGrp="1"/>
          </p:cNvSpPr>
          <p:nvPr>
            <p:ph type="title"/>
          </p:nvPr>
        </p:nvSpPr>
        <p:spPr>
          <a:xfrm>
            <a:off x="838200" y="96253"/>
            <a:ext cx="10515600" cy="1594435"/>
          </a:xfrm>
        </p:spPr>
        <p:txBody>
          <a:bodyPr>
            <a:noAutofit/>
          </a:bodyPr>
          <a:lstStyle/>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RESULT AND DISSCUSION: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Effect of Contact Time</a:t>
            </a:r>
            <a:r>
              <a:rPr lang="en-US" dirty="0">
                <a:effectLst/>
                <a:latin typeface="Calibri" panose="020F0502020204030204" pitchFamily="34" charset="0"/>
                <a:ea typeface="Times New Roman" panose="02020603050405020304" pitchFamily="18" charset="0"/>
                <a:cs typeface="Times New Roman" panose="02020603050405020304" pitchFamily="18" charset="0"/>
              </a:rPr>
              <a:t/>
            </a:r>
            <a:br>
              <a:rPr lang="en-US"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98D3B4C1-A532-4D3D-B29E-96928F9D1D64}"/>
              </a:ext>
            </a:extLst>
          </p:cNvPr>
          <p:cNvSpPr>
            <a:spLocks noGrp="1"/>
          </p:cNvSpPr>
          <p:nvPr>
            <p:ph idx="1"/>
          </p:nvPr>
        </p:nvSpPr>
        <p:spPr/>
        <p:txBody>
          <a:bodyPr>
            <a:normAutofit/>
          </a:bodyPr>
          <a:lstStyle/>
          <a:p>
            <a:r>
              <a:rPr lang="en-US" sz="2400" dirty="0">
                <a:effectLst/>
                <a:latin typeface="Times New Roman" panose="02020603050405020304" pitchFamily="18" charset="0"/>
                <a:ea typeface="Times New Roman" panose="02020603050405020304" pitchFamily="18" charset="0"/>
              </a:rPr>
              <a:t>At equilibrium, nickel ions had a maximum removal of 77%. Equilibrium was reached after 240 minutes after which no ion was further removed but rather there was a decrease in the rate of adsorption as reaction time increased. </a:t>
            </a:r>
          </a:p>
          <a:p>
            <a:endParaRPr lang="en-US"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The adsorption of copper ions also followed the same trend as that of nickel ions but the maximum percentage removal (72.9%) was lower than that of nickel ions at equilibrium. </a:t>
            </a:r>
          </a:p>
          <a:p>
            <a:endParaRPr lang="en-US"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The equilibrium time for copper ions was reached after 180 minutes, after which further increase in contact time did not show any increase in adsorption</a:t>
            </a:r>
            <a:endParaRPr lang="en-US" sz="2400" dirty="0"/>
          </a:p>
        </p:txBody>
      </p:sp>
    </p:spTree>
    <p:extLst>
      <p:ext uri="{BB962C8B-B14F-4D97-AF65-F5344CB8AC3E}">
        <p14:creationId xmlns:p14="http://schemas.microsoft.com/office/powerpoint/2010/main" val="1939722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FB4B7-F157-4A9C-9AFD-5DDD31311075}"/>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Pseudo First Order Kinetics  </a:t>
            </a:r>
            <a:r>
              <a:rPr lang="en-US" sz="44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BEBD836C-6106-44A0-9118-E1C091429128}"/>
                  </a:ext>
                </a:extLst>
              </p:cNvPr>
              <p:cNvSpPr>
                <a:spLocks noGrp="1"/>
              </p:cNvSpPr>
              <p:nvPr>
                <p:ph idx="1"/>
              </p:nvPr>
            </p:nvSpPr>
            <p:spPr/>
            <p:txBody>
              <a:bodyPr>
                <a:noAutofit/>
              </a:bodyPr>
              <a:lstStyle/>
              <a:p>
                <a:pPr marL="0" marR="0" algn="just">
                  <a:lnSpc>
                    <a:spcPct val="200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The </a:t>
                </a:r>
                <a:r>
                  <a:rPr lang="en-US" sz="2000" dirty="0" err="1">
                    <a:solidFill>
                      <a:srgbClr val="000000"/>
                    </a:solidFill>
                    <a:effectLst/>
                    <a:latin typeface="Times New Roman" panose="02020603050405020304" pitchFamily="18" charset="0"/>
                    <a:ea typeface="Times New Roman" panose="02020603050405020304" pitchFamily="18" charset="0"/>
                  </a:rPr>
                  <a:t>Lagergren</a:t>
                </a:r>
                <a:r>
                  <a:rPr lang="en-US" sz="2000" dirty="0">
                    <a:solidFill>
                      <a:srgbClr val="000000"/>
                    </a:solidFill>
                    <a:effectLst/>
                    <a:latin typeface="Times New Roman" panose="02020603050405020304" pitchFamily="18" charset="0"/>
                    <a:ea typeface="Times New Roman" panose="02020603050405020304" pitchFamily="18" charset="0"/>
                  </a:rPr>
                  <a:t> equation, a pseudo first-order equation, describes the kinetics of the adsorption process as follows:   </a:t>
                </a:r>
                <a:endParaRPr lang="en-US" sz="2000" dirty="0">
                  <a:solidFill>
                    <a:srgbClr val="000000"/>
                  </a:solidFill>
                  <a:effectLst/>
                  <a:latin typeface="Calibri" panose="020F0502020204030204" pitchFamily="34" charset="0"/>
                  <a:ea typeface="Times New Roman" panose="02020603050405020304" pitchFamily="18" charset="0"/>
                </a:endParaRPr>
              </a:p>
              <a:p>
                <a:pPr marL="0" indent="0">
                  <a:buNone/>
                </a:pPr>
                <a:r>
                  <a:rPr lang="en-US" sz="2000" dirty="0">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US" sz="2000" i="1">
                            <a:effectLst/>
                            <a:latin typeface="Cambria Math" panose="02040503050406030204" pitchFamily="18" charset="0"/>
                            <a:cs typeface="Times New Roman" panose="02020603050405020304" pitchFamily="18" charset="0"/>
                          </a:rPr>
                        </m:ctrlPr>
                      </m:fPr>
                      <m:num>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𝑑𝑞</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𝑘</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𝑒</m:t>
                        </m:r>
                      </m:sub>
                    </m:sSub>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t>                                                                                                    (4.2)</a:t>
                </a:r>
              </a:p>
              <a:p>
                <a:pPr marL="0" marR="0" indent="0" algn="just">
                  <a:lnSpc>
                    <a:spcPct val="200000"/>
                  </a:lnSpc>
                  <a:spcBef>
                    <a:spcPts val="0"/>
                  </a:spcBef>
                  <a:spcAft>
                    <a:spcPts val="0"/>
                  </a:spcAft>
                  <a:buNone/>
                </a:pPr>
                <a:r>
                  <a:rPr lang="en-US" sz="2000" dirty="0">
                    <a:solidFill>
                      <a:srgbClr val="000000"/>
                    </a:solidFill>
                    <a:effectLst/>
                    <a:latin typeface="Times New Roman" panose="02020603050405020304" pitchFamily="18" charset="0"/>
                    <a:ea typeface="Times New Roman" panose="02020603050405020304" pitchFamily="18" charset="0"/>
                  </a:rPr>
                  <a:t> After definite integration by applying the initial conditions qt = 0 at t = 0 and qt = qt at t = t, equation (4.2) becomes                                                                                                                                                   </a:t>
                </a:r>
                <a:endParaRPr lang="en-US" sz="2000" dirty="0">
                  <a:solidFill>
                    <a:srgbClr val="000000"/>
                  </a:solidFill>
                  <a:effectLst/>
                  <a:latin typeface="Calibri" panose="020F0502020204030204" pitchFamily="34" charset="0"/>
                  <a:ea typeface="Times New Roman" panose="02020603050405020304" pitchFamily="18" charset="0"/>
                </a:endParaRPr>
              </a:p>
              <a:p>
                <a:pPr marL="0" marR="0" algn="just">
                  <a:lnSpc>
                    <a:spcPct val="200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𝐼𝑛</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𝑒</m:t>
                            </m:r>
                          </m:sub>
                        </m:s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𝑡</m:t>
                            </m:r>
                          </m:sub>
                        </m:sSub>
                      </m:e>
                    </m:d>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𝐼𝑛</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𝑒</m:t>
                        </m:r>
                      </m:sub>
                    </m:s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𝑘</m:t>
                        </m:r>
                      </m:e>
                      <m: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𝑡</m:t>
                    </m:r>
                  </m:oMath>
                </a14:m>
                <a:r>
                  <a:rPr lang="en-US" sz="2000" dirty="0">
                    <a:solidFill>
                      <a:srgbClr val="000000"/>
                    </a:solidFill>
                    <a:effectLst/>
                    <a:latin typeface="Times New Roman" panose="02020603050405020304" pitchFamily="18" charset="0"/>
                    <a:ea typeface="Times New Roman" panose="02020603050405020304" pitchFamily="18" charset="0"/>
                  </a:rPr>
                  <a:t>  				                (4.3)              </a:t>
                </a:r>
                <a:endParaRPr lang="en-US" sz="2000" dirty="0">
                  <a:solidFill>
                    <a:srgbClr val="000000"/>
                  </a:solidFill>
                  <a:effectLst/>
                  <a:latin typeface="Calibri" panose="020F0502020204030204" pitchFamily="34" charset="0"/>
                  <a:ea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BEBD836C-6106-44A0-9118-E1C091429128}"/>
                  </a:ext>
                </a:extLst>
              </p:cNvPr>
              <p:cNvSpPr>
                <a:spLocks noGrp="1" noRot="1" noChangeAspect="1" noMove="1" noResize="1" noEditPoints="1" noAdjustHandles="1" noChangeArrowheads="1" noChangeShapeType="1" noTextEdit="1"/>
              </p:cNvSpPr>
              <p:nvPr>
                <p:ph idx="1"/>
              </p:nvPr>
            </p:nvSpPr>
            <p:spPr>
              <a:blipFill>
                <a:blip r:embed="rId2"/>
                <a:stretch>
                  <a:fillRect l="-638" r="-580"/>
                </a:stretch>
              </a:blipFill>
            </p:spPr>
            <p:txBody>
              <a:bodyPr/>
              <a:lstStyle/>
              <a:p>
                <a:r>
                  <a:rPr lang="en-US">
                    <a:noFill/>
                  </a:rPr>
                  <a:t> </a:t>
                </a:r>
              </a:p>
            </p:txBody>
          </p:sp>
        </mc:Fallback>
      </mc:AlternateContent>
    </p:spTree>
    <p:extLst>
      <p:ext uri="{BB962C8B-B14F-4D97-AF65-F5344CB8AC3E}">
        <p14:creationId xmlns:p14="http://schemas.microsoft.com/office/powerpoint/2010/main" val="3012321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1E85D4-4EC4-4746-BD29-48560CD2BBDA}"/>
              </a:ext>
            </a:extLst>
          </p:cNvPr>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50077AB5-0C65-4194-9B91-7C637D93A926}"/>
                  </a:ext>
                </a:extLst>
              </p:cNvPr>
              <p:cNvSpPr>
                <a:spLocks noGrp="1"/>
              </p:cNvSpPr>
              <p:nvPr>
                <p:ph idx="1"/>
              </p:nvPr>
            </p:nvSpPr>
            <p:spPr/>
            <p:txBody>
              <a:bodyPr>
                <a:normAutofit/>
              </a:bodyPr>
              <a:lstStyle/>
              <a:p>
                <a:r>
                  <a:rPr lang="en-US" sz="2400" dirty="0">
                    <a:effectLst/>
                    <a:latin typeface="Times New Roman" panose="02020603050405020304" pitchFamily="18" charset="0"/>
                    <a:ea typeface="Times New Roman" panose="02020603050405020304" pitchFamily="18" charset="0"/>
                  </a:rPr>
                  <a:t>A straight line graph of ln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m:t>
                        </m:r>
                      </m:sub>
                    </m:sSub>
                    <m:r>
                      <a:rPr lang="en-US" sz="2400" i="1">
                        <a:effectLst/>
                        <a:latin typeface="Cambria Math" panose="02040503050406030204" pitchFamily="18" charset="0"/>
                        <a:ea typeface="Times New Roman" panose="02020603050405020304" pitchFamily="18" charset="0"/>
                      </a:rPr>
                      <m:t>−</m:t>
                    </m:r>
                    <m:sSub>
                      <m:sSubPr>
                        <m:ctrlPr>
                          <a:rPr lang="en-US" sz="2400" i="1">
                            <a:effectLst/>
                            <a:latin typeface="Cambria Math" panose="020405030504060302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Times New Roman" panose="02020603050405020304" pitchFamily="18" charset="0"/>
                    <a:ea typeface="Times New Roman" panose="02020603050405020304" pitchFamily="18" charset="0"/>
                  </a:rPr>
                  <a:t> versus t suggests the applicability of this kinetic model to fit the experimental data. </a:t>
                </a:r>
              </a:p>
              <a:p>
                <a:endParaRPr lang="en-US" sz="2400" dirty="0">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The graph (Figure 4.4) obtained in the current study suggests that the pseudo first-order kinetic model is not applicable to this study as can be seen from the non–straight line graph of the kinetics proposing that the rate of adsorption does not depend only on the concentration of a single reactant but on the concentration of both the adsorbent and the adsorbates. </a:t>
                </a:r>
                <a:endParaRPr lang="en-US" sz="2400" dirty="0"/>
              </a:p>
              <a:p>
                <a:r>
                  <a:rPr lang="en-US" sz="2400" dirty="0">
                    <a:effectLst/>
                    <a:latin typeface="Times New Roman" panose="02020603050405020304" pitchFamily="18" charset="0"/>
                    <a:ea typeface="Calibri" panose="020F0502020204030204" pitchFamily="34" charset="0"/>
                  </a:rPr>
                  <a:t>Al-Anber and Al-Anber,</a:t>
                </a:r>
                <a:r>
                  <a:rPr lang="en-US" sz="2400" dirty="0">
                    <a:effectLst/>
                    <a:latin typeface="Times New Roman" panose="02020603050405020304" pitchFamily="18" charset="0"/>
                    <a:ea typeface="Times New Roman" panose="02020603050405020304" pitchFamily="18" charset="0"/>
                  </a:rPr>
                  <a:t> (2008) also made the same observation while adsorbing iron (III) ions on olive cakes that the adsorption did not obey pseudo-first order reaction perfectly</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50077AB5-0C65-4194-9B91-7C637D93A926}"/>
                  </a:ext>
                </a:extLst>
              </p:cNvPr>
              <p:cNvSpPr>
                <a:spLocks noGrp="1" noRot="1" noChangeAspect="1" noMove="1" noResize="1" noEditPoints="1" noAdjustHandles="1" noChangeArrowheads="1" noChangeShapeType="1" noTextEdit="1"/>
              </p:cNvSpPr>
              <p:nvPr>
                <p:ph idx="1"/>
              </p:nvPr>
            </p:nvSpPr>
            <p:spPr>
              <a:blipFill>
                <a:blip r:embed="rId2"/>
                <a:stretch>
                  <a:fillRect l="-812" t="-1961" r="-58"/>
                </a:stretch>
              </a:blipFill>
            </p:spPr>
            <p:txBody>
              <a:bodyPr/>
              <a:lstStyle/>
              <a:p>
                <a:r>
                  <a:rPr lang="en-US">
                    <a:noFill/>
                  </a:rPr>
                  <a:t> </a:t>
                </a:r>
              </a:p>
            </p:txBody>
          </p:sp>
        </mc:Fallback>
      </mc:AlternateContent>
    </p:spTree>
    <p:extLst>
      <p:ext uri="{BB962C8B-B14F-4D97-AF65-F5344CB8AC3E}">
        <p14:creationId xmlns:p14="http://schemas.microsoft.com/office/powerpoint/2010/main" val="4120447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4CEF3-C215-4365-8C52-AF0504007279}"/>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Times New Roman" panose="02020603050405020304" pitchFamily="18" charset="0"/>
              </a:rPr>
              <a:t>Figure 4.4: Plot of pseudo-first order kinetics</a:t>
            </a:r>
            <a:endParaRPr lang="en-US" sz="2400" dirty="0"/>
          </a:p>
        </p:txBody>
      </p:sp>
      <p:graphicFrame>
        <p:nvGraphicFramePr>
          <p:cNvPr id="4" name="Content Placeholder 3">
            <a:extLst>
              <a:ext uri="{FF2B5EF4-FFF2-40B4-BE49-F238E27FC236}">
                <a16:creationId xmlns:a16="http://schemas.microsoft.com/office/drawing/2014/main" xmlns="" id="{47CAE0F8-2104-4A29-A45E-953D74C6532B}"/>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251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488F8-81A8-4860-83C9-3F209397519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xmlns="" id="{73E38842-D741-4A9F-AE3F-E7ADEB2E91D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Introduction</a:t>
            </a:r>
          </a:p>
          <a:p>
            <a:r>
              <a:rPr lang="en-US" dirty="0">
                <a:latin typeface="Times New Roman" panose="02020603050405020304" pitchFamily="18" charset="0"/>
                <a:cs typeface="Times New Roman" panose="02020603050405020304" pitchFamily="18" charset="0"/>
              </a:rPr>
              <a:t>Methodology</a:t>
            </a:r>
          </a:p>
          <a:p>
            <a:r>
              <a:rPr lang="en-US" dirty="0">
                <a:latin typeface="Times New Roman" panose="02020603050405020304" pitchFamily="18" charset="0"/>
                <a:cs typeface="Times New Roman" panose="02020603050405020304" pitchFamily="18" charset="0"/>
              </a:rPr>
              <a:t>Results and Discussion</a:t>
            </a:r>
          </a:p>
          <a:p>
            <a:r>
              <a:rPr lang="en-US" dirty="0">
                <a:latin typeface="Times New Roman" panose="02020603050405020304" pitchFamily="18" charset="0"/>
                <a:cs typeface="Times New Roman" panose="02020603050405020304" pitchFamily="18" charset="0"/>
              </a:rPr>
              <a:t>Summary and Policy Recommendation</a:t>
            </a:r>
          </a:p>
          <a:p>
            <a:r>
              <a:rPr lang="en-US" dirty="0">
                <a:latin typeface="Times New Roman" panose="02020603050405020304" pitchFamily="18" charset="0"/>
                <a:cs typeface="Times New Roman" panose="02020603050405020304" pitchFamily="18" charset="0"/>
              </a:rPr>
              <a:t>References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779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6F9AF-CFA9-4526-A755-D62F69464C33}"/>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Second - Order Kinetic Model</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1F04F0AA-2C34-420B-B78F-C1FFCCEE8A32}"/>
                  </a:ext>
                </a:extLst>
              </p:cNvPr>
              <p:cNvSpPr>
                <a:spLocks noGrp="1"/>
              </p:cNvSpPr>
              <p:nvPr>
                <p:ph idx="1"/>
              </p:nvPr>
            </p:nvSpPr>
            <p:spPr/>
            <p:txBody>
              <a:bodyPr>
                <a:noAutofit/>
              </a:bodyPr>
              <a:lstStyle/>
              <a:p>
                <a:pPr marL="0" marR="0" algn="just">
                  <a:lnSpc>
                    <a:spcPct val="20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linearized  pseudo second-order kinetic model which is expressed as                            	   </a:t>
                </a:r>
                <a14:m>
                  <m:oMath xmlns:m="http://schemas.openxmlformats.org/officeDocument/2006/math">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num>
                      <m:den>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ub>
                        </m:sSub>
                      </m:den>
                    </m:f>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type m:val="skw"/>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𝐾</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den>
                    </m:f>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𝑞</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e>
                        </m:d>
                      </m:den>
                    </m:f>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(4.4)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h𝑖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𝐾</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𝑞</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h𝑖</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initial metal adsorption rate)                                                          (4.5)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This equation (4.4) was used to treat the adsorption data of the metal ions uptake by camel foot pod (Ho and </a:t>
                </a:r>
                <a:r>
                  <a:rPr lang="en-US" sz="2400" dirty="0" err="1">
                    <a:effectLst/>
                    <a:latin typeface="Times New Roman" panose="02020603050405020304" pitchFamily="18" charset="0"/>
                    <a:ea typeface="Times New Roman" panose="02020603050405020304" pitchFamily="18" charset="0"/>
                  </a:rPr>
                  <a:t>Mckay</a:t>
                </a:r>
                <a:r>
                  <a:rPr lang="en-US" sz="2400" dirty="0">
                    <a:effectLst/>
                    <a:latin typeface="Times New Roman" panose="02020603050405020304" pitchFamily="18" charset="0"/>
                    <a:ea typeface="Times New Roman" panose="02020603050405020304" pitchFamily="18" charset="0"/>
                  </a:rPr>
                  <a:t>, 2000) and it fitted well with this model</a:t>
                </a:r>
                <a:endParaRPr lang="en-US" sz="2400" dirty="0"/>
              </a:p>
            </p:txBody>
          </p:sp>
        </mc:Choice>
        <mc:Fallback xmlns="">
          <p:sp>
            <p:nvSpPr>
              <p:cNvPr id="3" name="Content Placeholder 2">
                <a:extLst>
                  <a:ext uri="{FF2B5EF4-FFF2-40B4-BE49-F238E27FC236}">
                    <a16:creationId xmlns:a16="http://schemas.microsoft.com/office/drawing/2014/main" id="{1F04F0AA-2C34-420B-B78F-C1FFCCEE8A32}"/>
                  </a:ext>
                </a:extLst>
              </p:cNvPr>
              <p:cNvSpPr>
                <a:spLocks noGrp="1" noRot="1" noChangeAspect="1" noMove="1" noResize="1" noEditPoints="1" noAdjustHandles="1" noChangeArrowheads="1" noChangeShapeType="1" noTextEdit="1"/>
              </p:cNvSpPr>
              <p:nvPr>
                <p:ph idx="1"/>
              </p:nvPr>
            </p:nvSpPr>
            <p:spPr>
              <a:blipFill>
                <a:blip r:embed="rId2"/>
                <a:stretch>
                  <a:fillRect l="-928" r="-870" b="-2521"/>
                </a:stretch>
              </a:blipFill>
            </p:spPr>
            <p:txBody>
              <a:bodyPr/>
              <a:lstStyle/>
              <a:p>
                <a:r>
                  <a:rPr lang="en-US">
                    <a:noFill/>
                  </a:rPr>
                  <a:t> </a:t>
                </a:r>
              </a:p>
            </p:txBody>
          </p:sp>
        </mc:Fallback>
      </mc:AlternateContent>
    </p:spTree>
    <p:extLst>
      <p:ext uri="{BB962C8B-B14F-4D97-AF65-F5344CB8AC3E}">
        <p14:creationId xmlns:p14="http://schemas.microsoft.com/office/powerpoint/2010/main" val="388015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674B7A-D66C-444E-97A0-90B0994627AA}"/>
              </a:ext>
            </a:extLst>
          </p:cNvPr>
          <p:cNvSpPr>
            <a:spLocks noGrp="1"/>
          </p:cNvSpPr>
          <p:nvPr>
            <p:ph type="title"/>
          </p:nvPr>
        </p:nvSpPr>
        <p:spPr/>
        <p:txBody>
          <a:bodyPr/>
          <a:lstStyle/>
          <a:p>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Figure 4.5: Plot of linearized second-order kinetics of Ni</a:t>
            </a:r>
            <a:r>
              <a:rPr lang="en-US" sz="1800" b="1" baseline="30000" dirty="0">
                <a:effectLst/>
                <a:latin typeface="Bookman Old Style" panose="02050604050505020204" pitchFamily="18" charset="0"/>
                <a:ea typeface="Times New Roman" panose="02020603050405020304" pitchFamily="18" charset="0"/>
                <a:cs typeface="Times New Roman" panose="02020603050405020304" pitchFamily="18" charset="0"/>
              </a:rPr>
              <a:t>2+</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 and Cu</a:t>
            </a:r>
            <a:r>
              <a:rPr lang="en-US" sz="1800" b="1" baseline="30000" dirty="0">
                <a:effectLst/>
                <a:latin typeface="Bookman Old Style" panose="02050604050505020204" pitchFamily="18" charset="0"/>
                <a:ea typeface="Times New Roman" panose="02020603050405020304" pitchFamily="18" charset="0"/>
                <a:cs typeface="Times New Roman" panose="02020603050405020304" pitchFamily="18" charset="0"/>
              </a:rPr>
              <a:t>2+</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xmlns="" id="{2BB26180-C59E-4D39-A052-74B69FDFC9C8}"/>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504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DD32AA-566E-4433-9068-940E4299A79C}"/>
              </a:ext>
            </a:extLst>
          </p:cNvPr>
          <p:cNvSpPr>
            <a:spLocks noGrp="1"/>
          </p:cNvSpPr>
          <p:nvPr>
            <p:ph type="title"/>
          </p:nvPr>
        </p:nvSpPr>
        <p:spPr/>
        <p:txBody>
          <a:bodyPr/>
          <a:lstStyle/>
          <a:p>
            <a:r>
              <a:rPr lang="en-US" dirty="0"/>
              <a:t>Effect of Temperature</a:t>
            </a:r>
          </a:p>
        </p:txBody>
      </p:sp>
      <p:sp>
        <p:nvSpPr>
          <p:cNvPr id="3" name="Content Placeholder 2">
            <a:extLst>
              <a:ext uri="{FF2B5EF4-FFF2-40B4-BE49-F238E27FC236}">
                <a16:creationId xmlns:a16="http://schemas.microsoft.com/office/drawing/2014/main" xmlns="" id="{CAA2A9F1-FC3A-4A8C-A415-8B65910D96E4}"/>
              </a:ext>
            </a:extLst>
          </p:cNvPr>
          <p:cNvSpPr>
            <a:spLocks noGrp="1"/>
          </p:cNvSpPr>
          <p:nvPr>
            <p:ph idx="1"/>
          </p:nvPr>
        </p:nvSpPr>
        <p:spPr/>
        <p:txBody>
          <a:bodyPr>
            <a:normAutofit/>
          </a:bodyPr>
          <a:lstStyle/>
          <a:p>
            <a:r>
              <a:rPr lang="en-US" sz="2400" dirty="0">
                <a:effectLst/>
                <a:latin typeface="Times New Roman" panose="02020603050405020304" pitchFamily="18" charset="0"/>
                <a:ea typeface="Times New Roman" panose="02020603050405020304" pitchFamily="18" charset="0"/>
              </a:rPr>
              <a:t>This study indicates that a lower temperature is more </a:t>
            </a:r>
            <a:r>
              <a:rPr lang="en-US" sz="2400" dirty="0" err="1">
                <a:effectLst/>
                <a:latin typeface="Times New Roman" panose="02020603050405020304" pitchFamily="18" charset="0"/>
                <a:ea typeface="Times New Roman" panose="02020603050405020304" pitchFamily="18" charset="0"/>
              </a:rPr>
              <a:t>favourable</a:t>
            </a:r>
            <a:r>
              <a:rPr lang="en-US" sz="2400" dirty="0">
                <a:effectLst/>
                <a:latin typeface="Times New Roman" panose="02020603050405020304" pitchFamily="18" charset="0"/>
                <a:ea typeface="Times New Roman" panose="02020603050405020304" pitchFamily="18" charset="0"/>
              </a:rPr>
              <a:t> for the adsorption of the ions on the biomass. </a:t>
            </a:r>
          </a:p>
          <a:p>
            <a:r>
              <a:rPr lang="en-US" sz="2400" dirty="0" err="1">
                <a:effectLst/>
                <a:latin typeface="Times New Roman" panose="02020603050405020304" pitchFamily="18" charset="0"/>
                <a:ea typeface="Times New Roman" panose="02020603050405020304" pitchFamily="18" charset="0"/>
              </a:rPr>
              <a:t>Babarinde</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et al.</a:t>
            </a:r>
            <a:r>
              <a:rPr lang="en-US" sz="2400" dirty="0">
                <a:effectLst/>
                <a:latin typeface="Times New Roman" panose="02020603050405020304" pitchFamily="18" charset="0"/>
                <a:ea typeface="Times New Roman" panose="02020603050405020304" pitchFamily="18" charset="0"/>
              </a:rPr>
              <a:t>, (2012) reported a similar trend for the adsorption of nickel ion, chromium ion and cobalt ion from aqueous solutions using cocoyam (</a:t>
            </a:r>
            <a:r>
              <a:rPr lang="en-US" sz="2400" i="1" dirty="0">
                <a:effectLst/>
                <a:latin typeface="Times New Roman" panose="02020603050405020304" pitchFamily="18" charset="0"/>
                <a:ea typeface="Times New Roman" panose="02020603050405020304" pitchFamily="18" charset="0"/>
              </a:rPr>
              <a:t>Colocasia esculenta</a:t>
            </a:r>
            <a:r>
              <a:rPr lang="en-US" sz="2400" dirty="0">
                <a:effectLst/>
                <a:latin typeface="Times New Roman" panose="02020603050405020304" pitchFamily="18" charset="0"/>
                <a:ea typeface="Times New Roman" panose="02020603050405020304" pitchFamily="18" charset="0"/>
              </a:rPr>
              <a:t>) leaves. </a:t>
            </a:r>
          </a:p>
          <a:p>
            <a:r>
              <a:rPr lang="en-US" sz="2400" dirty="0">
                <a:effectLst/>
                <a:latin typeface="Times New Roman" panose="02020603050405020304" pitchFamily="18" charset="0"/>
                <a:ea typeface="Times New Roman" panose="02020603050405020304" pitchFamily="18" charset="0"/>
              </a:rPr>
              <a:t>Mousavi </a:t>
            </a:r>
            <a:r>
              <a:rPr lang="en-US" sz="2400" i="1" dirty="0">
                <a:effectLst/>
                <a:latin typeface="Times New Roman" panose="02020603050405020304" pitchFamily="18" charset="0"/>
                <a:ea typeface="Times New Roman" panose="02020603050405020304" pitchFamily="18" charset="0"/>
              </a:rPr>
              <a:t>et al</a:t>
            </a:r>
            <a:r>
              <a:rPr lang="en-US" sz="2400" dirty="0">
                <a:effectLst/>
                <a:latin typeface="Times New Roman" panose="02020603050405020304" pitchFamily="18" charset="0"/>
                <a:ea typeface="Times New Roman" panose="02020603050405020304" pitchFamily="18" charset="0"/>
              </a:rPr>
              <a:t>., (2010a) and Nor </a:t>
            </a:r>
            <a:r>
              <a:rPr lang="en-US" sz="2400" i="1" dirty="0">
                <a:effectLst/>
                <a:latin typeface="Times New Roman" panose="02020603050405020304" pitchFamily="18" charset="0"/>
                <a:ea typeface="Times New Roman" panose="02020603050405020304" pitchFamily="18" charset="0"/>
              </a:rPr>
              <a:t>et al.,</a:t>
            </a:r>
            <a:r>
              <a:rPr lang="en-US" sz="2400" dirty="0">
                <a:effectLst/>
                <a:latin typeface="Times New Roman" panose="02020603050405020304" pitchFamily="18" charset="0"/>
                <a:ea typeface="Times New Roman" panose="02020603050405020304" pitchFamily="18" charset="0"/>
              </a:rPr>
              <a:t> (2013) reported that the adsorption rate could decrease with increasing temperature, a trend which may be indicative of physical adsorption</a:t>
            </a:r>
            <a:endParaRPr lang="en-US" sz="2400" dirty="0"/>
          </a:p>
        </p:txBody>
      </p:sp>
    </p:spTree>
    <p:extLst>
      <p:ext uri="{BB962C8B-B14F-4D97-AF65-F5344CB8AC3E}">
        <p14:creationId xmlns:p14="http://schemas.microsoft.com/office/powerpoint/2010/main" val="1948973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2F8785-47C8-46E4-ABC8-BABC00FE5C9C}"/>
              </a:ext>
            </a:extLst>
          </p:cNvPr>
          <p:cNvSpPr>
            <a:spLocks noGrp="1"/>
          </p:cNvSpPr>
          <p:nvPr>
            <p:ph type="title"/>
          </p:nvPr>
        </p:nvSpPr>
        <p:spPr/>
        <p:txBody>
          <a:bodyPr/>
          <a:lstStyle/>
          <a:p>
            <a:r>
              <a:rPr lang="en-US" dirty="0"/>
              <a:t>Summary and Policy Recommendation</a:t>
            </a:r>
          </a:p>
        </p:txBody>
      </p:sp>
      <p:sp>
        <p:nvSpPr>
          <p:cNvPr id="3" name="Content Placeholder 2">
            <a:extLst>
              <a:ext uri="{FF2B5EF4-FFF2-40B4-BE49-F238E27FC236}">
                <a16:creationId xmlns:a16="http://schemas.microsoft.com/office/drawing/2014/main" xmlns="" id="{CA5D5D08-221E-4158-B699-596A65A1FEBA}"/>
              </a:ext>
            </a:extLst>
          </p:cNvPr>
          <p:cNvSpPr>
            <a:spLocks noGrp="1"/>
          </p:cNvSpPr>
          <p:nvPr>
            <p:ph idx="1"/>
          </p:nvPr>
        </p:nvSpPr>
        <p:spPr/>
        <p:txBody>
          <a:bodyPr>
            <a:normAutofit/>
          </a:bodyPr>
          <a:lstStyle/>
          <a:p>
            <a:pPr>
              <a:lnSpc>
                <a:spcPct val="1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Adsorption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nickel</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copper ions from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aqueous solutions using camel foot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Piliostigma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thoninigii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biomass was investigated through batch process.</a:t>
            </a:r>
          </a:p>
          <a:p>
            <a:pPr marL="0" indent="0">
              <a:lnSpc>
                <a:spcPct val="100000"/>
              </a:lnSpc>
              <a:buNone/>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amount of copper and nickel ions uptake increased significantly with increase in pH range from 1 to 4 with the optimum pH being 4. </a:t>
            </a:r>
          </a:p>
          <a:p>
            <a:pPr marL="0" algn="just">
              <a:lnSpc>
                <a:spcPct val="100000"/>
              </a:lnSpc>
              <a:spcBef>
                <a:spcPts val="0"/>
              </a:spcBef>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00000"/>
              </a:lnSpc>
              <a:spcBef>
                <a:spcPts val="0"/>
              </a:spcBef>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Aqueous solutions of nickel and copper ions with starting concentrations of 50 mg/L gave the best percentage of adsorption by the biomass moreover adsorption capacity increased with increase in concentration of metal ions.</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buNone/>
            </a:pPr>
            <a:endParaRPr lang="en-US" sz="2400" dirty="0"/>
          </a:p>
          <a:p>
            <a:pPr>
              <a:lnSpc>
                <a:spcPct val="100000"/>
              </a:lnSpc>
            </a:pPr>
            <a:endParaRPr lang="en-US" sz="2400" dirty="0"/>
          </a:p>
        </p:txBody>
      </p:sp>
    </p:spTree>
    <p:extLst>
      <p:ext uri="{BB962C8B-B14F-4D97-AF65-F5344CB8AC3E}">
        <p14:creationId xmlns:p14="http://schemas.microsoft.com/office/powerpoint/2010/main" val="1275917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2B89E9-76CB-40DA-8941-7ABDD52DAD6F}"/>
              </a:ext>
            </a:extLst>
          </p:cNvPr>
          <p:cNvSpPr>
            <a:spLocks noGrp="1"/>
          </p:cNvSpPr>
          <p:nvPr>
            <p:ph type="title"/>
          </p:nvPr>
        </p:nvSpPr>
        <p:spPr/>
        <p:txBody>
          <a:bodyPr/>
          <a:lstStyle/>
          <a:p>
            <a:r>
              <a:rPr lang="en-US" dirty="0"/>
              <a:t>Summary and Policy Recommendation</a:t>
            </a:r>
          </a:p>
        </p:txBody>
      </p:sp>
      <p:sp>
        <p:nvSpPr>
          <p:cNvPr id="3" name="Content Placeholder 2">
            <a:extLst>
              <a:ext uri="{FF2B5EF4-FFF2-40B4-BE49-F238E27FC236}">
                <a16:creationId xmlns:a16="http://schemas.microsoft.com/office/drawing/2014/main" xmlns="" id="{AD04F0B7-CD8D-41C3-866A-4964353993F8}"/>
              </a:ext>
            </a:extLst>
          </p:cNvPr>
          <p:cNvSpPr>
            <a:spLocks noGrp="1"/>
          </p:cNvSpPr>
          <p:nvPr>
            <p:ph idx="1"/>
          </p:nvPr>
        </p:nvSpPr>
        <p:spPr/>
        <p:txBody>
          <a:bodyPr>
            <a:noAutofit/>
          </a:bodyPr>
          <a:lstStyle/>
          <a:p>
            <a:pPr marL="0" marR="0" algn="just">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time profile study showed that both the sorption of nickel and copper ions on camel foot biomass is characterized by a rapid initial adsorption step. </a:t>
            </a:r>
          </a:p>
          <a:p>
            <a:pPr marL="0" marR="0" algn="just">
              <a:lnSpc>
                <a:spcPct val="100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60% of the ions adsorbed were bound in the first 1 h of contact with the biomass. The optimum contact time for nickel ion adsorption was 4 h while that of copper ion was 3 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0000"/>
              </a:lnSpc>
              <a:buNone/>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effect of adsorbent dosage on the adsorption process showed that the adsorption rate increased with increase in biomass dosage due to availability of more surface area for the adsorption. </a:t>
            </a:r>
          </a:p>
          <a:p>
            <a:pPr marL="0" indent="0">
              <a:lnSpc>
                <a:spcPct val="100000"/>
              </a:lnSpc>
              <a:buNone/>
            </a:pPr>
            <a:endParaRPr lang="en-US" sz="2400" dirty="0"/>
          </a:p>
        </p:txBody>
      </p:sp>
    </p:spTree>
    <p:extLst>
      <p:ext uri="{BB962C8B-B14F-4D97-AF65-F5344CB8AC3E}">
        <p14:creationId xmlns:p14="http://schemas.microsoft.com/office/powerpoint/2010/main" val="3055520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2097F2-8045-4318-B6CC-DCC0FF6B68E2}"/>
              </a:ext>
            </a:extLst>
          </p:cNvPr>
          <p:cNvSpPr>
            <a:spLocks noGrp="1"/>
          </p:cNvSpPr>
          <p:nvPr>
            <p:ph type="title"/>
          </p:nvPr>
        </p:nvSpPr>
        <p:spPr/>
        <p:txBody>
          <a:bodyPr/>
          <a:lstStyle/>
          <a:p>
            <a:r>
              <a:rPr lang="en-US" dirty="0"/>
              <a:t>Summary and Policy Recommendation</a:t>
            </a:r>
          </a:p>
        </p:txBody>
      </p:sp>
      <p:sp>
        <p:nvSpPr>
          <p:cNvPr id="3" name="Content Placeholder 2">
            <a:extLst>
              <a:ext uri="{FF2B5EF4-FFF2-40B4-BE49-F238E27FC236}">
                <a16:creationId xmlns:a16="http://schemas.microsoft.com/office/drawing/2014/main" xmlns="" id="{1A813BA7-1AB2-42C5-9261-274959D081B1}"/>
              </a:ext>
            </a:extLst>
          </p:cNvPr>
          <p:cNvSpPr>
            <a:spLocks noGrp="1"/>
          </p:cNvSpPr>
          <p:nvPr>
            <p:ph idx="1"/>
          </p:nvPr>
        </p:nvSpPr>
        <p:spPr/>
        <p:txBody>
          <a:bodyPr>
            <a:normAutofit/>
          </a:bodyPr>
          <a:lstStyle/>
          <a:p>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survey showed that camel foot biomass is an efficient, economical and inexpensive adsorbent for Ni</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Cu</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 can compete effectively with activated carbon.</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t>A policy should be put in place by the government to enforce the use of camel foot pod in the synthesis of composite adsorbent for the treatment of industrial effluents since these materials are cheap and readily available within the country</a:t>
            </a:r>
          </a:p>
          <a:p>
            <a:pPr marL="0" indent="0">
              <a:buNone/>
            </a:pPr>
            <a:endParaRPr lang="en-US" sz="2400" dirty="0"/>
          </a:p>
        </p:txBody>
      </p:sp>
    </p:spTree>
    <p:extLst>
      <p:ext uri="{BB962C8B-B14F-4D97-AF65-F5344CB8AC3E}">
        <p14:creationId xmlns:p14="http://schemas.microsoft.com/office/powerpoint/2010/main" val="69543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910548-9C1D-4904-B7BF-F9A1F51959F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xmlns="" id="{11B87AA7-CF68-4557-A096-541A50D5FCE7}"/>
              </a:ext>
            </a:extLst>
          </p:cNvPr>
          <p:cNvSpPr>
            <a:spLocks noGrp="1"/>
          </p:cNvSpPr>
          <p:nvPr>
            <p:ph idx="1"/>
          </p:nvPr>
        </p:nvSpPr>
        <p:spPr/>
        <p:txBody>
          <a:bodyPr>
            <a:noAutofit/>
          </a:bodyPr>
          <a:lstStyle/>
          <a:p>
            <a:pPr marL="457200" marR="0" indent="-45720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Adebayo J.O., Santana A.E.G. and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Krettli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A.U. (2012). Evaluation of the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antiplasmodial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cytotoxicity potentials of husk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fibre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extracts from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Cocos nucifera,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medicinal plant used in Nigeria to treat human malaria.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Human and Experimental Toxicology,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31 (3): 244-249.</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indent="-457200" algn="just">
              <a:lnSpc>
                <a:spcPct val="150000"/>
              </a:lnSpc>
              <a:spcBef>
                <a:spcPts val="0"/>
              </a:spcBef>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50000"/>
              </a:lnSpc>
              <a:spcBef>
                <a:spcPts val="0"/>
              </a:spcBef>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A.J. and Balakrishnan V. (2010). Studies on the adsorption of ferrous ions from aqueous solution by low cost carbon.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Journal of Chemical and Pharmaceutical Research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(3): 733-745.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6949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39519-A6D7-4C84-A3EA-690F3065AE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EB7BDD6-E131-4732-ACAA-D91015330049}"/>
              </a:ext>
            </a:extLst>
          </p:cNvPr>
          <p:cNvSpPr>
            <a:spLocks noGrp="1"/>
          </p:cNvSpPr>
          <p:nvPr>
            <p:ph idx="1"/>
          </p:nvPr>
        </p:nvSpPr>
        <p:spPr/>
        <p:txBody>
          <a:bodyPr>
            <a:normAutofit fontScale="92500" lnSpcReduction="10000"/>
          </a:bodyPr>
          <a:lstStyle/>
          <a:p>
            <a:pPr marL="457200" marR="0" indent="-457200" algn="just">
              <a:lnSpc>
                <a:spcPct val="150000"/>
              </a:lnSpc>
              <a:spcBef>
                <a:spcPts val="0"/>
              </a:spcBef>
              <a:spcAft>
                <a:spcPts val="0"/>
              </a:spcAf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Aisien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Amenaghawon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 and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Adeboyejo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 (2013). “Application of Recycled Rubber from Scrap Tire in the Removal of Phenol from Aqueous Solution”.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Pacific Journal of Science and Technology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14 (2):330-341.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50000"/>
              </a:lnSpc>
              <a:spcBef>
                <a:spcPts val="0"/>
              </a:spcBef>
              <a:spcAft>
                <a:spcPts val="0"/>
              </a:spcAft>
            </a:pPr>
            <a:endParaRPr lang="en-US" sz="2000" dirty="0">
              <a:solidFill>
                <a:srgbClr val="33323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000" dirty="0">
                <a:solidFill>
                  <a:srgbClr val="333232"/>
                </a:solidFill>
                <a:effectLst/>
                <a:latin typeface="Times New Roman" panose="02020603050405020304" pitchFamily="18" charset="0"/>
                <a:ea typeface="Calibri" panose="020F0502020204030204" pitchFamily="34" charset="0"/>
                <a:cs typeface="Times New Roman" panose="02020603050405020304" pitchFamily="18" charset="0"/>
              </a:rPr>
              <a:t>Al-Anber Z. M. and Al-Anber   M. A. S. (2008). Thermodynamics and Kinetic Studies of</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R="0" indent="0" algn="just">
              <a:lnSpc>
                <a:spcPct val="150000"/>
              </a:lnSpc>
              <a:spcBef>
                <a:spcPts val="0"/>
              </a:spcBef>
              <a:spcAft>
                <a:spcPts val="0"/>
              </a:spcAft>
              <a:buNone/>
            </a:pPr>
            <a:r>
              <a:rPr lang="en-US" sz="2000" dirty="0">
                <a:solidFill>
                  <a:srgbClr val="333232"/>
                </a:solidFill>
                <a:effectLst/>
                <a:latin typeface="Times New Roman" panose="02020603050405020304" pitchFamily="18" charset="0"/>
                <a:ea typeface="Calibri" panose="020F0502020204030204" pitchFamily="34" charset="0"/>
                <a:cs typeface="Times New Roman" panose="02020603050405020304" pitchFamily="18" charset="0"/>
              </a:rPr>
              <a:t>Iron (III) Adsorption by Olive Cake in a Batch System. </a:t>
            </a:r>
            <a:r>
              <a:rPr lang="en-US" sz="2000" i="1" dirty="0">
                <a:solidFill>
                  <a:srgbClr val="333232"/>
                </a:solidFill>
                <a:effectLst/>
                <a:latin typeface="Times New Roman" panose="02020603050405020304" pitchFamily="18" charset="0"/>
                <a:ea typeface="Calibri" panose="020F0502020204030204" pitchFamily="34" charset="0"/>
                <a:cs typeface="Times New Roman" panose="02020603050405020304" pitchFamily="18" charset="0"/>
              </a:rPr>
              <a:t>Journal of the Mexican Chemical Society,</a:t>
            </a:r>
            <a:r>
              <a:rPr lang="en-US" sz="2000" dirty="0">
                <a:solidFill>
                  <a:srgbClr val="333232"/>
                </a:solidFill>
                <a:effectLst/>
                <a:latin typeface="Times New Roman" panose="02020603050405020304" pitchFamily="18" charset="0"/>
                <a:ea typeface="Calibri" panose="020F0502020204030204" pitchFamily="34" charset="0"/>
                <a:cs typeface="Times New Roman" panose="02020603050405020304" pitchFamily="18" charset="0"/>
              </a:rPr>
              <a:t> 52: 108-115.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Aljlil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A.S. and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Alsewailem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F.D.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2014).</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Adsorption of Cu and Ni ions on Bentonite Clay from waste water. </a:t>
            </a:r>
            <a:r>
              <a:rPr lang="en-US"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Athens Journal of Natural and Formal Sciences,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21-30.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9524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13D11-48A5-4926-B90B-598D068DC0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08CA0AF-AA3A-4743-919B-07241B66E1CF}"/>
              </a:ext>
            </a:extLst>
          </p:cNvPr>
          <p:cNvSpPr>
            <a:spLocks noGrp="1"/>
          </p:cNvSpPr>
          <p:nvPr>
            <p:ph idx="1"/>
          </p:nvPr>
        </p:nvSpPr>
        <p:spPr/>
        <p:txBody>
          <a:bodyPr>
            <a:normAutofit/>
          </a:bodyPr>
          <a:lstStyle/>
          <a:p>
            <a:pPr>
              <a:lnSpc>
                <a:spcPct val="100000"/>
              </a:lnSpc>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Anirudhan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T.S. and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Suchithra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P.S. (2010). Equilibrium, kinetics and thermodynamics modeling for the adsorption of heavy metals onto chemically modified hydrotalcite.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Indian Journal of Chemical Technology;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17: 247-249</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00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457200" algn="just">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Conrad K.,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Bruun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Hansen H.C. (2007). Sorption of zinc and lead on coir.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Bioresource. Technology,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98:</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89-97.</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00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457200" algn="just">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Das B., Mondal N.K., Roy P. and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Chatterji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 (2013). Equilibrium, kinetic and thermodynamic Study on chromium (VI) removal from aqueous solutions using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Pistia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stratiotes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biomass.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Chemical Science Trans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2(1):85-104.</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0611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0FAFF3-1C2F-4F30-891E-4EEBA73BCC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D237AF3-CBFC-462F-AF21-6659201383B3}"/>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Denis A.T. (2000). Removal of copper and nickel from solution by the non- viable biomass of the water fern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Azolla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filiculoides</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an upscaled fixed-bed column system. A M.Sc. Thesis submitted to the University of Rhodes, South Africa, 43-49.</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06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82FF4-35E6-4D7A-94BF-EBFD507723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xmlns="" id="{7D6C950F-7416-4829-99E7-8DAFBC6A85ED}"/>
              </a:ext>
            </a:extLst>
          </p:cNvPr>
          <p:cNvSpPr>
            <a:spLocks noGrp="1"/>
          </p:cNvSpPr>
          <p:nvPr>
            <p:ph idx="1"/>
          </p:nvPr>
        </p:nvSpPr>
        <p:spPr/>
        <p:txBody>
          <a:bodyPr>
            <a:norm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Sustainable development is the hope for the future economies.</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efforts to promote the three pillars of sustainable development such as economic, social and educational efforts as well as environmental protection should be embraced. </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sixth Sustainable Development Goal which emphasizes clean water and sanitation for all cannot be achieved if the problem of water pollution lack proper attention it demands.</a:t>
            </a:r>
          </a:p>
          <a:p>
            <a:r>
              <a:rPr lang="en-US" sz="2400" dirty="0">
                <a:latin typeface="Times New Roman" panose="02020603050405020304" pitchFamily="18" charset="0"/>
                <a:cs typeface="Times New Roman" panose="02020603050405020304" pitchFamily="18" charset="0"/>
              </a:rPr>
              <a:t>High heavy metal concentration is a major culprit in the problem of water pollution</a:t>
            </a:r>
            <a:endParaRPr lang="en-US" sz="2400" dirty="0"/>
          </a:p>
        </p:txBody>
      </p:sp>
    </p:spTree>
    <p:extLst>
      <p:ext uri="{BB962C8B-B14F-4D97-AF65-F5344CB8AC3E}">
        <p14:creationId xmlns:p14="http://schemas.microsoft.com/office/powerpoint/2010/main" val="362174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A1E45-9B39-4077-93EC-CCF781E7EFF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a:t>
            </a:r>
            <a:endParaRPr lang="en-US" dirty="0"/>
          </a:p>
        </p:txBody>
      </p:sp>
      <p:sp>
        <p:nvSpPr>
          <p:cNvPr id="3" name="Content Placeholder 2">
            <a:extLst>
              <a:ext uri="{FF2B5EF4-FFF2-40B4-BE49-F238E27FC236}">
                <a16:creationId xmlns:a16="http://schemas.microsoft.com/office/drawing/2014/main" xmlns="" id="{0D23C401-3A63-4D8F-B3EB-4CD9CA9E40F2}"/>
              </a:ext>
            </a:extLst>
          </p:cNvPr>
          <p:cNvSpPr>
            <a:spLocks noGrp="1"/>
          </p:cNvSpPr>
          <p:nvPr>
            <p:ph idx="1"/>
          </p:nvPr>
        </p:nvSpPr>
        <p:spPr/>
        <p:txBody>
          <a:bodyPr>
            <a:normAutofit fontScale="92500"/>
          </a:bodyPr>
          <a:lstStyle/>
          <a:p>
            <a:r>
              <a:rPr lang="en-US" sz="2400" dirty="0">
                <a:effectLst/>
                <a:latin typeface="Times New Roman" panose="02020603050405020304" pitchFamily="18" charset="0"/>
                <a:ea typeface="Times New Roman" panose="02020603050405020304" pitchFamily="18" charset="0"/>
              </a:rPr>
              <a:t>Heavy metals are chemical elements with a specific gravity of not less than five (5). Copper and nickel are classified as heavy metals and they are dangerous to health and the environment at high concentrations (</a:t>
            </a:r>
            <a:r>
              <a:rPr lang="en-US" sz="2400" dirty="0">
                <a:effectLst/>
                <a:latin typeface="Times New Roman" panose="02020603050405020304" pitchFamily="18" charset="0"/>
                <a:ea typeface="Calibri" panose="020F0502020204030204" pitchFamily="34" charset="0"/>
              </a:rPr>
              <a:t>Chiarelli and </a:t>
            </a:r>
            <a:r>
              <a:rPr lang="en-US" sz="2400" dirty="0" err="1">
                <a:effectLst/>
                <a:latin typeface="Times New Roman" panose="02020603050405020304" pitchFamily="18" charset="0"/>
                <a:ea typeface="Calibri" panose="020F0502020204030204" pitchFamily="34" charset="0"/>
              </a:rPr>
              <a:t>Roccheri</a:t>
            </a:r>
            <a:r>
              <a:rPr lang="en-US" sz="2400" dirty="0">
                <a:effectLst/>
                <a:latin typeface="Times New Roman" panose="02020603050405020304" pitchFamily="18" charset="0"/>
                <a:ea typeface="Calibri" panose="020F0502020204030204" pitchFamily="34" charset="0"/>
              </a:rPr>
              <a:t>, 2012). They are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toxic, affecting, among others, the kidneys and liver, skin, bones, or teeth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Hussain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2011).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Although toxicity and the resulting threat to human health of any contaminant are, of course, a function of concentration, it is well-known that chronic exposure to heavy metals and metalloids at relatively low levels can cause adverse effects (Castro-González and Méndez-Armenta, 2008). </a:t>
            </a:r>
          </a:p>
          <a:p>
            <a:endParaRPr lang="en-US"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Therefore, there has been increasing concern, in the developed and developing world, about exposures, intakes and absorption of heavy metals by humans.</a:t>
            </a:r>
            <a:endParaRPr lang="en-US" sz="2400" dirty="0"/>
          </a:p>
        </p:txBody>
      </p:sp>
    </p:spTree>
    <p:extLst>
      <p:ext uri="{BB962C8B-B14F-4D97-AF65-F5344CB8AC3E}">
        <p14:creationId xmlns:p14="http://schemas.microsoft.com/office/powerpoint/2010/main" val="251107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623B17-B7F0-4CAA-9183-3484096F4E7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xmlns="" id="{6605B339-0806-4687-96FC-03EC2E576110}"/>
              </a:ext>
            </a:extLst>
          </p:cNvPr>
          <p:cNvSpPr>
            <a:spLocks noGrp="1"/>
          </p:cNvSpPr>
          <p:nvPr>
            <p:ph idx="1"/>
          </p:nvPr>
        </p:nvSpPr>
        <p:spPr>
          <a:xfrm>
            <a:off x="838199" y="1825625"/>
            <a:ext cx="11085095" cy="4924092"/>
          </a:xfrm>
        </p:spPr>
        <p:txBody>
          <a:bodyPr>
            <a:norm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Water is polluted when it is impaired by anthropogenic pollutants and does not support a human use such as </a:t>
            </a:r>
            <a:r>
              <a:rPr lang="en-US" sz="2400" strike="noStrike" dirty="0">
                <a:effectLst/>
                <a:latin typeface="Times New Roman" panose="02020603050405020304" pitchFamily="18" charset="0"/>
                <a:ea typeface="Times New Roman" panose="02020603050405020304" pitchFamily="18" charset="0"/>
                <a:cs typeface="Times New Roman" panose="02020603050405020304" pitchFamily="18" charset="0"/>
              </a:rPr>
              <a:t>drinking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undergoes a marked shift in its ability to support its basic biotic communities like fish. </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Natural phenomena such as </a:t>
            </a:r>
            <a:r>
              <a:rPr lang="en-US" sz="2400" strike="noStrike" dirty="0">
                <a:effectLst/>
                <a:latin typeface="Times New Roman" panose="02020603050405020304" pitchFamily="18" charset="0"/>
                <a:ea typeface="Times New Roman" panose="02020603050405020304" pitchFamily="18" charset="0"/>
                <a:cs typeface="Times New Roman" panose="02020603050405020304" pitchFamily="18" charset="0"/>
              </a:rPr>
              <a:t>volcanoes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trike="noStrike" dirty="0">
                <a:effectLst/>
                <a:latin typeface="Times New Roman" panose="02020603050405020304" pitchFamily="18" charset="0"/>
                <a:ea typeface="Times New Roman" panose="02020603050405020304" pitchFamily="18" charset="0"/>
                <a:cs typeface="Times New Roman" panose="02020603050405020304" pitchFamily="18" charset="0"/>
              </a:rPr>
              <a:t>algae blooms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storms, and earthquakes also cause major changes in water quality and the ecological status of water</a:t>
            </a:r>
            <a:r>
              <a:rPr lang="en-US" sz="2400" dirty="0">
                <a:effectLst/>
                <a:latin typeface="Times New Roman" panose="02020603050405020304" pitchFamily="18" charset="0"/>
                <a:ea typeface="MinionPro-Regular"/>
                <a:cs typeface="Times New Roman" panose="02020603050405020304" pitchFamily="18" charset="0"/>
              </a:rPr>
              <a:t> (NTP, 2000;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Khatri &amp; Tyagi, 2015 </a:t>
            </a:r>
            <a:r>
              <a:rPr lang="en-US" sz="2400" dirty="0">
                <a:effectLst/>
                <a:latin typeface="Times New Roman" panose="02020603050405020304" pitchFamily="18" charset="0"/>
                <a:ea typeface="MinionPro-Regular"/>
                <a:cs typeface="Times New Roman" panose="02020603050405020304" pitchFamily="18" charset="0"/>
              </a:rPr>
              <a:t>).</a:t>
            </a:r>
          </a:p>
          <a:p>
            <a:endParaRPr lang="en-US" sz="2400" dirty="0"/>
          </a:p>
        </p:txBody>
      </p:sp>
    </p:spTree>
    <p:extLst>
      <p:ext uri="{BB962C8B-B14F-4D97-AF65-F5344CB8AC3E}">
        <p14:creationId xmlns:p14="http://schemas.microsoft.com/office/powerpoint/2010/main" val="42063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740A31-5425-4B9B-86A2-798AFC0D23C0}"/>
              </a:ext>
            </a:extLst>
          </p:cNvPr>
          <p:cNvSpPr>
            <a:spLocks noGrp="1"/>
          </p:cNvSpPr>
          <p:nvPr>
            <p:ph type="title"/>
          </p:nvPr>
        </p:nvSpPr>
        <p:spPr>
          <a:xfrm>
            <a:off x="954110" y="365125"/>
            <a:ext cx="10515600" cy="1325563"/>
          </a:xfrm>
        </p:spPr>
        <p:txBody>
          <a:bodyPr/>
          <a:lstStyle/>
          <a:p>
            <a:r>
              <a:rPr lang="en-US" dirty="0">
                <a:solidFill>
                  <a:srgbClr val="7030A0"/>
                </a:solidFill>
                <a:latin typeface="Times New Roman" panose="02020603050405020304" pitchFamily="18" charset="0"/>
                <a:cs typeface="Times New Roman" panose="02020603050405020304" pitchFamily="18" charset="0"/>
              </a:rPr>
              <a:t>METHODOLOGY: Adsorbent’s preparation</a:t>
            </a:r>
          </a:p>
        </p:txBody>
      </p:sp>
      <p:sp>
        <p:nvSpPr>
          <p:cNvPr id="3" name="Content Placeholder 2">
            <a:extLst>
              <a:ext uri="{FF2B5EF4-FFF2-40B4-BE49-F238E27FC236}">
                <a16:creationId xmlns:a16="http://schemas.microsoft.com/office/drawing/2014/main" xmlns="" id="{0C348711-7B86-45CC-8467-7BF7094E7419}"/>
              </a:ext>
            </a:extLst>
          </p:cNvPr>
          <p:cNvSpPr>
            <a:spLocks noGrp="1"/>
          </p:cNvSpPr>
          <p:nvPr>
            <p:ph idx="1"/>
          </p:nvPr>
        </p:nvSpPr>
        <p:spPr/>
        <p:txBody>
          <a:bodyPr>
            <a:normAutofit lnSpcReduction="10000"/>
          </a:bodyPr>
          <a:lstStyle/>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adsorbent </a:t>
            </a:r>
            <a:r>
              <a:rPr lang="en-US" dirty="0">
                <a:latin typeface="Times New Roman" panose="02020603050405020304" pitchFamily="18" charset="0"/>
                <a:ea typeface="Times New Roman" panose="02020603050405020304" pitchFamily="18" charset="0"/>
                <a:cs typeface="Times New Roman" panose="02020603050405020304" pitchFamily="18" charset="0"/>
              </a:rPr>
              <a:t>used for this study was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prepared from</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he camel’s foot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Piliostigma</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thonningii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pods sourced within the premises of Federal University of Technology Akure, Ondo State. </a:t>
            </a: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pods were harvested from the top of the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Piliostigma</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thonningii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trees. The pods were opened, the seeds removed and the pods were washed with distilled water and oven dried between 95-105 </a:t>
            </a:r>
            <a:r>
              <a:rPr lang="en-US"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 for three days. </a:t>
            </a: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dried pods were ground to fine particles and sieved using 300 µm, 850 µm, 1.17 mm and 1.70 mm pore sizes (Adebayo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2012). </a:t>
            </a: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These were stored in air- tight containers and then used for subsequent batch sorption studies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3244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E3D869-E930-4A91-8FBB-D0E10AC64B32}"/>
              </a:ext>
            </a:extLst>
          </p:cNvPr>
          <p:cNvSpPr>
            <a:spLocks noGrp="1"/>
          </p:cNvSpPr>
          <p:nvPr>
            <p:ph type="title"/>
          </p:nvPr>
        </p:nvSpPr>
        <p:spPr/>
        <p:txBody>
          <a:bodyPr/>
          <a:lstStyle/>
          <a:p>
            <a:r>
              <a:rPr lang="en-US" dirty="0">
                <a:solidFill>
                  <a:srgbClr val="7030A0"/>
                </a:solidFill>
                <a:latin typeface="Times New Roman" panose="02020603050405020304" pitchFamily="18" charset="0"/>
                <a:cs typeface="Times New Roman" panose="02020603050405020304" pitchFamily="18" charset="0"/>
              </a:rPr>
              <a:t>METHODOLOGY-Simulated water (SW) preparation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23C48C5-03DB-4344-9D0E-76BE5B51AC60}"/>
              </a:ext>
            </a:extLst>
          </p:cNvPr>
          <p:cNvSpPr>
            <a:spLocks noGrp="1"/>
          </p:cNvSpPr>
          <p:nvPr>
            <p:ph idx="1"/>
          </p:nvPr>
        </p:nvSpPr>
        <p:spPr/>
        <p:txBody>
          <a:bodyPr>
            <a:normAutofit lnSpcReduction="10000"/>
          </a:bodyPr>
          <a:lstStyle/>
          <a:p>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1,000 mg/L stock solution of copper ions (Cu</a:t>
            </a:r>
            <a:r>
              <a:rPr lang="en-US" baseline="300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was prepared by dissolving 3.803 g of copper (II) </a:t>
            </a:r>
            <a:r>
              <a:rPr lang="en-US"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trioxonitrate</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(v) trihydrate in distilled water of 1,000 cm</a:t>
            </a:r>
            <a:r>
              <a:rPr lang="en-US" baseline="300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standard volumetric flask and made up with distilled water.</a:t>
            </a:r>
          </a:p>
          <a:p>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1,000 mg/L stock solution of nickel ions (Ni</a:t>
            </a:r>
            <a:r>
              <a:rPr lang="en-US" baseline="300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was also prepared by dissolving 4.475 g of nickel </a:t>
            </a:r>
            <a:r>
              <a:rPr lang="en-US"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tetraoxosulphate</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(vi) hexahydrate in distilled water in 1,000 cm</a:t>
            </a:r>
            <a:r>
              <a:rPr lang="en-US" baseline="300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standard volumetric flask and made up with distilled water. </a:t>
            </a:r>
          </a:p>
          <a:p>
            <a:r>
              <a:rPr lang="en-US" dirty="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rPr>
              <a:t>Working </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concentrations used for the batch sorption studies were prepared by serial dilution from the stocks as required (</a:t>
            </a:r>
            <a:r>
              <a:rPr lang="en-US"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Onundi</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2010).</a:t>
            </a:r>
            <a:endParaRPr lang="en-US"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solidFill>
                <a:schemeClr val="accent2"/>
              </a:solidFill>
            </a:endParaRPr>
          </a:p>
        </p:txBody>
      </p:sp>
    </p:spTree>
    <p:extLst>
      <p:ext uri="{BB962C8B-B14F-4D97-AF65-F5344CB8AC3E}">
        <p14:creationId xmlns:p14="http://schemas.microsoft.com/office/powerpoint/2010/main" val="164230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1526A9-5969-4B6B-887A-A6BFC0C493A2}"/>
              </a:ext>
            </a:extLst>
          </p:cNvPr>
          <p:cNvSpPr>
            <a:spLocks noGrp="1"/>
          </p:cNvSpPr>
          <p:nvPr>
            <p:ph type="title"/>
          </p:nvPr>
        </p:nvSpPr>
        <p:spPr/>
        <p:txBody>
          <a:bodyPr/>
          <a:lstStyle/>
          <a:p>
            <a:r>
              <a:rPr lang="en-US" dirty="0">
                <a:solidFill>
                  <a:srgbClr val="7030A0"/>
                </a:solidFill>
                <a:latin typeface="Times New Roman" panose="02020603050405020304" pitchFamily="18" charset="0"/>
                <a:cs typeface="Times New Roman" panose="02020603050405020304" pitchFamily="18" charset="0"/>
              </a:rPr>
              <a:t>METHODOLOGY:- pH study</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1DDFECD-2289-4D6F-BFB3-8BC320417333}"/>
              </a:ext>
            </a:extLst>
          </p:cNvPr>
          <p:cNvSpPr>
            <a:spLocks noGrp="1"/>
          </p:cNvSpPr>
          <p:nvPr>
            <p:ph idx="1"/>
          </p:nvPr>
        </p:nvSpPr>
        <p:spPr/>
        <p:txBody>
          <a:bodyPr>
            <a:normAutofit lnSpcReduction="10000"/>
          </a:bodyPr>
          <a:lstStyle/>
          <a:p>
            <a:r>
              <a:rPr lang="en-US" dirty="0">
                <a:effectLst/>
                <a:latin typeface="Times New Roman" panose="02020603050405020304" pitchFamily="18" charset="0"/>
                <a:ea typeface="Times New Roman" panose="02020603050405020304" pitchFamily="18" charset="0"/>
              </a:rPr>
              <a:t>The pH study investigated the effect of pH, on the sorption of metal ions on the biomass, ten (100 cm</a:t>
            </a:r>
            <a:r>
              <a:rPr lang="en-US" baseline="30000" dirty="0">
                <a:effectLst/>
                <a:latin typeface="Times New Roman" panose="02020603050405020304" pitchFamily="18" charset="0"/>
                <a:ea typeface="Times New Roman" panose="02020603050405020304" pitchFamily="18" charset="0"/>
              </a:rPr>
              <a:t>3</a:t>
            </a:r>
            <a:r>
              <a:rPr lang="en-US" dirty="0">
                <a:effectLst/>
                <a:latin typeface="Times New Roman" panose="02020603050405020304" pitchFamily="18" charset="0"/>
                <a:ea typeface="Times New Roman" panose="02020603050405020304" pitchFamily="18" charset="0"/>
              </a:rPr>
              <a:t>) samples in duplicate of 50 mg/L of each adsorbate were prepared. </a:t>
            </a:r>
          </a:p>
          <a:p>
            <a:r>
              <a:rPr lang="en-US" dirty="0">
                <a:effectLst/>
                <a:latin typeface="Times New Roman" panose="02020603050405020304" pitchFamily="18" charset="0"/>
                <a:ea typeface="Times New Roman" panose="02020603050405020304" pitchFamily="18" charset="0"/>
              </a:rPr>
              <a:t>Their pH was adjusted to pH of 1 to 10 by adding drops of 0.1 M NaOH and 0.1 M HNO</a:t>
            </a:r>
            <a:r>
              <a:rPr lang="en-US" baseline="-25000" dirty="0">
                <a:effectLst/>
                <a:latin typeface="Times New Roman" panose="02020603050405020304" pitchFamily="18" charset="0"/>
                <a:ea typeface="Times New Roman" panose="02020603050405020304" pitchFamily="18" charset="0"/>
              </a:rPr>
              <a:t>3</a:t>
            </a:r>
            <a:r>
              <a:rPr lang="en-US" dirty="0">
                <a:effectLst/>
                <a:latin typeface="Times New Roman" panose="02020603050405020304" pitchFamily="18" charset="0"/>
                <a:ea typeface="Times New Roman" panose="02020603050405020304" pitchFamily="18" charset="0"/>
              </a:rPr>
              <a:t>. 1.0 g of the adsorbent (850 µm in size) was weighed and added to each of the 100 cm</a:t>
            </a:r>
            <a:r>
              <a:rPr lang="en-US" baseline="30000" dirty="0">
                <a:effectLst/>
                <a:latin typeface="Times New Roman" panose="02020603050405020304" pitchFamily="18" charset="0"/>
                <a:ea typeface="Times New Roman" panose="02020603050405020304" pitchFamily="18" charset="0"/>
              </a:rPr>
              <a:t>3</a:t>
            </a:r>
            <a:r>
              <a:rPr lang="en-US" dirty="0">
                <a:effectLst/>
                <a:latin typeface="Times New Roman" panose="02020603050405020304" pitchFamily="18" charset="0"/>
                <a:ea typeface="Times New Roman" panose="02020603050405020304" pitchFamily="18" charset="0"/>
              </a:rPr>
              <a:t> of the 50 mg/L metal solutions,  stirred manually at intervals for 480 mins and then filtered (</a:t>
            </a:r>
            <a:r>
              <a:rPr lang="en-US" dirty="0" err="1">
                <a:effectLst/>
                <a:latin typeface="Times New Roman" panose="02020603050405020304" pitchFamily="18" charset="0"/>
                <a:ea typeface="Times New Roman" panose="02020603050405020304" pitchFamily="18" charset="0"/>
              </a:rPr>
              <a:t>Anirudhan</a:t>
            </a:r>
            <a:r>
              <a:rPr lang="en-US" dirty="0">
                <a:effectLst/>
                <a:latin typeface="Times New Roman" panose="02020603050405020304" pitchFamily="18" charset="0"/>
                <a:ea typeface="Times New Roman" panose="02020603050405020304" pitchFamily="18" charset="0"/>
              </a:rPr>
              <a:t> and </a:t>
            </a:r>
            <a:r>
              <a:rPr lang="en-US" dirty="0" err="1">
                <a:effectLst/>
                <a:latin typeface="Times New Roman" panose="02020603050405020304" pitchFamily="18" charset="0"/>
                <a:ea typeface="Times New Roman" panose="02020603050405020304" pitchFamily="18" charset="0"/>
              </a:rPr>
              <a:t>Suchithra</a:t>
            </a:r>
            <a:r>
              <a:rPr lang="en-US" dirty="0">
                <a:effectLst/>
                <a:latin typeface="Times New Roman" panose="02020603050405020304" pitchFamily="18" charset="0"/>
                <a:ea typeface="Times New Roman" panose="02020603050405020304" pitchFamily="18" charset="0"/>
              </a:rPr>
              <a:t>, 2010). </a:t>
            </a:r>
          </a:p>
          <a:p>
            <a:r>
              <a:rPr lang="en-US" dirty="0">
                <a:effectLst/>
                <a:latin typeface="Times New Roman" panose="02020603050405020304" pitchFamily="18" charset="0"/>
                <a:ea typeface="Times New Roman" panose="02020603050405020304" pitchFamily="18" charset="0"/>
              </a:rPr>
              <a:t>The filtrates were stored in clean sample bottles and the residual metal ion concentration in each filtrate was determined using Perkin Elmer </a:t>
            </a:r>
            <a:r>
              <a:rPr lang="en-US" dirty="0" err="1">
                <a:effectLst/>
                <a:latin typeface="Times New Roman" panose="02020603050405020304" pitchFamily="18" charset="0"/>
                <a:ea typeface="Times New Roman" panose="02020603050405020304" pitchFamily="18" charset="0"/>
              </a:rPr>
              <a:t>AAnalyst</a:t>
            </a:r>
            <a:r>
              <a:rPr lang="en-US" dirty="0">
                <a:effectLst/>
                <a:latin typeface="Times New Roman" panose="02020603050405020304" pitchFamily="18" charset="0"/>
                <a:ea typeface="Times New Roman" panose="02020603050405020304" pitchFamily="18" charset="0"/>
              </a:rPr>
              <a:t> 400 atomic absorption spectrophotometers (AAS)</a:t>
            </a:r>
            <a:endParaRPr lang="en-US" dirty="0"/>
          </a:p>
        </p:txBody>
      </p:sp>
    </p:spTree>
    <p:extLst>
      <p:ext uri="{BB962C8B-B14F-4D97-AF65-F5344CB8AC3E}">
        <p14:creationId xmlns:p14="http://schemas.microsoft.com/office/powerpoint/2010/main" val="365906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5BE168-F778-4853-9654-12362E343EB5}"/>
              </a:ext>
            </a:extLst>
          </p:cNvPr>
          <p:cNvSpPr>
            <a:spLocks noGrp="1"/>
          </p:cNvSpPr>
          <p:nvPr>
            <p:ph type="title"/>
          </p:nvPr>
        </p:nvSpPr>
        <p:spPr/>
        <p:txBody>
          <a:bodyPr/>
          <a:lstStyle/>
          <a:p>
            <a:r>
              <a:rPr lang="en-US" dirty="0">
                <a:solidFill>
                  <a:srgbClr val="7030A0"/>
                </a:solidFill>
                <a:latin typeface="Times New Roman" panose="02020603050405020304" pitchFamily="18" charset="0"/>
                <a:cs typeface="Times New Roman" panose="02020603050405020304" pitchFamily="18" charset="0"/>
              </a:rPr>
              <a:t>METHODOLOGY: Time/concentration study</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EE3F828-4FA5-4F53-BC36-06341FE27030}"/>
              </a:ext>
            </a:extLst>
          </p:cNvPr>
          <p:cNvSpPr>
            <a:spLocks noGrp="1"/>
          </p:cNvSpPr>
          <p:nvPr>
            <p:ph idx="1"/>
          </p:nvPr>
        </p:nvSpPr>
        <p:spPr/>
        <p:txBody>
          <a:bodyPr>
            <a:normAutofit lnSpcReduction="10000"/>
          </a:bodyPr>
          <a:lstStyle/>
          <a:p>
            <a:r>
              <a:rPr lang="en-US" dirty="0">
                <a:effectLst/>
                <a:latin typeface="Times New Roman" panose="02020603050405020304" pitchFamily="18" charset="0"/>
                <a:ea typeface="Times New Roman" panose="02020603050405020304" pitchFamily="18" charset="0"/>
              </a:rPr>
              <a:t>The following  metal concentration  of  Ni</a:t>
            </a:r>
            <a:r>
              <a:rPr lang="en-US" baseline="30000" dirty="0">
                <a:effectLst/>
                <a:latin typeface="Times New Roman" panose="02020603050405020304" pitchFamily="18" charset="0"/>
                <a:ea typeface="Times New Roman" panose="02020603050405020304" pitchFamily="18" charset="0"/>
              </a:rPr>
              <a:t>2+</a:t>
            </a:r>
            <a:r>
              <a:rPr lang="en-US" dirty="0">
                <a:effectLst/>
                <a:latin typeface="Times New Roman" panose="02020603050405020304" pitchFamily="18" charset="0"/>
                <a:ea typeface="Times New Roman" panose="02020603050405020304" pitchFamily="18" charset="0"/>
              </a:rPr>
              <a:t> and  Cu</a:t>
            </a:r>
            <a:r>
              <a:rPr lang="en-US" baseline="30000" dirty="0">
                <a:effectLst/>
                <a:latin typeface="Times New Roman" panose="02020603050405020304" pitchFamily="18" charset="0"/>
                <a:ea typeface="Times New Roman" panose="02020603050405020304" pitchFamily="18" charset="0"/>
              </a:rPr>
              <a:t>2+ </a:t>
            </a:r>
            <a:r>
              <a:rPr lang="en-US" dirty="0">
                <a:effectLst/>
                <a:latin typeface="Times New Roman" panose="02020603050405020304" pitchFamily="18" charset="0"/>
                <a:ea typeface="Times New Roman" panose="02020603050405020304" pitchFamily="18" charset="0"/>
              </a:rPr>
              <a:t>ions were  prepared  :</a:t>
            </a:r>
          </a:p>
          <a:p>
            <a:r>
              <a:rPr lang="en-US" dirty="0">
                <a:effectLst/>
                <a:latin typeface="Times New Roman" panose="02020603050405020304" pitchFamily="18" charset="0"/>
                <a:ea typeface="Times New Roman" panose="02020603050405020304" pitchFamily="18" charset="0"/>
              </a:rPr>
              <a:t>50 mg/L, 100 mg/L, 200 mg/L, 300 mg/L,  and 500 mg/L  and the pH was  adjusted to the  optimum  pH  of 4  for both nickel  and  copper ions. </a:t>
            </a:r>
          </a:p>
          <a:p>
            <a:r>
              <a:rPr lang="en-US" dirty="0">
                <a:effectLst/>
                <a:latin typeface="Times New Roman" panose="02020603050405020304" pitchFamily="18" charset="0"/>
                <a:ea typeface="Times New Roman" panose="02020603050405020304" pitchFamily="18" charset="0"/>
              </a:rPr>
              <a:t>The </a:t>
            </a:r>
            <a:r>
              <a:rPr lang="en-US" i="1" dirty="0" err="1">
                <a:effectLst/>
                <a:latin typeface="Times New Roman" panose="02020603050405020304" pitchFamily="18" charset="0"/>
                <a:ea typeface="Times New Roman" panose="02020603050405020304" pitchFamily="18" charset="0"/>
              </a:rPr>
              <a:t>Piliostigma</a:t>
            </a:r>
            <a:r>
              <a:rPr lang="en-US" i="1" dirty="0">
                <a:effectLst/>
                <a:latin typeface="Times New Roman" panose="02020603050405020304" pitchFamily="18" charset="0"/>
                <a:ea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rPr>
              <a:t>thonningii</a:t>
            </a:r>
            <a:r>
              <a:rPr lang="en-US" dirty="0">
                <a:effectLst/>
                <a:latin typeface="Times New Roman" panose="02020603050405020304" pitchFamily="18" charset="0"/>
                <a:ea typeface="Times New Roman" panose="02020603050405020304" pitchFamily="18" charset="0"/>
              </a:rPr>
              <a:t> pod (1.0 g) was added to each solution. The time interval was also varied for various metal concentrations (30, 60, 120, 180, 240, and 360 minutes). </a:t>
            </a:r>
          </a:p>
          <a:p>
            <a:r>
              <a:rPr lang="en-US" dirty="0">
                <a:effectLst/>
                <a:latin typeface="Times New Roman" panose="02020603050405020304" pitchFamily="18" charset="0"/>
                <a:ea typeface="Times New Roman" panose="02020603050405020304" pitchFamily="18" charset="0"/>
              </a:rPr>
              <a:t>The solutions were stirred   after which they were filtered at the end of each time interval (</a:t>
            </a:r>
            <a:r>
              <a:rPr lang="en-US" dirty="0" err="1">
                <a:effectLst/>
                <a:latin typeface="Times New Roman" panose="02020603050405020304" pitchFamily="18" charset="0"/>
                <a:ea typeface="Times New Roman" panose="02020603050405020304" pitchFamily="18" charset="0"/>
              </a:rPr>
              <a:t>Anirudhan</a:t>
            </a:r>
            <a:r>
              <a:rPr lang="en-US" dirty="0">
                <a:effectLst/>
                <a:latin typeface="Times New Roman" panose="02020603050405020304" pitchFamily="18" charset="0"/>
                <a:ea typeface="Times New Roman" panose="02020603050405020304" pitchFamily="18" charset="0"/>
              </a:rPr>
              <a:t> and </a:t>
            </a:r>
            <a:r>
              <a:rPr lang="en-US" dirty="0" err="1">
                <a:effectLst/>
                <a:latin typeface="Times New Roman" panose="02020603050405020304" pitchFamily="18" charset="0"/>
                <a:ea typeface="Times New Roman" panose="02020603050405020304" pitchFamily="18" charset="0"/>
              </a:rPr>
              <a:t>Suchthra</a:t>
            </a:r>
            <a:r>
              <a:rPr lang="en-US" dirty="0">
                <a:effectLst/>
                <a:latin typeface="Times New Roman" panose="02020603050405020304" pitchFamily="18" charset="0"/>
                <a:ea typeface="Times New Roman" panose="02020603050405020304" pitchFamily="18" charset="0"/>
              </a:rPr>
              <a:t>, 2010). The residual metal concentrations in the filtrate were determined using AAS</a:t>
            </a:r>
            <a:endParaRPr lang="en-US" dirty="0"/>
          </a:p>
        </p:txBody>
      </p:sp>
    </p:spTree>
    <p:extLst>
      <p:ext uri="{BB962C8B-B14F-4D97-AF65-F5344CB8AC3E}">
        <p14:creationId xmlns:p14="http://schemas.microsoft.com/office/powerpoint/2010/main" val="2923359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2296</Words>
  <Application>Microsoft Office PowerPoint</Application>
  <PresentationFormat>Widescreen</PresentationFormat>
  <Paragraphs>129</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Bookman Old Style</vt:lpstr>
      <vt:lpstr>Calibri</vt:lpstr>
      <vt:lpstr>Calibri Light</vt:lpstr>
      <vt:lpstr>Cambria Math</vt:lpstr>
      <vt:lpstr>MinionPro-Regular</vt:lpstr>
      <vt:lpstr>Times New Roman</vt:lpstr>
      <vt:lpstr>Office Theme</vt:lpstr>
      <vt:lpstr>ENVIRONMENTAL PROTECTION: THE USE OF BIOSORPTION OF NICKEL AND COPPER BY CAMEL FOOT POD IN ELIMINATION OF HEAVY METALS FROM SIMULATED WASTEWATERS </vt:lpstr>
      <vt:lpstr>OUTLINE</vt:lpstr>
      <vt:lpstr>INTRODUCTION</vt:lpstr>
      <vt:lpstr>INTRODUCTION</vt:lpstr>
      <vt:lpstr>INTRODUCTION</vt:lpstr>
      <vt:lpstr>METHODOLOGY: Adsorbent’s preparation</vt:lpstr>
      <vt:lpstr>METHODOLOGY-Simulated water (SW) preparation</vt:lpstr>
      <vt:lpstr>METHODOLOGY:- pH study</vt:lpstr>
      <vt:lpstr>METHODOLOGY: Time/concentration study</vt:lpstr>
      <vt:lpstr>METHODOLOGY : Adsorbent Dosage Study  </vt:lpstr>
      <vt:lpstr>METHODOLOGY: Temperature study</vt:lpstr>
      <vt:lpstr>METHODOLOGY: study particle size</vt:lpstr>
      <vt:lpstr>RESULT AND DISSCUSION: Figure1</vt:lpstr>
      <vt:lpstr>RESULT AND DISSCUSION: pH study</vt:lpstr>
      <vt:lpstr>Result and Discussion</vt:lpstr>
      <vt:lpstr> RESULT AND DISSCUSION: Effect of Contact Time </vt:lpstr>
      <vt:lpstr>Pseudo First Order Kinetics   </vt:lpstr>
      <vt:lpstr>PowerPoint Presentation</vt:lpstr>
      <vt:lpstr>Figure 4.4: Plot of pseudo-first order kinetics</vt:lpstr>
      <vt:lpstr>Second - Order Kinetic Model</vt:lpstr>
      <vt:lpstr>Figure 4.5: Plot of linearized second-order kinetics of Ni2+ and Cu2+ </vt:lpstr>
      <vt:lpstr>Effect of Temperature</vt:lpstr>
      <vt:lpstr>Summary and Policy Recommendation</vt:lpstr>
      <vt:lpstr>Summary and Policy Recommendation</vt:lpstr>
      <vt:lpstr>Summary and Policy Recommendation</vt:lpstr>
      <vt:lpstr>REFERENCES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PROTECTION: THE USE OF BIOSORPTION OF NICKEL AND COPPER BY CAMEL FOOT POD IN ELIMINATION OF HEAVY METALS FROM SIMULATED WASTEWATERS</dc:title>
  <dc:creator>Elizabeth Omimakinde</dc:creator>
  <cp:lastModifiedBy>Windows User</cp:lastModifiedBy>
  <cp:revision>12</cp:revision>
  <dcterms:created xsi:type="dcterms:W3CDTF">2021-12-21T12:59:45Z</dcterms:created>
  <dcterms:modified xsi:type="dcterms:W3CDTF">2021-12-22T09:48:53Z</dcterms:modified>
</cp:coreProperties>
</file>