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8" r:id="rId4"/>
    <p:sldId id="259" r:id="rId5"/>
    <p:sldId id="261" r:id="rId6"/>
    <p:sldId id="263" r:id="rId7"/>
    <p:sldId id="281" r:id="rId8"/>
    <p:sldId id="282" r:id="rId9"/>
    <p:sldId id="265" r:id="rId10"/>
    <p:sldId id="268" r:id="rId11"/>
    <p:sldId id="269" r:id="rId12"/>
    <p:sldId id="270" r:id="rId13"/>
    <p:sldId id="287" r:id="rId14"/>
    <p:sldId id="273" r:id="rId15"/>
    <p:sldId id="274" r:id="rId16"/>
    <p:sldId id="276" r:id="rId17"/>
    <p:sldId id="278" r:id="rId18"/>
    <p:sldId id="280" r:id="rId19"/>
    <p:sldId id="283" r:id="rId20"/>
    <p:sldId id="284"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83" autoAdjust="0"/>
  </p:normalViewPr>
  <p:slideViewPr>
    <p:cSldViewPr>
      <p:cViewPr varScale="1">
        <p:scale>
          <a:sx n="57" d="100"/>
          <a:sy n="57" d="100"/>
        </p:scale>
        <p:origin x="166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F85B0-8E5B-439D-B74D-BD027BAE8ED1}" type="datetimeFigureOut">
              <a:rPr lang="en-US" smtClean="0"/>
              <a:pPr/>
              <a:t>12/23/2021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1D1B6E-16B6-42EE-8B99-3AF4CBB71F77}" type="slidenum">
              <a:rPr lang="en-US" smtClean="0"/>
              <a:pPr/>
              <a:t>‹#›</a:t>
            </a:fld>
            <a:endParaRPr lang="en-US"/>
          </a:p>
        </p:txBody>
      </p:sp>
    </p:spTree>
    <p:extLst>
      <p:ext uri="{BB962C8B-B14F-4D97-AF65-F5344CB8AC3E}">
        <p14:creationId xmlns:p14="http://schemas.microsoft.com/office/powerpoint/2010/main" val="245423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EC26B2-00E2-438E-AED0-F92DAAA4F1FD}" type="slidenum">
              <a:rPr lang="en-US" smtClean="0"/>
              <a:pPr/>
              <a:t>16</a:t>
            </a:fld>
            <a:endParaRPr lang="en-US"/>
          </a:p>
        </p:txBody>
      </p:sp>
    </p:spTree>
    <p:extLst>
      <p:ext uri="{BB962C8B-B14F-4D97-AF65-F5344CB8AC3E}">
        <p14:creationId xmlns:p14="http://schemas.microsoft.com/office/powerpoint/2010/main" val="23302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EC26B2-00E2-438E-AED0-F92DAAA4F1FD}" type="slidenum">
              <a:rPr lang="en-US" smtClean="0"/>
              <a:pPr/>
              <a:t>17</a:t>
            </a:fld>
            <a:endParaRPr lang="en-US"/>
          </a:p>
        </p:txBody>
      </p:sp>
    </p:spTree>
    <p:extLst>
      <p:ext uri="{BB962C8B-B14F-4D97-AF65-F5344CB8AC3E}">
        <p14:creationId xmlns:p14="http://schemas.microsoft.com/office/powerpoint/2010/main" val="3578882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11"/>
            <a:ext cx="8458200" cy="3733789"/>
          </a:xfrm>
        </p:spPr>
        <p:txBody>
          <a:bodyPr>
            <a:noAutofit/>
          </a:bodyPr>
          <a:lstStyle/>
          <a:p>
            <a:pPr algn="ctr" fontAlgn="base"/>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0" dirty="0" smtClean="0"/>
              <a:t>Author ID: CAPmkt-10495- Mr. Rajeev Kumar</a:t>
            </a:r>
            <a:br>
              <a:rPr lang="en-US" sz="2400" b="0" dirty="0" smtClean="0"/>
            </a:br>
            <a:r>
              <a:rPr lang="en-US" sz="2400" b="0" dirty="0" smtClean="0"/>
              <a:t/>
            </a:r>
            <a:br>
              <a:rPr lang="en-US" sz="2400" b="0" dirty="0" smtClean="0"/>
            </a:br>
            <a:r>
              <a:rPr lang="en-US" sz="2400" dirty="0" smtClean="0"/>
              <a:t>International e-Conference on Changes State, Economy, Public Health and Society</a:t>
            </a:r>
            <a:br>
              <a:rPr lang="en-US" sz="2400" dirty="0" smtClean="0"/>
            </a:br>
            <a:r>
              <a:rPr lang="en-US" sz="2400" b="0" dirty="0" smtClean="0"/>
              <a:t/>
            </a:r>
            <a:br>
              <a:rPr lang="en-US" sz="2400" b="0" dirty="0" smtClean="0"/>
            </a:br>
            <a:r>
              <a:rPr lang="en-US" sz="2400" dirty="0" smtClean="0"/>
              <a:t>January 16-17, 2022</a:t>
            </a:r>
            <a:r>
              <a:rPr lang="en-US" sz="2400" b="0" dirty="0" smtClean="0"/>
              <a:t/>
            </a:r>
            <a:br>
              <a:rPr lang="en-US" sz="2400" b="0" dirty="0" smtClean="0"/>
            </a:br>
            <a:r>
              <a:rPr lang="en-US" sz="2400" dirty="0" smtClean="0"/>
              <a:t>Organized by:</a:t>
            </a:r>
            <a:r>
              <a:rPr lang="en-US" sz="2400" b="0" dirty="0" smtClean="0"/>
              <a:t> </a:t>
            </a:r>
            <a:r>
              <a:rPr lang="en-US" sz="2400" dirty="0" smtClean="0"/>
              <a:t>Center for Academic &amp; Professional Career Development and Research (CAPCDR)</a:t>
            </a:r>
            <a:r>
              <a:rPr lang="en-US" sz="2400" b="0" dirty="0" smtClean="0"/>
              <a:t/>
            </a:r>
            <a:br>
              <a:rPr lang="en-US" sz="2400" b="0" dirty="0" smtClean="0"/>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3962400"/>
            <a:ext cx="8229600" cy="914400"/>
          </a:xfrm>
        </p:spPr>
        <p:txBody>
          <a:bodyPr>
            <a:normAutofit fontScale="55000" lnSpcReduction="20000"/>
          </a:bodyPr>
          <a:lstStyle/>
          <a:p>
            <a:pPr algn="ctr"/>
            <a:endParaRPr lang="en-US" b="1" dirty="0" smtClean="0">
              <a:solidFill>
                <a:schemeClr val="tx1"/>
              </a:solidFill>
            </a:endParaRPr>
          </a:p>
          <a:p>
            <a:pPr algn="ctr"/>
            <a:endParaRPr lang="en-US" b="1" dirty="0" smtClean="0">
              <a:solidFill>
                <a:schemeClr val="tx1"/>
              </a:solidFill>
            </a:endParaRPr>
          </a:p>
          <a:p>
            <a:pPr algn="ctr"/>
            <a:r>
              <a:rPr lang="en-US" sz="3200" b="1" dirty="0" smtClean="0">
                <a:solidFill>
                  <a:schemeClr val="tx1"/>
                </a:solidFill>
              </a:rPr>
              <a:t>Digital Transformation empowering the Mutual Fund Industry in India</a:t>
            </a:r>
          </a:p>
          <a:p>
            <a:pPr algn="ctr"/>
            <a:endParaRPr lang="en-US"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rmAutofit/>
          </a:bodyPr>
          <a:lstStyle/>
          <a:p>
            <a:r>
              <a:rPr lang="en-US" dirty="0" err="1" smtClean="0"/>
              <a:t>i</a:t>
            </a:r>
            <a:r>
              <a:rPr lang="en-US" dirty="0" smtClean="0"/>
              <a:t>. </a:t>
            </a:r>
            <a:r>
              <a:rPr lang="en-US" sz="2800" dirty="0" smtClean="0">
                <a:latin typeface="Times New Roman" pitchFamily="18" charset="0"/>
                <a:cs typeface="Times New Roman" pitchFamily="18" charset="0"/>
              </a:rPr>
              <a:t>To study the current trends in growth of mutual fund industry in India </a:t>
            </a:r>
          </a:p>
          <a:p>
            <a:r>
              <a:rPr lang="en-US" sz="2800" dirty="0" smtClean="0">
                <a:latin typeface="Times New Roman" pitchFamily="18" charset="0"/>
                <a:cs typeface="Times New Roman" pitchFamily="18" charset="0"/>
              </a:rPr>
              <a:t>ii. To examine the emergence of technology in mutual funds industry </a:t>
            </a:r>
          </a:p>
          <a:p>
            <a:r>
              <a:rPr lang="en-US" sz="2800" dirty="0" smtClean="0">
                <a:latin typeface="Times New Roman" pitchFamily="18" charset="0"/>
                <a:cs typeface="Times New Roman" pitchFamily="18" charset="0"/>
              </a:rPr>
              <a:t>iii. To study the impact of technology on mutual funds and financial markets</a:t>
            </a:r>
          </a:p>
          <a:p>
            <a:r>
              <a:rPr lang="en-US" sz="2800" dirty="0" smtClean="0">
                <a:latin typeface="Times New Roman" pitchFamily="18" charset="0"/>
                <a:cs typeface="Times New Roman" pitchFamily="18" charset="0"/>
              </a:rPr>
              <a:t> iv. To study the current regulatory considerations regarding use of Artificial Intelligence and machine learning, and lastly,</a:t>
            </a:r>
          </a:p>
          <a:p>
            <a:r>
              <a:rPr lang="en-US" sz="2800" dirty="0" smtClean="0">
                <a:latin typeface="Times New Roman" pitchFamily="18" charset="0"/>
                <a:cs typeface="Times New Roman" pitchFamily="18" charset="0"/>
              </a:rPr>
              <a:t> v. To study the implications of artificial intelligence for financial stability</a:t>
            </a:r>
          </a:p>
          <a:p>
            <a:endParaRPr lang="en-US" dirty="0"/>
          </a:p>
        </p:txBody>
      </p:sp>
      <p:sp>
        <p:nvSpPr>
          <p:cNvPr id="2" name="Title 1"/>
          <p:cNvSpPr>
            <a:spLocks noGrp="1"/>
          </p:cNvSpPr>
          <p:nvPr>
            <p:ph type="title"/>
          </p:nvPr>
        </p:nvSpPr>
        <p:spPr/>
        <p:txBody>
          <a:bodyPr>
            <a:normAutofit/>
          </a:bodyPr>
          <a:lstStyle/>
          <a:p>
            <a:pPr algn="ctr"/>
            <a:r>
              <a:rPr lang="en-US" sz="3200" u="sng" dirty="0" smtClean="0">
                <a:latin typeface="Times New Roman" pitchFamily="18" charset="0"/>
                <a:cs typeface="Times New Roman" pitchFamily="18" charset="0"/>
              </a:rPr>
              <a:t>Objective of the study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a:bodyPr>
          <a:lstStyle/>
          <a:p>
            <a:pPr lvl="0"/>
            <a:r>
              <a:rPr lang="en-US" sz="2800" dirty="0" smtClean="0">
                <a:latin typeface="Times New Roman" pitchFamily="18" charset="0"/>
                <a:cs typeface="Times New Roman" pitchFamily="18" charset="0"/>
              </a:rPr>
              <a:t>To examine the mutual fund schemes performance, 10 schemes were selected Mutual Fund. </a:t>
            </a:r>
          </a:p>
          <a:p>
            <a:pPr lvl="0"/>
            <a:r>
              <a:rPr lang="en-US" sz="2800" dirty="0" smtClean="0">
                <a:latin typeface="Times New Roman" pitchFamily="18" charset="0"/>
                <a:cs typeface="Times New Roman" pitchFamily="18" charset="0"/>
              </a:rPr>
              <a:t>Daily NAVs of these schemes are collected for period of five years i.e., August 2015 to July 2020 from </a:t>
            </a:r>
            <a:r>
              <a:rPr lang="en-US" sz="2800" dirty="0" err="1" smtClean="0">
                <a:latin typeface="Times New Roman" pitchFamily="18" charset="0"/>
                <a:cs typeface="Times New Roman" pitchFamily="18" charset="0"/>
              </a:rPr>
              <a:t>amfi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india</a:t>
            </a:r>
            <a:r>
              <a:rPr lang="en-US" sz="2800" dirty="0" smtClean="0">
                <a:latin typeface="Times New Roman" pitchFamily="18" charset="0"/>
                <a:cs typeface="Times New Roman" pitchFamily="18" charset="0"/>
              </a:rPr>
              <a:t> website. </a:t>
            </a:r>
          </a:p>
          <a:p>
            <a:pPr lvl="0"/>
            <a:r>
              <a:rPr lang="en-US" sz="2800" dirty="0" smtClean="0">
                <a:latin typeface="Times New Roman" pitchFamily="18" charset="0"/>
                <a:cs typeface="Times New Roman" pitchFamily="18" charset="0"/>
              </a:rPr>
              <a:t>For benchmarking and comparison purpose BSE-</a:t>
            </a:r>
            <a:r>
              <a:rPr lang="en-US" sz="2800" dirty="0" err="1" smtClean="0">
                <a:latin typeface="Times New Roman" pitchFamily="18" charset="0"/>
                <a:cs typeface="Times New Roman" pitchFamily="18" charset="0"/>
              </a:rPr>
              <a:t>Sensex</a:t>
            </a:r>
            <a:r>
              <a:rPr lang="en-US" sz="2800" dirty="0" smtClean="0">
                <a:latin typeface="Times New Roman" pitchFamily="18" charset="0"/>
                <a:cs typeface="Times New Roman" pitchFamily="18" charset="0"/>
              </a:rPr>
              <a:t> and NSE-Nifty is used.</a:t>
            </a:r>
          </a:p>
          <a:p>
            <a:pPr lvl="0"/>
            <a:r>
              <a:rPr lang="en-US" sz="2800" dirty="0" smtClean="0">
                <a:latin typeface="Times New Roman" pitchFamily="18" charset="0"/>
                <a:cs typeface="Times New Roman" pitchFamily="18" charset="0"/>
              </a:rPr>
              <a:t>To consider risk free return yield on 91-day Treasury bills is accepted which 8.52% , during my study period.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pPr algn="ctr"/>
            <a:r>
              <a:rPr lang="en-US" sz="3200" u="sng" dirty="0" smtClean="0">
                <a:latin typeface="Times New Roman" pitchFamily="18" charset="0"/>
                <a:cs typeface="Times New Roman" pitchFamily="18" charset="0"/>
              </a:rPr>
              <a:t/>
            </a:r>
            <a:br>
              <a:rPr lang="en-US" sz="3200" u="sng" dirty="0" smtClean="0">
                <a:latin typeface="Times New Roman" pitchFamily="18" charset="0"/>
                <a:cs typeface="Times New Roman" pitchFamily="18" charset="0"/>
              </a:rPr>
            </a:br>
            <a:r>
              <a:rPr lang="en-US" sz="3200" u="sng" dirty="0" smtClean="0">
                <a:latin typeface="Times New Roman" pitchFamily="18" charset="0"/>
                <a:cs typeface="Times New Roman" pitchFamily="18" charset="0"/>
              </a:rPr>
              <a:t>Research Methodology</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867400"/>
          </a:xfrm>
        </p:spPr>
        <p:txBody>
          <a:bodyPr>
            <a:normAutofit/>
          </a:bodyPr>
          <a:lstStyle/>
          <a:p>
            <a:r>
              <a:rPr lang="en-GB" sz="2800" u="sng" dirty="0" smtClean="0">
                <a:latin typeface="Times New Roman" pitchFamily="18" charset="0"/>
                <a:cs typeface="Times New Roman" pitchFamily="18" charset="0"/>
              </a:rPr>
              <a:t>Recent trend in growth of mutual fund industry in India</a:t>
            </a:r>
            <a:endParaRPr lang="en-US" sz="2800" dirty="0" smtClean="0">
              <a:latin typeface="Times New Roman" pitchFamily="18" charset="0"/>
              <a:cs typeface="Times New Roman" pitchFamily="18" charset="0"/>
            </a:endParaRPr>
          </a:p>
          <a:p>
            <a:endParaRPr lang="en-GB" dirty="0" smtClean="0"/>
          </a:p>
          <a:p>
            <a:r>
              <a:rPr lang="en-GB" sz="2800" dirty="0" smtClean="0">
                <a:latin typeface="Times New Roman" pitchFamily="18" charset="0"/>
                <a:cs typeface="Times New Roman" pitchFamily="18" charset="0"/>
              </a:rPr>
              <a:t>The industry added 44.2 million folios between March 2014 and June 2019.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Almost the entire growth in folios came from the individual investors' segment (retail &amp; HNI), which logged a CAGR of 15.5% over this period.</a:t>
            </a:r>
          </a:p>
          <a:p>
            <a:r>
              <a:rPr lang="en-GB" sz="2800" dirty="0" smtClean="0">
                <a:latin typeface="Times New Roman" pitchFamily="18" charset="0"/>
                <a:cs typeface="Times New Roman" pitchFamily="18" charset="0"/>
              </a:rPr>
              <a:t> </a:t>
            </a:r>
          </a:p>
          <a:p>
            <a:r>
              <a:rPr lang="en-GB" sz="2800" dirty="0" smtClean="0">
                <a:latin typeface="Times New Roman" pitchFamily="18" charset="0"/>
                <a:cs typeface="Times New Roman" pitchFamily="18" charset="0"/>
              </a:rPr>
              <a:t>Their average ticket size, too, increased from 102,000 INR in March 2014 to 169,000 INR in June 2019.</a:t>
            </a:r>
            <a:endParaRPr lang="en-US" sz="28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pPr algn="ctr"/>
            <a:r>
              <a:rPr lang="en-GB" sz="3200" u="sng" dirty="0" smtClean="0">
                <a:latin typeface="Times New Roman" pitchFamily="18" charset="0"/>
                <a:cs typeface="Times New Roman" pitchFamily="18" charset="0"/>
              </a:rPr>
              <a:t>Data Analysis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Assets Under management (</a:t>
            </a:r>
            <a:r>
              <a:rPr lang="en-US" sz="2800" dirty="0" err="1" smtClean="0">
                <a:latin typeface="Times New Roman" pitchFamily="18" charset="0"/>
                <a:cs typeface="Times New Roman" pitchFamily="18" charset="0"/>
              </a:rPr>
              <a:t>Rs.Cr</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endParaRPr lang="en-US" dirty="0"/>
          </a:p>
        </p:txBody>
      </p:sp>
      <p:sp>
        <p:nvSpPr>
          <p:cNvPr id="3" name="Title 2"/>
          <p:cNvSpPr>
            <a:spLocks noGrp="1"/>
          </p:cNvSpPr>
          <p:nvPr>
            <p:ph type="title"/>
          </p:nvPr>
        </p:nvSpPr>
        <p:spPr/>
        <p:txBody>
          <a:bodyPr>
            <a:noAutofit/>
          </a:bodyPr>
          <a:lstStyle/>
          <a:p>
            <a:pPr algn="ctr"/>
            <a:r>
              <a:rPr lang="en-US" sz="3200" b="0" dirty="0" smtClean="0">
                <a:latin typeface="Times New Roman" pitchFamily="18" charset="0"/>
                <a:cs typeface="Times New Roman" pitchFamily="18" charset="0"/>
              </a:rPr>
              <a:t/>
            </a:r>
            <a:br>
              <a:rPr lang="en-US" sz="3200" b="0" dirty="0" smtClean="0">
                <a:latin typeface="Times New Roman" pitchFamily="18" charset="0"/>
                <a:cs typeface="Times New Roman" pitchFamily="18" charset="0"/>
              </a:rPr>
            </a:br>
            <a:r>
              <a:rPr lang="en-US" sz="3200" b="0" dirty="0" smtClean="0">
                <a:latin typeface="Times New Roman" pitchFamily="18" charset="0"/>
                <a:cs typeface="Times New Roman" pitchFamily="18" charset="0"/>
              </a:rPr>
              <a:t>Growth in Mutual Fund Assets 2020 -  </a:t>
            </a:r>
            <a:br>
              <a:rPr lang="en-US" sz="3200" b="0" dirty="0" smtClean="0">
                <a:latin typeface="Times New Roman" pitchFamily="18" charset="0"/>
                <a:cs typeface="Times New Roman" pitchFamily="18" charset="0"/>
              </a:rPr>
            </a:br>
            <a:endParaRPr lang="en-US" sz="3200" b="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71450" y="0"/>
          <a:ext cx="8972550" cy="6857998"/>
        </p:xfrm>
        <a:graphic>
          <a:graphicData uri="http://schemas.openxmlformats.org/drawingml/2006/table">
            <a:tbl>
              <a:tblPr firstRow="1" bandRow="1">
                <a:tableStyleId>{5C22544A-7EE6-4342-B048-85BDC9FD1C3A}</a:tableStyleId>
              </a:tblPr>
              <a:tblGrid>
                <a:gridCol w="2457450"/>
                <a:gridCol w="1131570"/>
                <a:gridCol w="1794510"/>
                <a:gridCol w="1794510"/>
                <a:gridCol w="1794510"/>
              </a:tblGrid>
              <a:tr h="979714">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Mutual Funds</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Dec 2019</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June 2020</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Change</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 Change</a:t>
                      </a:r>
                    </a:p>
                  </a:txBody>
                  <a:tcPr marL="51435" marR="51435" marT="0" marB="0"/>
                </a:tc>
              </a:tr>
              <a:tr h="979714">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SBI Mutual fund</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352632</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364,363</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11,731</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3.33</a:t>
                      </a:r>
                    </a:p>
                  </a:txBody>
                  <a:tcPr marL="51435" marR="51435" marT="0" marB="0"/>
                </a:tc>
              </a:tr>
              <a:tr h="979714">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HDFC Mutual fund</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382,517</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356,183</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-26,334</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-6.88</a:t>
                      </a:r>
                    </a:p>
                  </a:txBody>
                  <a:tcPr marL="51435" marR="51435" marT="0" marB="0"/>
                </a:tc>
              </a:tr>
              <a:tr h="1469571">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ICICI Prudential Mutual fund</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361,507</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326,291</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-35,215</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-9.74</a:t>
                      </a:r>
                    </a:p>
                  </a:txBody>
                  <a:tcPr marL="51435" marR="51435" marT="0" marB="0"/>
                </a:tc>
              </a:tr>
              <a:tr h="1469571">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Aditya Birla Sun life mutual fund</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249,926</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214,592</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-35,334</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-14.14</a:t>
                      </a:r>
                    </a:p>
                  </a:txBody>
                  <a:tcPr marL="51435" marR="51435" marT="0" marB="0"/>
                </a:tc>
              </a:tr>
              <a:tr h="979714">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Nippon India Mutual fund</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204,371</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180,061</a:t>
                      </a:r>
                    </a:p>
                  </a:txBody>
                  <a:tcPr marL="51435" marR="51435" marT="0" marB="0"/>
                </a:tc>
                <a:tc>
                  <a:txBody>
                    <a:bodyPr/>
                    <a:lstStyle/>
                    <a:p>
                      <a:pPr marL="0" marR="0" algn="just">
                        <a:spcBef>
                          <a:spcPts val="0"/>
                        </a:spcBef>
                        <a:spcAft>
                          <a:spcPts val="0"/>
                        </a:spcAft>
                      </a:pPr>
                      <a:r>
                        <a:rPr lang="en-US" sz="2800">
                          <a:solidFill>
                            <a:srgbClr val="000000"/>
                          </a:solidFill>
                          <a:latin typeface="Times New Roman"/>
                          <a:ea typeface="Times New Roman"/>
                          <a:cs typeface="Times New Roman"/>
                        </a:rPr>
                        <a:t>-24,310</a:t>
                      </a:r>
                    </a:p>
                  </a:txBody>
                  <a:tcPr marL="51435" marR="51435" marT="0" marB="0"/>
                </a:tc>
                <a:tc>
                  <a:txBody>
                    <a:bodyPr/>
                    <a:lstStyle/>
                    <a:p>
                      <a:pPr marL="0" marR="0" algn="just">
                        <a:spcBef>
                          <a:spcPts val="0"/>
                        </a:spcBef>
                        <a:spcAft>
                          <a:spcPts val="0"/>
                        </a:spcAft>
                      </a:pPr>
                      <a:r>
                        <a:rPr lang="en-US" sz="2800" dirty="0">
                          <a:solidFill>
                            <a:srgbClr val="000000"/>
                          </a:solidFill>
                          <a:latin typeface="Times New Roman"/>
                          <a:ea typeface="Times New Roman"/>
                          <a:cs typeface="Times New Roman"/>
                        </a:rPr>
                        <a:t>-11.90</a:t>
                      </a:r>
                    </a:p>
                  </a:txBody>
                  <a:tcPr marL="51435" marR="51435"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428750" y="762006"/>
            <a:ext cx="5886450" cy="6095999"/>
          </a:xfrm>
          <a:prstGeom prst="rect">
            <a:avLst/>
          </a:prstGeom>
          <a:noFill/>
          <a:ln w="9525">
            <a:noFill/>
            <a:miter lim="800000"/>
            <a:headEnd/>
            <a:tailEnd/>
          </a:ln>
          <a:effectLst/>
        </p:spPr>
      </p:pic>
      <p:sp>
        <p:nvSpPr>
          <p:cNvPr id="2" name="Title 1"/>
          <p:cNvSpPr>
            <a:spLocks noGrp="1"/>
          </p:cNvSpPr>
          <p:nvPr>
            <p:ph type="title"/>
          </p:nvPr>
        </p:nvSpPr>
        <p:spPr>
          <a:xfrm>
            <a:off x="457200" y="0"/>
            <a:ext cx="8229600" cy="762000"/>
          </a:xfrm>
        </p:spPr>
        <p:txBody>
          <a:bodyPr>
            <a:normAutofit fontScale="90000"/>
          </a:bodyPr>
          <a:lstStyle/>
          <a:p>
            <a:r>
              <a:rPr lang="en-US" sz="2800" dirty="0" smtClean="0">
                <a:latin typeface="Times New Roman" pitchFamily="18" charset="0"/>
                <a:cs typeface="Times New Roman" pitchFamily="18" charset="0"/>
              </a:rPr>
              <a:t>List of Top tax Saving ( ELSS) Mutual Funds for FY 2020</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29650" cy="5638800"/>
          </a:xfrm>
        </p:spPr>
        <p:txBody>
          <a:bodyPr>
            <a:normAutofit fontScale="92500" lnSpcReduction="20000"/>
          </a:bodyPr>
          <a:lstStyle/>
          <a:p>
            <a:pPr algn="just"/>
            <a:r>
              <a:rPr lang="en-US" sz="2800" dirty="0" smtClean="0">
                <a:latin typeface="Times New Roman" pitchFamily="18" charset="0"/>
                <a:cs typeface="Times New Roman" pitchFamily="18" charset="0"/>
              </a:rPr>
              <a:t>“The total Assets managed by the Indian mutual fund industry has decreased from Rs. 25.28 trillion in April 2019 to Rs.23.53 trillion in April 2020, which is a decrease of 6.91% in assets over that of April 2019”.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Assets managed by the Indian mutual fund industry has increased from Rs. 26.94 trillion in November 2019 to Rs. 29.83 trillion in November 2020. That represents 10.73% increase in assets over November 2019</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Assets Under Management (AUM) of Indian Mutual Fund Industry as on February 28, 2021 stood at 31,64,114 </a:t>
            </a:r>
            <a:r>
              <a:rPr lang="en-US" sz="2800" dirty="0" err="1" smtClean="0">
                <a:latin typeface="Times New Roman" pitchFamily="18" charset="0"/>
                <a:cs typeface="Times New Roman" pitchFamily="18" charset="0"/>
              </a:rPr>
              <a:t>crore</a:t>
            </a:r>
            <a:r>
              <a:rPr lang="en-US" sz="2800" dirty="0" smtClean="0">
                <a:latin typeface="Times New Roman" pitchFamily="18" charset="0"/>
                <a:cs typeface="Times New Roman" pitchFamily="18" charset="0"/>
              </a:rPr>
              <a:t>. .The MF Industry's AUM has grown from 12.63 trillion as on February 29, 2016 to ₹31.64 trillion as on February 28, 2021, about 2 ½ fold increase in a span of 5 years.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0" y="274638"/>
            <a:ext cx="9144000" cy="639762"/>
          </a:xfrm>
        </p:spPr>
        <p:txBody>
          <a:bodyPr>
            <a:normAutofit fontScale="90000"/>
          </a:bodyPr>
          <a:lstStyle/>
          <a:p>
            <a:pPr lvl="0"/>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Analysis of Mutual Fund Investments in April 2019 and April 2020 </a:t>
            </a:r>
            <a:br>
              <a:rPr lang="en-US" sz="2700"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115300" cy="5181600"/>
          </a:xfrm>
        </p:spPr>
        <p:txBody>
          <a:bodyPr>
            <a:normAutofit fontScale="92500"/>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Goldman Sachs has revised India’s GDP forecast for the ongoing financial year as the global investment bank expects economic activity in Asia’s third-largest economy to normalize faster than estimated, provided an effective Covid-19 vaccine is available.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The global financial services provider expects India’s gross domestic product to contract 10.3% in 2020-21 against a contraction of 14.8% forecast according to a report published , the GDP growth is estimated at 13% in FY22 compared with 15.7% projected</a:t>
            </a:r>
          </a:p>
          <a:p>
            <a:endParaRPr lang="en-US" dirty="0"/>
          </a:p>
        </p:txBody>
      </p:sp>
      <p:sp>
        <p:nvSpPr>
          <p:cNvPr id="2" name="Title 1"/>
          <p:cNvSpPr>
            <a:spLocks noGrp="1"/>
          </p:cNvSpPr>
          <p:nvPr>
            <p:ph type="title"/>
          </p:nvPr>
        </p:nvSpPr>
        <p:spPr>
          <a:xfrm>
            <a:off x="457200" y="228600"/>
            <a:ext cx="8229600" cy="533400"/>
          </a:xfrm>
        </p:spPr>
        <p:txBody>
          <a:bodyPr>
            <a:normAutofit fontScale="90000"/>
          </a:bodyPr>
          <a:lstStyle/>
          <a:p>
            <a:pPr algn="ctr"/>
            <a:r>
              <a:rPr lang="en-US" dirty="0" smtClean="0"/>
              <a:t/>
            </a:r>
            <a:br>
              <a:rPr lang="en-US" dirty="0" smtClean="0"/>
            </a:br>
            <a:r>
              <a:rPr lang="en-US" sz="3600" b="0" dirty="0" smtClean="0">
                <a:latin typeface="Times New Roman" pitchFamily="18" charset="0"/>
                <a:cs typeface="Times New Roman" pitchFamily="18" charset="0"/>
              </a:rPr>
              <a:t>Economic Outlook for FY 2020-21</a:t>
            </a:r>
            <a:br>
              <a:rPr lang="en-US" sz="3600" b="0" dirty="0" smtClean="0">
                <a:latin typeface="Times New Roman" pitchFamily="18" charset="0"/>
                <a:cs typeface="Times New Roman" pitchFamily="18" charset="0"/>
              </a:rPr>
            </a:br>
            <a:endParaRPr lang="en-US" sz="36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914400"/>
            <a:ext cx="8001000" cy="5257800"/>
          </a:xfrm>
        </p:spPr>
        <p:txBody>
          <a:bodyPr>
            <a:normAutofit fontScale="85000" lnSpcReduction="10000"/>
          </a:bodyPr>
          <a:lstStyle/>
          <a:p>
            <a:pPr algn="just"/>
            <a:r>
              <a:rPr lang="en-US" sz="3300" dirty="0" smtClean="0">
                <a:latin typeface="Times New Roman" pitchFamily="18" charset="0"/>
                <a:cs typeface="Times New Roman" pitchFamily="18" charset="0"/>
              </a:rPr>
              <a:t>Ratings agency CRISIL on December 17’ 2020 said the mutual fund industry will post double-digit growth for the next few years and its assets under management will cross Rs 50 </a:t>
            </a:r>
            <a:r>
              <a:rPr lang="en-US" sz="3300" dirty="0" err="1" smtClean="0">
                <a:latin typeface="Times New Roman" pitchFamily="18" charset="0"/>
                <a:cs typeface="Times New Roman" pitchFamily="18" charset="0"/>
              </a:rPr>
              <a:t>lakh</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crore</a:t>
            </a:r>
            <a:r>
              <a:rPr lang="en-US" sz="3300" dirty="0" smtClean="0">
                <a:latin typeface="Times New Roman" pitchFamily="18" charset="0"/>
                <a:cs typeface="Times New Roman" pitchFamily="18" charset="0"/>
              </a:rPr>
              <a:t> by 2025. CRISIL's research wing said the increase in inflows is bound to be fuelled by investments into equities as against other asset classes.</a:t>
            </a:r>
          </a:p>
          <a:p>
            <a:pPr algn="just"/>
            <a:endParaRPr lang="en-US" sz="3300" dirty="0" smtClean="0">
              <a:latin typeface="Times New Roman" pitchFamily="18" charset="0"/>
              <a:cs typeface="Times New Roman" pitchFamily="18" charset="0"/>
            </a:endParaRPr>
          </a:p>
          <a:p>
            <a:pPr algn="just"/>
            <a:r>
              <a:rPr lang="en-US" sz="3300" dirty="0" smtClean="0">
                <a:latin typeface="Times New Roman" pitchFamily="18" charset="0"/>
                <a:cs typeface="Times New Roman" pitchFamily="18" charset="0"/>
              </a:rPr>
              <a:t>Investor interest in the mutual funds segment has been changing lately because of market volatility, and the average assets under management stood at around Rs 30 </a:t>
            </a:r>
            <a:r>
              <a:rPr lang="en-US" sz="3300" dirty="0" err="1" smtClean="0">
                <a:latin typeface="Times New Roman" pitchFamily="18" charset="0"/>
                <a:cs typeface="Times New Roman" pitchFamily="18" charset="0"/>
              </a:rPr>
              <a:t>lakh</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crore</a:t>
            </a:r>
            <a:r>
              <a:rPr lang="en-US" sz="3300" dirty="0" smtClean="0">
                <a:latin typeface="Times New Roman" pitchFamily="18" charset="0"/>
                <a:cs typeface="Times New Roman" pitchFamily="18" charset="0"/>
              </a:rPr>
              <a:t> as of November 2020.</a:t>
            </a:r>
          </a:p>
          <a:p>
            <a:pPr algn="just"/>
            <a:endParaRPr lang="en-US" sz="2800" dirty="0" smtClean="0">
              <a:latin typeface="Times New Roman" pitchFamily="18" charset="0"/>
              <a:cs typeface="Times New Roman" pitchFamily="18" charset="0"/>
            </a:endParaRPr>
          </a:p>
          <a:p>
            <a:pPr algn="just"/>
            <a:endParaRPr lang="en-US" dirty="0" smtClean="0"/>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Strategic implications and Conclusion</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Regulating artificial intelligence, is also termed as supervision.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As AI and machine learning is already adopted by financial institutions in some areas like automated customer interactions, risk assessment, credit risk analysis, optimize capital, identify trading opportunities and optimizing trading execution. </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GB" sz="3600" b="0" dirty="0" smtClean="0">
                <a:effectLst/>
                <a:latin typeface="Times New Roman" pitchFamily="18" charset="0"/>
                <a:cs typeface="Times New Roman" pitchFamily="18" charset="0"/>
              </a:rPr>
              <a:t/>
            </a:r>
            <a:br>
              <a:rPr lang="en-GB" sz="3600" b="0" dirty="0" smtClean="0">
                <a:effectLst/>
                <a:latin typeface="Times New Roman" pitchFamily="18" charset="0"/>
                <a:cs typeface="Times New Roman" pitchFamily="18" charset="0"/>
              </a:rPr>
            </a:br>
            <a:r>
              <a:rPr lang="en-GB" sz="3100" dirty="0" smtClean="0">
                <a:effectLst/>
                <a:latin typeface="Times New Roman" pitchFamily="18" charset="0"/>
                <a:cs typeface="Times New Roman" pitchFamily="18" charset="0"/>
              </a:rPr>
              <a:t>Regulatory considerations regarding use of artificial intelligence and machine learning</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32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today’s era, technology is parity for the path. In any walk of life, its everywhere presence has made belongings ‘smart’.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financial markets are no exclusion. Take a look at the mutual fund industry, for instance. Caught in the web of digitalization,</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200" u="sng"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Since the inception of the digital era, accessing anything and everything has become easier compared to the good old days of manual intervention.</a:t>
            </a:r>
          </a:p>
          <a:p>
            <a:pPr algn="just"/>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Digitization has touched upon various aspects of our lives. </a:t>
            </a:r>
          </a:p>
          <a:p>
            <a:pPr algn="just"/>
            <a:r>
              <a:rPr lang="en-US" sz="2800" dirty="0" smtClean="0">
                <a:latin typeface="Times New Roman" pitchFamily="18" charset="0"/>
                <a:cs typeface="Times New Roman" pitchFamily="18" charset="0"/>
              </a:rPr>
              <a:t>It all started with digitizing our social networks, purchase of goods online, transactions on the net, lifestyle enhancements and now our finances too.</a:t>
            </a:r>
          </a:p>
          <a:p>
            <a:pPr algn="just"/>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GB" sz="3200" u="sng" dirty="0" smtClean="0">
                <a:latin typeface="Times New Roman" pitchFamily="18" charset="0"/>
                <a:cs typeface="Times New Roman" pitchFamily="18" charset="0"/>
              </a:rPr>
              <a:t/>
            </a:r>
            <a:br>
              <a:rPr lang="en-GB" sz="3200" u="sng" dirty="0" smtClean="0">
                <a:latin typeface="Times New Roman" pitchFamily="18" charset="0"/>
                <a:cs typeface="Times New Roman" pitchFamily="18" charset="0"/>
              </a:rPr>
            </a:br>
            <a:r>
              <a:rPr lang="en-GB" sz="3200" u="sng" dirty="0" smtClean="0">
                <a:latin typeface="Times New Roman" pitchFamily="18" charset="0"/>
                <a:cs typeface="Times New Roman" pitchFamily="18" charset="0"/>
              </a:rPr>
              <a:t>Conclusion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a:bodyPr>
          <a:lstStyle/>
          <a:p>
            <a:r>
              <a:rPr lang="en-GB" sz="2800" dirty="0" smtClean="0">
                <a:latin typeface="Times New Roman" pitchFamily="18" charset="0"/>
                <a:cs typeface="Times New Roman" pitchFamily="18" charset="0"/>
              </a:rPr>
              <a:t>I strongly believe wealth creation and investments cannot happen in isolation.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It is a journey in which the service providers and investors are equal partners.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Companies who are investing in digitization are doing so with two-fold benefit - that of empowering their employees to deliver better solutions to customers and more importantly empowering the customers to take informed decisions with ease.</a:t>
            </a:r>
            <a:endParaRPr lang="en-US" sz="28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pPr algn="ctr"/>
            <a:r>
              <a:rPr lang="en-GB" sz="3200" u="sng" dirty="0" smtClean="0">
                <a:latin typeface="Times New Roman" pitchFamily="18" charset="0"/>
                <a:cs typeface="Times New Roman" pitchFamily="18" charset="0"/>
              </a:rPr>
              <a:t/>
            </a:r>
            <a:br>
              <a:rPr lang="en-GB" sz="3200" u="sng" dirty="0" smtClean="0">
                <a:latin typeface="Times New Roman" pitchFamily="18" charset="0"/>
                <a:cs typeface="Times New Roman" pitchFamily="18" charset="0"/>
              </a:rPr>
            </a:br>
            <a:r>
              <a:rPr lang="en-GB" sz="3200" u="sng" dirty="0" smtClean="0">
                <a:latin typeface="Times New Roman" pitchFamily="18" charset="0"/>
                <a:cs typeface="Times New Roman" pitchFamily="18" charset="0"/>
              </a:rPr>
              <a:t>Conclusion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r>
              <a:rPr lang="en-US" sz="2800" dirty="0" smtClean="0">
                <a:latin typeface="Times New Roman" pitchFamily="18" charset="0"/>
                <a:cs typeface="Times New Roman" pitchFamily="18" charset="0"/>
              </a:rPr>
              <a:t>New technologies like </a:t>
            </a:r>
            <a:r>
              <a:rPr lang="en-US" sz="2800" dirty="0" err="1" smtClean="0">
                <a:latin typeface="Times New Roman" pitchFamily="18" charset="0"/>
                <a:cs typeface="Times New Roman" pitchFamily="18" charset="0"/>
              </a:rPr>
              <a:t>Blockchain</a:t>
            </a:r>
            <a:r>
              <a:rPr lang="en-US" sz="2800" dirty="0" smtClean="0">
                <a:latin typeface="Times New Roman" pitchFamily="18" charset="0"/>
                <a:cs typeface="Times New Roman" pitchFamily="18" charset="0"/>
              </a:rPr>
              <a:t> mechanism, </a:t>
            </a:r>
            <a:r>
              <a:rPr lang="en-US" sz="2800" dirty="0" err="1" smtClean="0">
                <a:latin typeface="Times New Roman" pitchFamily="18" charset="0"/>
                <a:cs typeface="Times New Roman" pitchFamily="18" charset="0"/>
              </a:rPr>
              <a:t>robo</a:t>
            </a:r>
            <a:r>
              <a:rPr lang="en-US" sz="2800" dirty="0" smtClean="0">
                <a:latin typeface="Times New Roman" pitchFamily="18" charset="0"/>
                <a:cs typeface="Times New Roman" pitchFamily="18" charset="0"/>
              </a:rPr>
              <a:t>-analytics, </a:t>
            </a:r>
            <a:r>
              <a:rPr lang="en-US" sz="2800" dirty="0" err="1" smtClean="0">
                <a:latin typeface="Times New Roman" pitchFamily="18" charset="0"/>
                <a:cs typeface="Times New Roman" pitchFamily="18" charset="0"/>
              </a:rPr>
              <a:t>robo</a:t>
            </a:r>
            <a:r>
              <a:rPr lang="en-US" sz="2800" dirty="0" smtClean="0">
                <a:latin typeface="Times New Roman" pitchFamily="18" charset="0"/>
                <a:cs typeface="Times New Roman" pitchFamily="18" charset="0"/>
              </a:rPr>
              <a:t>-advisors will help the asset management companies to increase their efficiency and performance in future. </a:t>
            </a:r>
          </a:p>
          <a:p>
            <a:r>
              <a:rPr lang="en-US" sz="2800" dirty="0" smtClean="0">
                <a:latin typeface="Times New Roman" pitchFamily="18" charset="0"/>
                <a:cs typeface="Times New Roman" pitchFamily="18" charset="0"/>
              </a:rPr>
              <a:t>Distribution channels will utilize more of advanced technologies to make their work efficient and investor friendly. </a:t>
            </a:r>
          </a:p>
          <a:p>
            <a:r>
              <a:rPr lang="en-US" sz="2800" dirty="0" smtClean="0">
                <a:latin typeface="Times New Roman" pitchFamily="18" charset="0"/>
                <a:cs typeface="Times New Roman" pitchFamily="18" charset="0"/>
              </a:rPr>
              <a:t>Technologies like </a:t>
            </a:r>
            <a:r>
              <a:rPr lang="en-US" sz="2800" dirty="0" err="1" smtClean="0">
                <a:latin typeface="Times New Roman" pitchFamily="18" charset="0"/>
                <a:cs typeface="Times New Roman" pitchFamily="18" charset="0"/>
              </a:rPr>
              <a:t>robo</a:t>
            </a:r>
            <a:r>
              <a:rPr lang="en-US" sz="2800" dirty="0" smtClean="0">
                <a:latin typeface="Times New Roman" pitchFamily="18" charset="0"/>
                <a:cs typeface="Times New Roman" pitchFamily="18" charset="0"/>
              </a:rPr>
              <a:t>-advisory can help the customer to have access to wealth of information and they can get personalized advisory at their convenience.</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Autofit/>
          </a:bodyPr>
          <a:lstStyle/>
          <a:p>
            <a:pPr algn="ctr"/>
            <a:r>
              <a:rPr lang="en-GB" sz="3200" b="0" u="sng" dirty="0" smtClean="0">
                <a:effectLst/>
                <a:latin typeface="Times New Roman" pitchFamily="18" charset="0"/>
                <a:cs typeface="Times New Roman" pitchFamily="18" charset="0"/>
              </a:rPr>
              <a:t>Conclusion</a:t>
            </a:r>
            <a:r>
              <a:rPr lang="en-US" sz="3200" b="0" dirty="0" smtClean="0">
                <a:effectLst/>
                <a:latin typeface="Times New Roman" pitchFamily="18" charset="0"/>
                <a:cs typeface="Times New Roman" pitchFamily="18" charset="0"/>
              </a:rPr>
              <a:t/>
            </a:r>
            <a:br>
              <a:rPr lang="en-US" sz="3200" b="0" dirty="0" smtClean="0">
                <a:effectLst/>
                <a:latin typeface="Times New Roman" pitchFamily="18" charset="0"/>
                <a:cs typeface="Times New Roman" pitchFamily="18" charset="0"/>
              </a:rPr>
            </a:br>
            <a:endParaRPr lang="en-US" sz="3200" b="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it has begun to use technology wisely transversely all its processes - fund management, executing transactions, and customer servicing.</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 fact, digitalization of the disbursement variety is the key to the industry’s impressive ascend in current years</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US" sz="3200" u="sng"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fontScale="92500" lnSpcReduction="10000"/>
          </a:bodyPr>
          <a:lstStyle/>
          <a:p>
            <a:pPr algn="just"/>
            <a:r>
              <a:rPr lang="en-US" sz="2800" dirty="0" smtClean="0">
                <a:latin typeface="Times New Roman" pitchFamily="18" charset="0"/>
                <a:cs typeface="Times New Roman" pitchFamily="18" charset="0"/>
              </a:rPr>
              <a:t>Assets Under Management (AUM) of Indian Mutual Fund Industry as on February 28, 2021 stood at Rs. 31.64 trillion. </a:t>
            </a:r>
          </a:p>
          <a:p>
            <a:pPr algn="just"/>
            <a:r>
              <a:rPr lang="en-US" sz="2800" dirty="0" smtClean="0">
                <a:latin typeface="Times New Roman" pitchFamily="18" charset="0"/>
                <a:cs typeface="Times New Roman" pitchFamily="18" charset="0"/>
              </a:rPr>
              <a:t>The MF Industry's AUM has grown from 12.63 trillion as on February 29, 2016 to 31.64 trillion as on February 28, 2021, about 2 ½ fold increase in a span of 5 years.</a:t>
            </a:r>
          </a:p>
          <a:p>
            <a:pPr algn="just"/>
            <a:endParaRPr lang="en-US" sz="28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This study aims to appraise the effect of rapid changes in financial technologies and their impact on the financial services industry of India. </a:t>
            </a:r>
          </a:p>
          <a:p>
            <a:pPr algn="just"/>
            <a:r>
              <a:rPr lang="en-US" sz="3000" dirty="0" smtClean="0">
                <a:latin typeface="Times New Roman" pitchFamily="18" charset="0"/>
                <a:cs typeface="Times New Roman" pitchFamily="18" charset="0"/>
              </a:rPr>
              <a:t>Enormous digital progress although, there is extent for additional infiltration – across regions and investor segments.</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US" sz="3200" dirty="0" smtClean="0">
                <a:latin typeface="Times New Roman" pitchFamily="18" charset="0"/>
                <a:cs typeface="Times New Roman" pitchFamily="18" charset="0"/>
              </a:rPr>
              <a:t>Background of the study</a:t>
            </a: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6019800"/>
          </a:xfrm>
        </p:spPr>
        <p:txBody>
          <a:bodyPr>
            <a:normAutofit/>
          </a:bodyPr>
          <a:lstStyle/>
          <a:p>
            <a:pPr algn="just"/>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MFU scheme functioning enabled the customer, to get rid of duplicities in attendance in the mutual fund speculation structure and minimized intrinsic risks within the Mutual Fund Industry. </a:t>
            </a:r>
          </a:p>
          <a:p>
            <a:pPr algn="just"/>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Digital methods comprise company sites, external portals, social-media, Smartphone applications, web-chat, IVR phone facility, presence on web-aggregators, SMS, email, etc. </a:t>
            </a:r>
          </a:p>
          <a:p>
            <a:endParaRPr lang="en-US" dirty="0" smtClean="0"/>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US" sz="2800" dirty="0" smtClean="0">
                <a:latin typeface="Times New Roman" pitchFamily="18" charset="0"/>
                <a:cs typeface="Times New Roman" pitchFamily="18" charset="0"/>
              </a:rPr>
              <a:t>Problem Statement and Importance of the study</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a:bodyPr>
          <a:lstStyle/>
          <a:p>
            <a:r>
              <a:rPr lang="en-GB" sz="2800" dirty="0" smtClean="0">
                <a:latin typeface="Times New Roman" pitchFamily="18" charset="0"/>
                <a:cs typeface="Times New Roman" pitchFamily="18" charset="0"/>
              </a:rPr>
              <a:t>In terms of plans, </a:t>
            </a:r>
            <a:r>
              <a:rPr lang="en-GB" sz="2800" dirty="0" err="1" smtClean="0">
                <a:latin typeface="Times New Roman" pitchFamily="18" charset="0"/>
                <a:cs typeface="Times New Roman" pitchFamily="18" charset="0"/>
              </a:rPr>
              <a:t>smartphones</a:t>
            </a:r>
            <a:r>
              <a:rPr lang="en-GB" sz="2800" dirty="0" smtClean="0">
                <a:latin typeface="Times New Roman" pitchFamily="18" charset="0"/>
                <a:cs typeface="Times New Roman" pitchFamily="18" charset="0"/>
              </a:rPr>
              <a:t> is the largest and fastest growing medium.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Tablets are also growing. Computers are reducing in relevance.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purpose of digital methods is to inform, engage and execute clients/prospects with their business. It underway as an ‘add-on’, but has enthused to a ‘must-have’. In financial services, it has become an significant distribution channel. </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pPr algn="ctr"/>
            <a:r>
              <a:rPr lang="en-US" sz="3200" dirty="0" smtClean="0">
                <a:effectLst/>
                <a:latin typeface="Times New Roman" pitchFamily="18" charset="0"/>
                <a:cs typeface="Times New Roman" pitchFamily="18" charset="0"/>
              </a:rPr>
              <a:t>Importance of the study</a:t>
            </a:r>
            <a:endParaRPr lang="en-US" sz="320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a:normAutofit/>
          </a:bodyPr>
          <a:lstStyle/>
          <a:p>
            <a:r>
              <a:rPr lang="en-US" sz="2800" dirty="0" smtClean="0">
                <a:latin typeface="Times New Roman" pitchFamily="18" charset="0"/>
                <a:cs typeface="Times New Roman" pitchFamily="18" charset="0"/>
              </a:rPr>
              <a:t>Artificial Intelligence has been into the mainstream news, as it is always making headlines, every time it’s something new and remarkable.</a:t>
            </a:r>
          </a:p>
          <a:p>
            <a:pPr>
              <a:buNone/>
            </a:pP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Stephen </a:t>
            </a:r>
            <a:r>
              <a:rPr lang="en-US" sz="2800" dirty="0" err="1" smtClean="0">
                <a:latin typeface="Times New Roman" pitchFamily="18" charset="0"/>
                <a:cs typeface="Times New Roman" pitchFamily="18" charset="0"/>
              </a:rPr>
              <a:t>Hawking’s</a:t>
            </a:r>
            <a:r>
              <a:rPr lang="en-US" sz="2800" dirty="0" smtClean="0">
                <a:latin typeface="Times New Roman" pitchFamily="18" charset="0"/>
                <a:cs typeface="Times New Roman" pitchFamily="18" charset="0"/>
              </a:rPr>
              <a:t> warning on the Artificial Intelligence cannot be ignored, whereas there are still people and government who can’t stop working on Artificial Intelligence.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AI has already created its space in the industry, with its applicability into many aspects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Autofit/>
          </a:bodyPr>
          <a:lstStyle/>
          <a:p>
            <a:r>
              <a:rPr lang="en-GB" sz="2400" u="sng" dirty="0" smtClean="0">
                <a:effectLst/>
                <a:latin typeface="Times New Roman" pitchFamily="18" charset="0"/>
                <a:cs typeface="Times New Roman" pitchFamily="18" charset="0"/>
              </a:rPr>
              <a:t>Impact of technology on mutual funds and financial markets</a:t>
            </a:r>
            <a:r>
              <a:rPr lang="en-US" sz="2400" dirty="0" smtClean="0">
                <a:effectLst/>
                <a:latin typeface="Times New Roman" pitchFamily="18" charset="0"/>
                <a:cs typeface="Times New Roman" pitchFamily="18" charset="0"/>
              </a:rPr>
              <a:t/>
            </a:r>
            <a:br>
              <a:rPr lang="en-US" sz="2400" dirty="0" smtClean="0">
                <a:effectLst/>
                <a:latin typeface="Times New Roman" pitchFamily="18" charset="0"/>
                <a:cs typeface="Times New Roman" pitchFamily="18" charset="0"/>
              </a:rPr>
            </a:br>
            <a:endParaRPr lang="en-US" sz="2400" dirty="0">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Computers is known for analyzing and processing huge amount of data within fraction of seconds, combined with intelligence, smart analyzing and interpretation of data could help fund managers to do the historical analysis of the stocks.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With greater intelligence AI is utilized for making security analysis and arriving at an optimum portfolio with risk-reward ratio. </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200" b="0" dirty="0" err="1" smtClean="0">
                <a:effectLst/>
                <a:latin typeface="Times New Roman" pitchFamily="18" charset="0"/>
                <a:cs typeface="Times New Roman" pitchFamily="18" charset="0"/>
              </a:rPr>
              <a:t>Contd</a:t>
            </a:r>
            <a:r>
              <a:rPr lang="en-US" sz="3200" b="0" dirty="0" smtClean="0">
                <a:effectLst/>
                <a:latin typeface="Times New Roman" pitchFamily="18" charset="0"/>
                <a:cs typeface="Times New Roman" pitchFamily="18" charset="0"/>
              </a:rPr>
              <a:t>---</a:t>
            </a:r>
            <a:endParaRPr lang="en-US" sz="3200" b="0" dirty="0">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92500" lnSpcReduction="20000"/>
          </a:bodyPr>
          <a:lstStyle/>
          <a:p>
            <a:r>
              <a:rPr lang="en-US" sz="2800" dirty="0" smtClean="0">
                <a:latin typeface="Times New Roman" pitchFamily="18" charset="0"/>
                <a:cs typeface="Times New Roman" pitchFamily="18" charset="0"/>
              </a:rPr>
              <a:t>The world is going digital, and the pace of conversion is rising. India has ~300 </a:t>
            </a:r>
            <a:r>
              <a:rPr lang="en-US" sz="2800" dirty="0" err="1" smtClean="0">
                <a:latin typeface="Times New Roman" pitchFamily="18" charset="0"/>
                <a:cs typeface="Times New Roman" pitchFamily="18" charset="0"/>
              </a:rPr>
              <a:t>mn</a:t>
            </a:r>
            <a:r>
              <a:rPr lang="en-US" sz="2800" dirty="0" smtClean="0">
                <a:latin typeface="Times New Roman" pitchFamily="18" charset="0"/>
                <a:cs typeface="Times New Roman" pitchFamily="18" charset="0"/>
              </a:rPr>
              <a:t> internet users.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Within this, Google estimates it took 20 years for India to notch its first 100 </a:t>
            </a:r>
            <a:r>
              <a:rPr lang="en-US" sz="2800" dirty="0" err="1" smtClean="0">
                <a:latin typeface="Times New Roman" pitchFamily="18" charset="0"/>
                <a:cs typeface="Times New Roman" pitchFamily="18" charset="0"/>
              </a:rPr>
              <a:t>mn</a:t>
            </a:r>
            <a:r>
              <a:rPr lang="en-US" sz="2800" dirty="0" smtClean="0">
                <a:latin typeface="Times New Roman" pitchFamily="18" charset="0"/>
                <a:cs typeface="Times New Roman" pitchFamily="18" charset="0"/>
              </a:rPr>
              <a:t> users, while the next 100 </a:t>
            </a:r>
            <a:r>
              <a:rPr lang="en-US" sz="2800" dirty="0" err="1" smtClean="0">
                <a:latin typeface="Times New Roman" pitchFamily="18" charset="0"/>
                <a:cs typeface="Times New Roman" pitchFamily="18" charset="0"/>
              </a:rPr>
              <a:t>mn</a:t>
            </a:r>
            <a:r>
              <a:rPr lang="en-US" sz="2800" dirty="0" smtClean="0">
                <a:latin typeface="Times New Roman" pitchFamily="18" charset="0"/>
                <a:cs typeface="Times New Roman" pitchFamily="18" charset="0"/>
              </a:rPr>
              <a:t> took 2 years and 1.3 years respectively.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While financial services is not a Male-domain in any sense, the absolute numbers are eye-catching by themselves.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Digitization has played an essential role in distribution of information and that as well in an appealing way foremost to better information and in rank about the developments in the mutual fund industry and capital markets. </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pPr algn="ctr"/>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r>
              <a:rPr lang="en-US" sz="3100" b="1" dirty="0" smtClean="0">
                <a:effectLst/>
                <a:latin typeface="Times New Roman" pitchFamily="18" charset="0"/>
                <a:cs typeface="Times New Roman" pitchFamily="18" charset="0"/>
              </a:rPr>
              <a:t>Literature review</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TotalTime>
  <Words>1122</Words>
  <Application>Microsoft Office PowerPoint</Application>
  <PresentationFormat>On-screen Show (4:3)</PresentationFormat>
  <Paragraphs>141</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Lucida Sans Unicode</vt:lpstr>
      <vt:lpstr>Times New Roman</vt:lpstr>
      <vt:lpstr>Verdana</vt:lpstr>
      <vt:lpstr>Wingdings 2</vt:lpstr>
      <vt:lpstr>Wingdings 3</vt:lpstr>
      <vt:lpstr>Concourse</vt:lpstr>
      <vt:lpstr> Author ID: CAPmkt-10495- Mr. Rajeev Kumar  International e-Conference on Changes State, Economy, Public Health and Society  January 16-17, 2022 Organized by: Center for Academic &amp; Professional Career Development and Research (CAPCDR)  </vt:lpstr>
      <vt:lpstr>Introduction</vt:lpstr>
      <vt:lpstr>Introduction</vt:lpstr>
      <vt:lpstr>Background of the study</vt:lpstr>
      <vt:lpstr>Problem Statement and Importance of the study</vt:lpstr>
      <vt:lpstr>Importance of the study</vt:lpstr>
      <vt:lpstr>Impact of technology on mutual funds and financial markets </vt:lpstr>
      <vt:lpstr>Contd---</vt:lpstr>
      <vt:lpstr> Literature review </vt:lpstr>
      <vt:lpstr>Objective of the study  </vt:lpstr>
      <vt:lpstr> Research Methodology </vt:lpstr>
      <vt:lpstr>Data Analysis </vt:lpstr>
      <vt:lpstr> Growth in Mutual Fund Assets 2020 -   </vt:lpstr>
      <vt:lpstr>PowerPoint Presentation</vt:lpstr>
      <vt:lpstr>List of Top tax Saving ( ELSS) Mutual Funds for FY 2020 </vt:lpstr>
      <vt:lpstr> Analysis of Mutual Fund Investments in April 2019 and April 2020  </vt:lpstr>
      <vt:lpstr> Economic Outlook for FY 2020-21 </vt:lpstr>
      <vt:lpstr> Strategic implications and Conclusion </vt:lpstr>
      <vt:lpstr> Regulatory considerations regarding use of artificial intelligence and machine learning </vt:lpstr>
      <vt:lpstr> Conclusion </vt:lpstr>
      <vt:lpstr> Conclusion </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on Emerging Trends in Advanced Technologies (ICETAT 2021)</dc:title>
  <dc:creator>WIN-7</dc:creator>
  <cp:lastModifiedBy>Windows User</cp:lastModifiedBy>
  <cp:revision>72</cp:revision>
  <dcterms:created xsi:type="dcterms:W3CDTF">2006-08-16T00:00:00Z</dcterms:created>
  <dcterms:modified xsi:type="dcterms:W3CDTF">2021-12-23T17:37:53Z</dcterms:modified>
</cp:coreProperties>
</file>