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7FD6-3FEA-429A-9CA4-82B3CE9C773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B616-03FB-405E-9305-16DF039B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2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7FD6-3FEA-429A-9CA4-82B3CE9C773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B616-03FB-405E-9305-16DF039B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9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7FD6-3FEA-429A-9CA4-82B3CE9C773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B616-03FB-405E-9305-16DF039B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6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7FD6-3FEA-429A-9CA4-82B3CE9C773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B616-03FB-405E-9305-16DF039B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3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7FD6-3FEA-429A-9CA4-82B3CE9C773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B616-03FB-405E-9305-16DF039B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1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7FD6-3FEA-429A-9CA4-82B3CE9C773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B616-03FB-405E-9305-16DF039B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7FD6-3FEA-429A-9CA4-82B3CE9C773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B616-03FB-405E-9305-16DF039B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6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7FD6-3FEA-429A-9CA4-82B3CE9C773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B616-03FB-405E-9305-16DF039B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4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7FD6-3FEA-429A-9CA4-82B3CE9C773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B616-03FB-405E-9305-16DF039B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2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7FD6-3FEA-429A-9CA4-82B3CE9C773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B616-03FB-405E-9305-16DF039B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7FD6-3FEA-429A-9CA4-82B3CE9C773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B616-03FB-405E-9305-16DF039B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07FD6-3FEA-429A-9CA4-82B3CE9C7738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EB616-03FB-405E-9305-16DF039B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3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mailto:cathenriquez2018@gmail.co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mailto:jm6781736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mailto:lizatapang1990@gmail.com" TargetMode="External"/><Relationship Id="rId5" Type="http://schemas.openxmlformats.org/officeDocument/2006/relationships/image" Target="../media/image4.png"/><Relationship Id="rId10" Type="http://schemas.openxmlformats.org/officeDocument/2006/relationships/hyperlink" Target="mailto:mark.paulo076@gmail.com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.ph/scholar?q=investigating+students%E2%80%99+attitu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1447" y="424223"/>
            <a:ext cx="1780186" cy="1780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01" y="3485330"/>
            <a:ext cx="2176794" cy="2755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485330"/>
            <a:ext cx="2135202" cy="2676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089" y="3485330"/>
            <a:ext cx="2042337" cy="26540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6193" y="3485330"/>
            <a:ext cx="1993565" cy="2517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5515" y="1653656"/>
            <a:ext cx="1914310" cy="19813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3825" y="272934"/>
            <a:ext cx="3127519" cy="1322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0" cy="21907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18013" y="5274272"/>
            <a:ext cx="2488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231F20"/>
                </a:solidFill>
                <a:latin typeface="Arial Rounded MT Bold" panose="020F0704030504030204" pitchFamily="34" charset="0"/>
              </a:rPr>
              <a:t>MARK LOUIE B. PAULO</a:t>
            </a:r>
          </a:p>
          <a:p>
            <a:pPr algn="ctr"/>
            <a:r>
              <a:rPr lang="pt-BR" sz="1200" b="1" dirty="0">
                <a:solidFill>
                  <a:srgbClr val="231F20"/>
                </a:solidFill>
                <a:latin typeface="Arial Rounded MT Bold" panose="020F0704030504030204" pitchFamily="34" charset="0"/>
                <a:hlinkClick r:id="rId10"/>
              </a:rPr>
              <a:t>mark.paulo076@gmail.com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3704955" y="5264438"/>
            <a:ext cx="2383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231F20"/>
                </a:solidFill>
                <a:latin typeface="Arial Rounded MT Bold" panose="020F0704030504030204" pitchFamily="34" charset="0"/>
              </a:rPr>
              <a:t>LIZA NUR S. TAPANG </a:t>
            </a:r>
          </a:p>
          <a:p>
            <a:pPr algn="ctr"/>
            <a:r>
              <a:rPr lang="pt-BR" sz="1200" b="1" dirty="0">
                <a:solidFill>
                  <a:srgbClr val="231F20"/>
                </a:solidFill>
                <a:latin typeface="Arial Rounded MT Bold" panose="020F0704030504030204" pitchFamily="34" charset="0"/>
                <a:hlinkClick r:id="rId11"/>
              </a:rPr>
              <a:t>lizatapang1990@gmail.com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6494389" y="5274272"/>
            <a:ext cx="2263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231F20"/>
                </a:solidFill>
                <a:latin typeface="Arial Rounded MT Bold" panose="020F0704030504030204" pitchFamily="34" charset="0"/>
              </a:rPr>
              <a:t>JOHN PAUL C. MERCADO</a:t>
            </a:r>
          </a:p>
          <a:p>
            <a:pPr algn="ctr"/>
            <a:r>
              <a:rPr lang="en-US" sz="1200" b="1" dirty="0">
                <a:solidFill>
                  <a:srgbClr val="231F20"/>
                </a:solidFill>
                <a:latin typeface="Arial Rounded MT Bold" panose="020F0704030504030204" pitchFamily="34" charset="0"/>
              </a:rPr>
              <a:t> </a:t>
            </a:r>
            <a:r>
              <a:rPr lang="pt-BR" sz="1200" b="1" dirty="0">
                <a:solidFill>
                  <a:srgbClr val="231F20"/>
                </a:solidFill>
                <a:latin typeface="Arial Rounded MT Bold" panose="020F0704030504030204" pitchFamily="34" charset="0"/>
                <a:hlinkClick r:id="rId12"/>
              </a:rPr>
              <a:t>jm6781736@gmail.com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9253612" y="5282805"/>
            <a:ext cx="2483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 Rounded MT Bold" panose="020F0704030504030204" pitchFamily="34" charset="0"/>
              </a:rPr>
              <a:t>CATHERINE L. </a:t>
            </a:r>
            <a:r>
              <a:rPr lang="en-US" sz="1200" b="1" dirty="0" smtClean="0">
                <a:latin typeface="Arial Rounded MT Bold" panose="020F0704030504030204" pitchFamily="34" charset="0"/>
              </a:rPr>
              <a:t>ENRIQUEZ</a:t>
            </a:r>
          </a:p>
          <a:p>
            <a:r>
              <a:rPr lang="pt-BR" sz="1200" b="1" dirty="0" smtClean="0">
                <a:latin typeface="Arial Rounded MT Bold" panose="020F0704030504030204" pitchFamily="34" charset="0"/>
                <a:hlinkClick r:id="rId13"/>
              </a:rPr>
              <a:t>cathenriquez2018@gmail.com</a:t>
            </a:r>
            <a:endParaRPr lang="en-US" sz="1200" dirty="0">
              <a:latin typeface="Arail rounded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459326" y="6037405"/>
            <a:ext cx="9343657" cy="534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r>
              <a:rPr lang="en-PH" sz="2000" smtClean="0">
                <a:latin typeface="Arial Rounded MT Bold" panose="020F0704030504030204" pitchFamily="34" charset="0"/>
              </a:rPr>
              <a:t>College Of Teacher Education, Zamboanga Peninsula Polytechnic State University</a:t>
            </a:r>
            <a:br>
              <a:rPr lang="en-PH" sz="2000" smtClean="0">
                <a:latin typeface="Arial Rounded MT Bold" panose="020F0704030504030204" pitchFamily="34" charset="0"/>
              </a:rPr>
            </a:br>
            <a:r>
              <a:rPr lang="en-PH" sz="2000" smtClean="0">
                <a:latin typeface="Arial Rounded MT Bold" panose="020F0704030504030204" pitchFamily="34" charset="0"/>
              </a:rPr>
              <a:t>Student, Bachelor of Secondary Education - Major in Mathematics</a:t>
            </a:r>
            <a:endParaRPr lang="en-PH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4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13063"/>
            <a:ext cx="2438611" cy="140220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70263" y="1410158"/>
            <a:ext cx="11325497" cy="5447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Research Question 3</a:t>
            </a:r>
            <a:r>
              <a:rPr lang="en-US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“Is there a significant relationship between Self – Confidence, Values, Enjoyment and Motivation of the Preservice teachers ?”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929" y="623042"/>
            <a:ext cx="9272820" cy="1170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62" y="2450853"/>
            <a:ext cx="10931075" cy="4072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95" y="6434749"/>
            <a:ext cx="393835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13063"/>
            <a:ext cx="2438611" cy="1402202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719529" y="1810172"/>
            <a:ext cx="10777927" cy="47368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b="1" smtClean="0">
              <a:solidFill>
                <a:srgbClr val="231F2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n-US" b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For the Math Teachers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It gives ideas on how and what strategies they going to use for daily teaching.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It gives insights on how they going to encourage the learners in developing their positive attitudes of learning mathematics.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It gives brainstorming of what should they change, add, and improve in their teaching methods/strategies to awaken the interest of the learners.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b="1" smtClean="0">
              <a:solidFill>
                <a:srgbClr val="231F20"/>
              </a:solidFill>
              <a:latin typeface="Arial Rounded MT Bold" panose="020F0704030504030204" pitchFamily="34" charset="0"/>
            </a:endParaRPr>
          </a:p>
          <a:p>
            <a:pPr algn="just"/>
            <a:endParaRPr lang="en-US" b="1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just"/>
            <a:endParaRPr lang="en-US" b="1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b="1" smtClean="0">
              <a:solidFill>
                <a:srgbClr val="231F20"/>
              </a:solidFill>
              <a:latin typeface="Arial Rounded MT Bold" panose="020F0704030504030204" pitchFamily="34" charset="0"/>
            </a:endParaRPr>
          </a:p>
          <a:p>
            <a:endParaRPr lang="en-US" b="1" smtClean="0">
              <a:solidFill>
                <a:srgbClr val="231F20"/>
              </a:solidFill>
              <a:latin typeface="Arial Rounded MT Bold" panose="020F0704030504030204" pitchFamily="34" charset="0"/>
            </a:endParaRPr>
          </a:p>
          <a:p>
            <a:endParaRPr lang="en-US" b="1" smtClean="0">
              <a:solidFill>
                <a:srgbClr val="231F20"/>
              </a:solidFill>
              <a:latin typeface="Arial Rounded MT Bold" panose="020F0704030504030204" pitchFamily="34" charset="0"/>
            </a:endParaRPr>
          </a:p>
          <a:p>
            <a:endParaRPr lang="en-US" b="1" smtClean="0">
              <a:solidFill>
                <a:srgbClr val="231F20"/>
              </a:solidFill>
              <a:latin typeface="Arial Rounded MT Bold" panose="020F0704030504030204" pitchFamily="34" charset="0"/>
            </a:endParaRPr>
          </a:p>
          <a:p>
            <a:pPr algn="just"/>
            <a:endParaRPr lang="en-US" sz="1200" b="1" dirty="0" smtClean="0">
              <a:solidFill>
                <a:srgbClr val="231F2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21282" y="747614"/>
            <a:ext cx="9134007" cy="6314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IMPACT /OUTCOMES OF THE STUDY</a:t>
            </a:r>
            <a:endParaRPr lang="en-PH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03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51910" y="747614"/>
            <a:ext cx="9134007" cy="6314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IMPACT /OUTCOMES OF THE STUDY</a:t>
            </a:r>
            <a:endParaRPr lang="en-PH" sz="32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13063"/>
            <a:ext cx="2438611" cy="1402202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719529" y="1379095"/>
            <a:ext cx="10777927" cy="4736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b="1" dirty="0" smtClean="0">
              <a:solidFill>
                <a:srgbClr val="231F2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For the Preservice Teacher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It gives importance in their daily life as a future teacher, why they need to learn mathematics during school days.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Arial Rounded MT Bold" panose="020F0704030504030204" pitchFamily="34" charset="0"/>
              </a:rPr>
              <a:t>It gives realization on their part on how mathematics help their daily lives.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b="1" dirty="0" smtClean="0">
              <a:latin typeface="Arial Rounded MT Bold" panose="020F0704030504030204" pitchFamily="34" charset="0"/>
            </a:endParaRPr>
          </a:p>
          <a:p>
            <a:pPr algn="just"/>
            <a:endParaRPr lang="en-US" b="1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rgbClr val="231F20"/>
              </a:solidFill>
              <a:latin typeface="Arial Rounded MT Bold" panose="020F0704030504030204" pitchFamily="34" charset="0"/>
            </a:endParaRPr>
          </a:p>
          <a:p>
            <a:endParaRPr lang="en-US" b="1" dirty="0" smtClean="0">
              <a:solidFill>
                <a:srgbClr val="231F20"/>
              </a:solidFill>
              <a:latin typeface="Arial Rounded MT Bold" panose="020F0704030504030204" pitchFamily="34" charset="0"/>
            </a:endParaRPr>
          </a:p>
          <a:p>
            <a:endParaRPr lang="en-US" b="1" dirty="0" smtClean="0">
              <a:solidFill>
                <a:srgbClr val="231F20"/>
              </a:solidFill>
              <a:latin typeface="Arial Rounded MT Bold" panose="020F0704030504030204" pitchFamily="34" charset="0"/>
            </a:endParaRPr>
          </a:p>
          <a:p>
            <a:endParaRPr lang="en-US" b="1" dirty="0" smtClean="0">
              <a:solidFill>
                <a:srgbClr val="231F20"/>
              </a:solidFill>
              <a:latin typeface="Arial Rounded MT Bold" panose="020F0704030504030204" pitchFamily="34" charset="0"/>
            </a:endParaRPr>
          </a:p>
          <a:p>
            <a:pPr algn="just"/>
            <a:endParaRPr lang="en-US" sz="1200" b="1" dirty="0" smtClean="0">
              <a:solidFill>
                <a:srgbClr val="231F2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5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787791" y="1708222"/>
            <a:ext cx="10775853" cy="50221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Preservice teachers have moderate positive attitude towards learning mathematics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 significant positive relationship between Self – confidence, value and enjoyment.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 significant negative relationship between value and motivation.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en-US" sz="4000" b="1" dirty="0" smtClean="0">
              <a:solidFill>
                <a:srgbClr val="231F20"/>
              </a:solidFill>
              <a:latin typeface="Arial Rounded MT Bold" panose="020F0704030504030204" pitchFamily="34" charset="0"/>
            </a:endParaRP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13063"/>
            <a:ext cx="2438611" cy="14022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34640" y="945267"/>
            <a:ext cx="5852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31F20"/>
                </a:solidFill>
                <a:latin typeface="Arial Rounded MT Bold" panose="020F070403050403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53466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524000" y="1716258"/>
            <a:ext cx="10039643" cy="424844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smtClean="0">
                <a:latin typeface="Arial Rounded MT Bold" panose="020F0704030504030204" pitchFamily="34" charset="0"/>
                <a:cs typeface="Arial" panose="020B0604020202020204" pitchFamily="34" charset="0"/>
              </a:rPr>
              <a:t>Assess math attitudes among Preservice teachers at the beginning of every Math course.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en-US" sz="4000" smtClean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smtClean="0">
                <a:latin typeface="Arial Rounded MT Bold" panose="020F0704030504030204" pitchFamily="34" charset="0"/>
                <a:cs typeface="Arial" panose="020B0604020202020204" pitchFamily="34" charset="0"/>
              </a:rPr>
              <a:t>Math teachers in higher education may create learning activities that can alter or minimize negative attitudes towards learning Mathematics.</a:t>
            </a:r>
          </a:p>
          <a:p>
            <a:endParaRPr lang="en-US" sz="4000" smtClean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altLang="zh-CN" sz="4000" smtClean="0">
                <a:latin typeface="Arial Rounded MT Bold" panose="020F0704030504030204" pitchFamily="34" charset="0"/>
              </a:rPr>
              <a:t>Conduct further investigation with a wider scope and greater participants to improve this study.</a:t>
            </a:r>
            <a:endParaRPr lang="en-US" sz="4000" i="1" smtClean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4000" b="1" smtClean="0">
              <a:solidFill>
                <a:srgbClr val="231F20"/>
              </a:solidFill>
              <a:latin typeface="Arial Rounded MT Bold" panose="020F0704030504030204" pitchFamily="34" charset="0"/>
            </a:endParaRPr>
          </a:p>
          <a:p>
            <a:endParaRPr lang="en-US" sz="18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13063"/>
            <a:ext cx="2438611" cy="1402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501568"/>
            <a:ext cx="893103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7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1122364"/>
            <a:ext cx="9144000" cy="9455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REFERENCES</a:t>
            </a:r>
            <a:endParaRPr lang="en-PH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13063"/>
            <a:ext cx="2438611" cy="1402202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692331" y="1959429"/>
            <a:ext cx="10763795" cy="45850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Primi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, C., </a:t>
            </a:r>
            <a:r>
              <a:rPr lang="en-US" sz="240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Bacherini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, A., </a:t>
            </a:r>
            <a:r>
              <a:rPr lang="en-US" sz="240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Beccari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, C., &amp; </a:t>
            </a:r>
            <a:r>
              <a:rPr lang="en-US" sz="240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Donati</a:t>
            </a: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, M. A. (2020). Assessing math attitude through the Attitude Toward Mathematics Inventory–Short form in introductory statistics course students. Studies in Educational Evaluation, 64, 100838.</a:t>
            </a:r>
          </a:p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Tapia, M., &amp; Marsh, G. E. (2002). Confirmatory Factor Analysis of the Attitudes toward Mathematics Inventory.</a:t>
            </a:r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 Rounded MT Bold" panose="020F0704030504030204" pitchFamily="34" charset="0"/>
              </a:rPr>
              <a:t>https://bewhitespace.com/blog/2017/03/the-importance-of-attitude-how</a:t>
            </a:r>
            <a:endParaRPr lang="en-US" sz="2400" i="1" dirty="0" smtClean="0">
              <a:latin typeface="Arial Rounded MT Bold" panose="020F070403050403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en-US" sz="2400" u="sng" dirty="0" smtClean="0">
                <a:latin typeface="Arial Rounded MT Bold" panose="020F0704030504030204" pitchFamily="34" charset="0"/>
                <a:hlinkClick r:id="rId3"/>
              </a:rPr>
              <a:t>https://scholar.google.com.ph/scholar?q=investigating+students%E2%80%99+attitu</a:t>
            </a:r>
            <a:endParaRPr lang="en-US" sz="2400" u="sng" dirty="0" smtClean="0">
              <a:latin typeface="Arial Rounded MT Bold" panose="020F070403050403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Arial Rounded MT Bold" panose="020F0704030504030204" pitchFamily="34" charset="0"/>
              </a:rPr>
              <a:t>de+towards+learning+mathematics&amp;hl</a:t>
            </a:r>
            <a:r>
              <a:rPr lang="en-US" sz="2400" dirty="0" smtClean="0">
                <a:latin typeface="Arial Rounded MT Bold" panose="020F0704030504030204" pitchFamily="34" charset="0"/>
              </a:rPr>
              <a:t>=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en&amp;as_sdt</a:t>
            </a:r>
            <a:r>
              <a:rPr lang="en-US" sz="2400" dirty="0" smtClean="0">
                <a:latin typeface="Arial Rounded MT Bold" panose="020F0704030504030204" pitchFamily="34" charset="0"/>
              </a:rPr>
              <a:t>=0&amp;as_vis=1&amp;oi=scholar</a:t>
            </a:r>
            <a:endParaRPr lang="en-US" sz="2400" i="1" dirty="0" smtClean="0">
              <a:latin typeface="Arial Rounded MT Bold" panose="020F070403050403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58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6"/>
          <p:cNvSpPr txBox="1">
            <a:spLocks/>
          </p:cNvSpPr>
          <p:nvPr/>
        </p:nvSpPr>
        <p:spPr>
          <a:xfrm>
            <a:off x="2007327" y="2192254"/>
            <a:ext cx="9144000" cy="23797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0" b="1" dirty="0" smtClean="0">
                <a:solidFill>
                  <a:srgbClr val="002060"/>
                </a:solidFill>
                <a:latin typeface="Edwardian Script ITC" panose="030303020407070D0804" pitchFamily="66" charset="0"/>
              </a:rPr>
              <a:t>Thank you</a:t>
            </a:r>
            <a:endParaRPr lang="en-PH" sz="15000" b="1" dirty="0">
              <a:solidFill>
                <a:srgbClr val="002060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13063"/>
            <a:ext cx="2438611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6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561703" y="423339"/>
            <a:ext cx="11129554" cy="2372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Zamboanga </a:t>
            </a:r>
            <a:r>
              <a:rPr lang="en-US" sz="2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Peninsula Polytechnic State University</a:t>
            </a:r>
            <a:br>
              <a:rPr lang="en-US" sz="2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RT Lim Boulevard, Zamboanga City </a:t>
            </a:r>
            <a:br>
              <a:rPr lang="en-US" sz="24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br>
              <a:rPr lang="en-US" sz="2400" dirty="0">
                <a:solidFill>
                  <a:srgbClr val="000000"/>
                </a:solidFill>
                <a:latin typeface="Arial Rounded MT Bold" panose="020F0704030504030204" pitchFamily="34" charset="0"/>
              </a:rPr>
            </a:br>
            <a:r>
              <a:rPr lang="en-US" sz="2400" b="1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/>
            </a:r>
            <a:br>
              <a:rPr lang="en-US" sz="2400" b="1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</a:br>
            <a:r>
              <a:rPr lang="en-US" sz="2400" b="1" dirty="0">
                <a:solidFill>
                  <a:srgbClr val="231F20"/>
                </a:solidFill>
                <a:latin typeface="Arial Rounded MT Bold" panose="020F0704030504030204" pitchFamily="34" charset="0"/>
              </a:rPr>
              <a:t/>
            </a:r>
            <a:br>
              <a:rPr lang="en-US" sz="2400" b="1" dirty="0">
                <a:solidFill>
                  <a:srgbClr val="231F20"/>
                </a:solidFill>
                <a:latin typeface="Arial Rounded MT Bold" panose="020F0704030504030204" pitchFamily="34" charset="0"/>
              </a:rPr>
            </a:br>
            <a:endParaRPr lang="en-US" sz="2400" b="1" dirty="0">
              <a:solidFill>
                <a:srgbClr val="231F2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7" y="1631293"/>
            <a:ext cx="5234375" cy="496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240" y="1609394"/>
            <a:ext cx="5460274" cy="4974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9596" cy="14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6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0133" y="380884"/>
            <a:ext cx="7694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 Rounded MT Bold" panose="020F0704030504030204" pitchFamily="34" charset="0"/>
              </a:rPr>
              <a:t>Exploring Preservice Teachers’ Attitude Towards Learning Mathematics: Basis for Curricular </a:t>
            </a:r>
            <a:r>
              <a:rPr lang="en-US" sz="2000" b="1" dirty="0" smtClean="0">
                <a:latin typeface="Arial Rounded MT Bold" panose="020F0704030504030204" pitchFamily="34" charset="0"/>
              </a:rPr>
              <a:t>Enrichment</a:t>
            </a:r>
            <a:endParaRPr lang="en-US" sz="2000" b="1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" y="10820"/>
            <a:ext cx="2438611" cy="1402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38" y="927656"/>
            <a:ext cx="1102252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0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611" cy="1402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52" y="1089200"/>
            <a:ext cx="10894496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6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22"/>
            <a:ext cx="2438611" cy="14022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652" y="479774"/>
            <a:ext cx="9138696" cy="1457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36" y="1526443"/>
            <a:ext cx="10138527" cy="411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5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09" y="1936847"/>
            <a:ext cx="10748180" cy="4082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5" y="13063"/>
            <a:ext cx="2438611" cy="1402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603" y="714911"/>
            <a:ext cx="914479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596" y="434500"/>
            <a:ext cx="9272820" cy="1172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23"/>
            <a:ext cx="2438611" cy="14022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256" y="1413025"/>
            <a:ext cx="116259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Research Question </a:t>
            </a:r>
            <a:r>
              <a:rPr lang="en-US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What </a:t>
            </a:r>
            <a:r>
              <a:rPr lang="en-US" sz="2800" dirty="0">
                <a:solidFill>
                  <a:srgbClr val="000000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is the profile of the respondents in terms of</a:t>
            </a:r>
            <a:r>
              <a:rPr lang="en-US" sz="2800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;</a:t>
            </a:r>
            <a:endParaRPr lang="en-US" sz="2800" i="1" dirty="0">
              <a:latin typeface="Arial Rounded MT Bold" panose="020F07040305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800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Sex;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800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Age</a:t>
            </a:r>
            <a:r>
              <a:rPr lang="en-US" sz="2800" dirty="0">
                <a:solidFill>
                  <a:srgbClr val="000000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;</a:t>
            </a:r>
            <a:endParaRPr lang="en-US" sz="2800" i="1" dirty="0">
              <a:latin typeface="Arial Rounded MT Bold" panose="020F07040305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800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Course; </a:t>
            </a:r>
            <a:r>
              <a:rPr lang="en-US" sz="2800" dirty="0">
                <a:solidFill>
                  <a:srgbClr val="000000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and</a:t>
            </a:r>
            <a:endParaRPr lang="en-US" sz="2800" i="1" dirty="0">
              <a:latin typeface="Arial Rounded MT Bold" panose="020F07040305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800" dirty="0">
                <a:solidFill>
                  <a:srgbClr val="000000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Year </a:t>
            </a:r>
            <a:r>
              <a:rPr lang="en-US" sz="2800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Level”</a:t>
            </a:r>
            <a:endParaRPr lang="en-US" sz="2800" i="1" dirty="0">
              <a:latin typeface="Arial Rounded MT Bold" panose="020F07040305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77748"/>
              </p:ext>
            </p:extLst>
          </p:nvPr>
        </p:nvGraphicFramePr>
        <p:xfrm>
          <a:off x="2812869" y="2233748"/>
          <a:ext cx="9074331" cy="4468761"/>
        </p:xfrm>
        <a:graphic>
          <a:graphicData uri="http://schemas.openxmlformats.org/drawingml/2006/table">
            <a:tbl>
              <a:tblPr firstRow="1" firstCol="1" bandRow="1"/>
              <a:tblGrid>
                <a:gridCol w="2832687">
                  <a:extLst>
                    <a:ext uri="{9D8B030D-6E8A-4147-A177-3AD203B41FA5}">
                      <a16:colId xmlns:a16="http://schemas.microsoft.com/office/drawing/2014/main" xmlns="" val="513180476"/>
                    </a:ext>
                  </a:extLst>
                </a:gridCol>
                <a:gridCol w="3120822">
                  <a:extLst>
                    <a:ext uri="{9D8B030D-6E8A-4147-A177-3AD203B41FA5}">
                      <a16:colId xmlns:a16="http://schemas.microsoft.com/office/drawing/2014/main" xmlns="" val="2557350924"/>
                    </a:ext>
                  </a:extLst>
                </a:gridCol>
                <a:gridCol w="3120822">
                  <a:extLst>
                    <a:ext uri="{9D8B030D-6E8A-4147-A177-3AD203B41FA5}">
                      <a16:colId xmlns:a16="http://schemas.microsoft.com/office/drawing/2014/main" xmlns="" val="2789903927"/>
                    </a:ext>
                  </a:extLst>
                </a:gridCol>
              </a:tblGrid>
              <a:tr h="40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6302399"/>
                  </a:ext>
                </a:extLst>
              </a:tr>
              <a:tr h="40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i="1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1556059"/>
                  </a:ext>
                </a:extLst>
              </a:tr>
              <a:tr h="40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US" sz="1600" i="1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7564112"/>
                  </a:ext>
                </a:extLst>
              </a:tr>
              <a:tr h="40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en-US" sz="1600" i="1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8643706"/>
                  </a:ext>
                </a:extLst>
              </a:tr>
              <a:tr h="40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600" i="1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3897208"/>
                  </a:ext>
                </a:extLst>
              </a:tr>
              <a:tr h="40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i="1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6334541"/>
                  </a:ext>
                </a:extLst>
              </a:tr>
              <a:tr h="40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18-23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n-US" sz="1600" i="1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83.5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5342454"/>
                  </a:ext>
                </a:extLst>
              </a:tr>
              <a:tr h="40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24-29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600" i="1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8993687"/>
                  </a:ext>
                </a:extLst>
              </a:tr>
              <a:tr h="40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30-35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 i="1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2065269"/>
                  </a:ext>
                </a:extLst>
              </a:tr>
              <a:tr h="40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36-41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i="1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7565317"/>
                  </a:ext>
                </a:extLst>
              </a:tr>
              <a:tr h="40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5736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71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611" cy="140220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45902"/>
              </p:ext>
            </p:extLst>
          </p:nvPr>
        </p:nvGraphicFramePr>
        <p:xfrm>
          <a:off x="1345475" y="1858890"/>
          <a:ext cx="10136775" cy="4132359"/>
        </p:xfrm>
        <a:graphic>
          <a:graphicData uri="http://schemas.openxmlformats.org/drawingml/2006/table">
            <a:tbl>
              <a:tblPr firstRow="1" firstCol="1" bandRow="1"/>
              <a:tblGrid>
                <a:gridCol w="3378925">
                  <a:extLst>
                    <a:ext uri="{9D8B030D-6E8A-4147-A177-3AD203B41FA5}">
                      <a16:colId xmlns:a16="http://schemas.microsoft.com/office/drawing/2014/main" xmlns="" val="3082733811"/>
                    </a:ext>
                  </a:extLst>
                </a:gridCol>
                <a:gridCol w="3378925">
                  <a:extLst>
                    <a:ext uri="{9D8B030D-6E8A-4147-A177-3AD203B41FA5}">
                      <a16:colId xmlns:a16="http://schemas.microsoft.com/office/drawing/2014/main" xmlns="" val="3164908920"/>
                    </a:ext>
                  </a:extLst>
                </a:gridCol>
                <a:gridCol w="3378925">
                  <a:extLst>
                    <a:ext uri="{9D8B030D-6E8A-4147-A177-3AD203B41FA5}">
                      <a16:colId xmlns:a16="http://schemas.microsoft.com/office/drawing/2014/main" xmlns="" val="1680956946"/>
                    </a:ext>
                  </a:extLst>
                </a:gridCol>
              </a:tblGrid>
              <a:tr h="682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 Level</a:t>
                      </a:r>
                      <a:endParaRPr lang="en-US" sz="18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18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8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2819981"/>
                  </a:ext>
                </a:extLst>
              </a:tr>
              <a:tr h="682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First Year</a:t>
                      </a:r>
                      <a:endParaRPr lang="en-US" sz="18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8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18.5</a:t>
                      </a:r>
                      <a:endParaRPr lang="en-US" sz="18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9872949"/>
                  </a:ext>
                </a:extLst>
              </a:tr>
              <a:tr h="682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Second Year</a:t>
                      </a:r>
                      <a:endParaRPr lang="en-US" sz="18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US" sz="1800" i="1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35.5</a:t>
                      </a:r>
                      <a:endParaRPr lang="en-US" sz="18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9672603"/>
                  </a:ext>
                </a:extLst>
              </a:tr>
              <a:tr h="682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Third Year</a:t>
                      </a:r>
                      <a:endParaRPr lang="en-US" sz="18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US" sz="18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36.5</a:t>
                      </a:r>
                      <a:endParaRPr lang="en-US" sz="18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918265"/>
                  </a:ext>
                </a:extLst>
              </a:tr>
              <a:tr h="682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Fourth Year</a:t>
                      </a:r>
                      <a:endParaRPr lang="en-US" sz="18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800" i="1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lang="en-US" sz="18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7537152"/>
                  </a:ext>
                </a:extLst>
              </a:tr>
              <a:tr h="718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800" i="1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Arial Rounded MT Bold" panose="020F07040305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800" i="1" dirty="0">
                        <a:effectLst/>
                        <a:latin typeface="Arial Rounded MT Bold" panose="020F07040305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978162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929" y="688357"/>
            <a:ext cx="927282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23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/>
          <p:cNvSpPr txBox="1">
            <a:spLocks/>
          </p:cNvSpPr>
          <p:nvPr/>
        </p:nvSpPr>
        <p:spPr>
          <a:xfrm>
            <a:off x="718457" y="1959429"/>
            <a:ext cx="10737669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Research Question 2</a:t>
            </a:r>
            <a:r>
              <a:rPr lang="en-US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: “What is the level of attitude towards learning mathematics among preservice teachers, in terms of Self – Confidence, Values, Enjoyment and Motivation?”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400" y="3265714"/>
            <a:ext cx="6790243" cy="2886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" y="13063"/>
            <a:ext cx="2438611" cy="1402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929" y="688357"/>
            <a:ext cx="927282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2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423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SimSun</vt:lpstr>
      <vt:lpstr>Arail rounded</vt:lpstr>
      <vt:lpstr>Arial</vt:lpstr>
      <vt:lpstr>Arial Rounded MT Bold</vt:lpstr>
      <vt:lpstr>Calibri</vt:lpstr>
      <vt:lpstr>Calibri Light</vt:lpstr>
      <vt:lpstr>Cambria</vt:lpstr>
      <vt:lpstr>Edwardian Script ITC</vt:lpstr>
      <vt:lpstr>Wingdings</vt:lpstr>
      <vt:lpstr>等线</vt:lpstr>
      <vt:lpstr>Office Theme</vt:lpstr>
      <vt:lpstr>PowerPoint Presentation</vt:lpstr>
      <vt:lpstr>      Zamboanga Peninsula Polytechnic State University RT Lim Boulevard, Zamboanga City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DSSG</dc:creator>
  <cp:lastModifiedBy>Windows User</cp:lastModifiedBy>
  <cp:revision>28</cp:revision>
  <dcterms:created xsi:type="dcterms:W3CDTF">2022-02-11T13:27:13Z</dcterms:created>
  <dcterms:modified xsi:type="dcterms:W3CDTF">2022-02-13T11:04:22Z</dcterms:modified>
</cp:coreProperties>
</file>