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2/12/2022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2/12/2022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2/12/2022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2/12/2022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2/12/2022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2/12/2022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2/12/2022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2/12/2022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2/12/2022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2/12/2022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2/12/2022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2/12/2022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B7574C-6EC4-41F3-A820-631A1077A870}"/>
              </a:ext>
            </a:extLst>
          </p:cNvPr>
          <p:cNvSpPr>
            <a:spLocks noGrp="1"/>
          </p:cNvSpPr>
          <p:nvPr>
            <p:ph type="ctrTitle"/>
          </p:nvPr>
        </p:nvSpPr>
        <p:spPr>
          <a:xfrm>
            <a:off x="1086678" y="318052"/>
            <a:ext cx="7779026" cy="6308035"/>
          </a:xfrm>
        </p:spPr>
        <p:txBody>
          <a:bodyPr>
            <a:normAutofit fontScale="90000"/>
          </a:bodyPr>
          <a:lstStyle/>
          <a:p>
            <a:pPr algn="ctr">
              <a:lnSpc>
                <a:spcPct val="107000"/>
              </a:lnSpc>
              <a:spcAft>
                <a:spcPts val="800"/>
              </a:spcAft>
            </a:pPr>
            <a:r>
              <a:rPr lang="en-PH" sz="6600" b="1" dirty="0">
                <a:effectLst/>
                <a:latin typeface="Times New Roman" panose="02020603050405020304" pitchFamily="18" charset="0"/>
                <a:ea typeface="Calibri" panose="020F0502020204030204" pitchFamily="34" charset="0"/>
                <a:cs typeface="Times New Roman" panose="02020603050405020304" pitchFamily="18" charset="0"/>
              </a:rPr>
              <a:t>Prototype Qualifying Examination for Filipino Majors</a:t>
            </a:r>
            <a:r>
              <a:rPr lang="en-PH" sz="5400" dirty="0">
                <a:effectLst/>
                <a:latin typeface="Calibri" panose="020F0502020204030204" pitchFamily="34" charset="0"/>
                <a:ea typeface="Calibri" panose="020F0502020204030204" pitchFamily="34" charset="0"/>
                <a:cs typeface="Times New Roman" panose="02020603050405020304" pitchFamily="18" charset="0"/>
              </a:rPr>
              <a:t/>
            </a:r>
            <a:br>
              <a:rPr lang="en-PH" sz="5400" dirty="0">
                <a:effectLst/>
                <a:latin typeface="Calibri" panose="020F0502020204030204" pitchFamily="34" charset="0"/>
                <a:ea typeface="Calibri" panose="020F0502020204030204" pitchFamily="34" charset="0"/>
                <a:cs typeface="Times New Roman" panose="02020603050405020304" pitchFamily="18" charset="0"/>
              </a:rPr>
            </a:br>
            <a:r>
              <a:rPr lang="en-PH" sz="5400" dirty="0">
                <a:effectLst/>
                <a:latin typeface="Calibri" panose="020F0502020204030204" pitchFamily="34" charset="0"/>
                <a:ea typeface="Calibri" panose="020F0502020204030204" pitchFamily="34" charset="0"/>
                <a:cs typeface="Times New Roman" panose="02020603050405020304" pitchFamily="18" charset="0"/>
              </a:rPr>
              <a:t/>
            </a:r>
            <a:br>
              <a:rPr lang="en-PH" sz="5400" dirty="0">
                <a:effectLst/>
                <a:latin typeface="Calibri" panose="020F0502020204030204" pitchFamily="34" charset="0"/>
                <a:ea typeface="Calibri" panose="020F0502020204030204" pitchFamily="34" charset="0"/>
                <a:cs typeface="Times New Roman" panose="02020603050405020304" pitchFamily="18" charset="0"/>
              </a:rPr>
            </a:br>
            <a:r>
              <a:rPr lang="en-PH" sz="4400" dirty="0">
                <a:effectLst/>
                <a:latin typeface="Times New Roman" panose="02020603050405020304" pitchFamily="18" charset="0"/>
                <a:ea typeface="Calibri" panose="020F0502020204030204" pitchFamily="34" charset="0"/>
                <a:cs typeface="Times New Roman" panose="02020603050405020304" pitchFamily="18" charset="0"/>
              </a:rPr>
              <a:t>Alvin Rom De Mesa</a:t>
            </a:r>
            <a:r>
              <a:rPr lang="en-PH" sz="4400" dirty="0">
                <a:effectLst/>
                <a:latin typeface="Calibri" panose="020F0502020204030204" pitchFamily="34" charset="0"/>
                <a:ea typeface="Calibri" panose="020F0502020204030204" pitchFamily="34" charset="0"/>
                <a:cs typeface="Times New Roman" panose="02020603050405020304" pitchFamily="18" charset="0"/>
              </a:rPr>
              <a:t/>
            </a:r>
            <a:br>
              <a:rPr lang="en-PH" sz="4400" dirty="0">
                <a:effectLst/>
                <a:latin typeface="Calibri" panose="020F0502020204030204" pitchFamily="34" charset="0"/>
                <a:ea typeface="Calibri" panose="020F0502020204030204" pitchFamily="34" charset="0"/>
                <a:cs typeface="Times New Roman" panose="02020603050405020304" pitchFamily="18" charset="0"/>
              </a:rPr>
            </a:br>
            <a:r>
              <a:rPr lang="en-PH" sz="4400" dirty="0">
                <a:effectLst/>
                <a:latin typeface="Times New Roman" panose="02020603050405020304" pitchFamily="18" charset="0"/>
                <a:ea typeface="Calibri" panose="020F0502020204030204" pitchFamily="34" charset="0"/>
                <a:cs typeface="Times New Roman" panose="02020603050405020304" pitchFamily="18" charset="0"/>
              </a:rPr>
              <a:t>Leyte Normal University</a:t>
            </a:r>
            <a:r>
              <a:rPr lang="en-PH" sz="4400" dirty="0">
                <a:effectLst/>
                <a:latin typeface="Calibri" panose="020F0502020204030204" pitchFamily="34" charset="0"/>
                <a:ea typeface="Calibri" panose="020F0502020204030204" pitchFamily="34" charset="0"/>
                <a:cs typeface="Times New Roman" panose="02020603050405020304" pitchFamily="18" charset="0"/>
              </a:rPr>
              <a:t/>
            </a:r>
            <a:br>
              <a:rPr lang="en-PH" sz="4400" dirty="0">
                <a:effectLst/>
                <a:latin typeface="Calibri" panose="020F0502020204030204" pitchFamily="34" charset="0"/>
                <a:ea typeface="Calibri" panose="020F0502020204030204" pitchFamily="34" charset="0"/>
                <a:cs typeface="Times New Roman" panose="02020603050405020304" pitchFamily="18" charset="0"/>
              </a:rPr>
            </a:br>
            <a:r>
              <a:rPr lang="en-PH" sz="4400" dirty="0">
                <a:effectLst/>
                <a:latin typeface="Times New Roman" panose="02020603050405020304" pitchFamily="18" charset="0"/>
                <a:ea typeface="Calibri" panose="020F0502020204030204" pitchFamily="34" charset="0"/>
                <a:cs typeface="Times New Roman" panose="02020603050405020304" pitchFamily="18" charset="0"/>
              </a:rPr>
              <a:t>ar_demesa@ymail.com</a:t>
            </a:r>
            <a:r>
              <a:rPr lang="en-PH" sz="5400" dirty="0">
                <a:effectLst/>
                <a:latin typeface="Calibri" panose="020F0502020204030204" pitchFamily="34" charset="0"/>
                <a:ea typeface="Calibri" panose="020F0502020204030204" pitchFamily="34" charset="0"/>
                <a:cs typeface="Times New Roman" panose="02020603050405020304" pitchFamily="18" charset="0"/>
              </a:rPr>
              <a:t/>
            </a:r>
            <a:br>
              <a:rPr lang="en-PH" sz="5400" dirty="0">
                <a:effectLst/>
                <a:latin typeface="Calibri" panose="020F0502020204030204" pitchFamily="34" charset="0"/>
                <a:ea typeface="Calibri" panose="020F0502020204030204" pitchFamily="34" charset="0"/>
                <a:cs typeface="Times New Roman" panose="02020603050405020304" pitchFamily="18" charset="0"/>
              </a:rPr>
            </a:br>
            <a:endParaRPr lang="en-PH" dirty="0"/>
          </a:p>
        </p:txBody>
      </p:sp>
    </p:spTree>
    <p:extLst>
      <p:ext uri="{BB962C8B-B14F-4D97-AF65-F5344CB8AC3E}">
        <p14:creationId xmlns:p14="http://schemas.microsoft.com/office/powerpoint/2010/main" val="2895388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1372564-7A48-43BC-A90A-2685B1388C33}"/>
              </a:ext>
            </a:extLst>
          </p:cNvPr>
          <p:cNvSpPr>
            <a:spLocks noGrp="1"/>
          </p:cNvSpPr>
          <p:nvPr>
            <p:ph idx="1"/>
          </p:nvPr>
        </p:nvSpPr>
        <p:spPr>
          <a:xfrm>
            <a:off x="1192696" y="318052"/>
            <a:ext cx="9952382" cy="6255026"/>
          </a:xfrm>
        </p:spPr>
        <p:txBody>
          <a:bodyPr>
            <a:normAutofit lnSpcReduction="10000"/>
          </a:bodyPr>
          <a:lstStyle/>
          <a:p>
            <a:pPr algn="just"/>
            <a:r>
              <a:rPr lang="en-US" sz="3200" b="1" dirty="0">
                <a:latin typeface="Times New Roman" panose="02020603050405020304" pitchFamily="18" charset="0"/>
                <a:cs typeface="Times New Roman" panose="02020603050405020304" pitchFamily="18" charset="0"/>
              </a:rPr>
              <a:t>On the Analysis of the Test Results - </a:t>
            </a:r>
            <a:r>
              <a:rPr lang="en-PH" sz="3200" dirty="0">
                <a:effectLst/>
                <a:latin typeface="Times New Roman" panose="02020603050405020304" pitchFamily="18" charset="0"/>
                <a:ea typeface="Calibri" panose="020F0502020204030204" pitchFamily="34" charset="0"/>
              </a:rPr>
              <a:t>Out of 200 multiple choice items, only 148 items were included in the second dry-run. During item analysis, 66 items were revised and 54 items were rejected. </a:t>
            </a:r>
            <a:r>
              <a:rPr lang="en-PH" sz="3200" b="1" dirty="0">
                <a:effectLst/>
                <a:latin typeface="Times New Roman" panose="02020603050405020304" pitchFamily="18" charset="0"/>
                <a:ea typeface="Calibri" panose="020F0502020204030204" pitchFamily="34" charset="0"/>
              </a:rPr>
              <a:t>First Dry-run</a:t>
            </a:r>
            <a:r>
              <a:rPr lang="en-PH" sz="3200" b="1" dirty="0">
                <a:latin typeface="Times New Roman" panose="02020603050405020304" pitchFamily="18" charset="0"/>
                <a:ea typeface="Calibri" panose="020F0502020204030204" pitchFamily="34" charset="0"/>
              </a:rPr>
              <a:t> </a:t>
            </a:r>
            <a:r>
              <a:rPr lang="en-PH" sz="3200" dirty="0">
                <a:effectLst/>
                <a:latin typeface="Times New Roman" panose="02020603050405020304" pitchFamily="18" charset="0"/>
                <a:ea typeface="Calibri" panose="020F0502020204030204" pitchFamily="34" charset="0"/>
              </a:rPr>
              <a:t>was composed of 200 multiple choice items. This was conducted at Samar College of Catbalogan and at Leyte Colleges of Tacloban City. </a:t>
            </a:r>
            <a:r>
              <a:rPr lang="en-PH" sz="3200" b="1" dirty="0">
                <a:effectLst/>
                <a:latin typeface="Times New Roman" panose="02020603050405020304" pitchFamily="18" charset="0"/>
                <a:ea typeface="Calibri" panose="020F0502020204030204" pitchFamily="34" charset="0"/>
              </a:rPr>
              <a:t>Second Dry-run</a:t>
            </a:r>
            <a:r>
              <a:rPr lang="en-PH" sz="3200" dirty="0">
                <a:effectLst/>
                <a:latin typeface="Times New Roman" panose="02020603050405020304" pitchFamily="18" charset="0"/>
                <a:ea typeface="Calibri" panose="020F0502020204030204" pitchFamily="34" charset="0"/>
              </a:rPr>
              <a:t>. The researcher used 148 multiple choice items for second dry-run. This was conducted at Saint Mary’s College of Catbalogan, and Asian Development Foundation College of Tacloban City.</a:t>
            </a:r>
            <a:endParaRPr lang="en-PH"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008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D9A0F8F-FA2A-484A-8759-97A2F26387FC}"/>
              </a:ext>
            </a:extLst>
          </p:cNvPr>
          <p:cNvSpPr>
            <a:spLocks noGrp="1"/>
          </p:cNvSpPr>
          <p:nvPr>
            <p:ph idx="1"/>
          </p:nvPr>
        </p:nvSpPr>
        <p:spPr>
          <a:xfrm>
            <a:off x="1258956" y="424069"/>
            <a:ext cx="9886121" cy="6069495"/>
          </a:xfrm>
        </p:spPr>
        <p:txBody>
          <a:bodyPr>
            <a:normAutofit/>
          </a:bodyPr>
          <a:lstStyle/>
          <a:p>
            <a:pPr indent="0" algn="just">
              <a:lnSpc>
                <a:spcPct val="107000"/>
              </a:lnSpc>
              <a:spcAft>
                <a:spcPts val="800"/>
              </a:spcAft>
              <a:buNone/>
            </a:pPr>
            <a:r>
              <a:rPr lang="en-PH" sz="3200" b="1" dirty="0">
                <a:effectLst/>
                <a:latin typeface="Times New Roman" panose="02020603050405020304" pitchFamily="18" charset="0"/>
                <a:ea typeface="Calibri" panose="020F0502020204030204" pitchFamily="34" charset="0"/>
              </a:rPr>
              <a:t>Item Difficulty</a:t>
            </a:r>
            <a:r>
              <a:rPr lang="en-PH" sz="3200" dirty="0">
                <a:effectLst/>
                <a:latin typeface="Times New Roman" panose="02020603050405020304" pitchFamily="18" charset="0"/>
                <a:ea typeface="Calibri" panose="020F0502020204030204" pitchFamily="34" charset="0"/>
              </a:rPr>
              <a:t>. Items that are easy, receive higher percentage than the difficult items. In this part, receives all items were analyzed. </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There were 7 items got 4.73% which interpreted as “very easy” with difficulty indices ranging from 85% and above. Ninety items or 60.81% are “easy” with difficulty indices ranging from 50% to 84%. A total of 49 items or 33.11% are “difficult” items ranging from 15% to 49%. Only 2 items or 1.35% are “very difficult” ranging from 0% to 14%. A total of 139 items are easy and difficult. This means that the test has an average difficulty.</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PH" dirty="0"/>
          </a:p>
        </p:txBody>
      </p:sp>
    </p:spTree>
    <p:extLst>
      <p:ext uri="{BB962C8B-B14F-4D97-AF65-F5344CB8AC3E}">
        <p14:creationId xmlns:p14="http://schemas.microsoft.com/office/powerpoint/2010/main" val="398146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B43F8E-11DE-4F6B-B87C-41199D96FE49}"/>
              </a:ext>
            </a:extLst>
          </p:cNvPr>
          <p:cNvSpPr>
            <a:spLocks noGrp="1"/>
          </p:cNvSpPr>
          <p:nvPr>
            <p:ph idx="1"/>
          </p:nvPr>
        </p:nvSpPr>
        <p:spPr>
          <a:xfrm>
            <a:off x="1179442" y="318051"/>
            <a:ext cx="9965635" cy="6294783"/>
          </a:xfrm>
        </p:spPr>
        <p:txBody>
          <a:bodyPr>
            <a:normAutofit fontScale="62500" lnSpcReduction="20000"/>
          </a:bodyPr>
          <a:lstStyle/>
          <a:p>
            <a:pPr marL="0" indent="0" algn="just">
              <a:lnSpc>
                <a:spcPct val="107000"/>
              </a:lnSpc>
              <a:spcAft>
                <a:spcPts val="800"/>
              </a:spcAft>
              <a:buNone/>
            </a:pPr>
            <a:r>
              <a:rPr lang="en-PH" sz="4000" b="1" dirty="0">
                <a:effectLst/>
                <a:latin typeface="Times New Roman" panose="02020603050405020304" pitchFamily="18" charset="0"/>
                <a:ea typeface="Calibri" panose="020F0502020204030204" pitchFamily="34" charset="0"/>
                <a:cs typeface="Times New Roman" panose="02020603050405020304" pitchFamily="18" charset="0"/>
              </a:rPr>
              <a:t>Index of Discrimination</a:t>
            </a:r>
            <a:r>
              <a:rPr lang="en-PH" sz="4000" dirty="0">
                <a:effectLst/>
                <a:latin typeface="Times New Roman" panose="02020603050405020304" pitchFamily="18" charset="0"/>
                <a:ea typeface="Calibri" panose="020F0502020204030204" pitchFamily="34" charset="0"/>
                <a:cs typeface="Times New Roman" panose="02020603050405020304" pitchFamily="18" charset="0"/>
              </a:rPr>
              <a:t>. A good test items identifies good students from the poor students. The examinees in the upper 27% get more correct answers than the students in the lower 27% have more correct answers, the discrimination index is negative. The discrimination indices of the 148 multiple choice items were classified: 11 or 7.43% items classified as very good items, 94 or 63.51% fall under, marginal classifications, 23 or 15.54% considered as poor items, and 20 or 13.52% have negative indices.</a:t>
            </a:r>
            <a:endParaRPr lang="en-PH"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PH" sz="4000" b="1" dirty="0">
                <a:effectLst/>
                <a:latin typeface="Times New Roman" panose="02020603050405020304" pitchFamily="18" charset="0"/>
                <a:ea typeface="Calibri" panose="020F0502020204030204" pitchFamily="34" charset="0"/>
                <a:cs typeface="Times New Roman" panose="02020603050405020304" pitchFamily="18" charset="0"/>
              </a:rPr>
              <a:t>Effectiveness of Distractors</a:t>
            </a:r>
            <a:r>
              <a:rPr lang="en-PH" sz="4000" dirty="0">
                <a:effectLst/>
                <a:latin typeface="Times New Roman" panose="02020603050405020304" pitchFamily="18" charset="0"/>
                <a:ea typeface="Calibri" panose="020F0502020204030204" pitchFamily="34" charset="0"/>
                <a:cs typeface="Times New Roman" panose="02020603050405020304" pitchFamily="18" charset="0"/>
              </a:rPr>
              <a:t>. In a multiple-choice test, the option should be related or similar to one another. The distractors here are option which seem to correct but are not.</a:t>
            </a:r>
            <a:r>
              <a:rPr lang="en-PH" sz="4000" dirty="0">
                <a:latin typeface="Calibri" panose="020F0502020204030204" pitchFamily="34" charset="0"/>
                <a:ea typeface="Calibri" panose="020F0502020204030204" pitchFamily="34" charset="0"/>
                <a:cs typeface="Times New Roman" panose="02020603050405020304" pitchFamily="18" charset="0"/>
              </a:rPr>
              <a:t> </a:t>
            </a:r>
            <a:r>
              <a:rPr lang="en-PH" sz="4000" dirty="0">
                <a:effectLst/>
                <a:latin typeface="Times New Roman" panose="02020603050405020304" pitchFamily="18" charset="0"/>
                <a:ea typeface="Calibri" panose="020F0502020204030204" pitchFamily="34" charset="0"/>
              </a:rPr>
              <a:t>In order to be functional, it must be attractive and acceptable to the examinees. </a:t>
            </a:r>
            <a:r>
              <a:rPr lang="en-PH" sz="4000" dirty="0">
                <a:effectLst/>
                <a:latin typeface="Times New Roman" panose="02020603050405020304" pitchFamily="18" charset="0"/>
                <a:ea typeface="Calibri" panose="020F0502020204030204" pitchFamily="34" charset="0"/>
                <a:cs typeface="Times New Roman" panose="02020603050405020304" pitchFamily="18" charset="0"/>
              </a:rPr>
              <a:t>The easiest item in the final form of the test had difficulty index of 0.64 interpreted as “fairly easy.” The most difficult items that has a difficulty index of 0.33 which is interpreted as “fairly hard.” While, the weighted average of the discrimination index is 0.49 which is “fairly hard.” Therefore, the final items are moderately difficult and the highest computed index of discrimination is 0.47 which means “very good items.”</a:t>
            </a:r>
            <a:endParaRPr lang="en-PH"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59968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5FC83B-5BE8-4B46-B96B-894614F7337B}"/>
              </a:ext>
            </a:extLst>
          </p:cNvPr>
          <p:cNvSpPr>
            <a:spLocks noGrp="1"/>
          </p:cNvSpPr>
          <p:nvPr>
            <p:ph idx="1"/>
          </p:nvPr>
        </p:nvSpPr>
        <p:spPr>
          <a:xfrm>
            <a:off x="1166190" y="225287"/>
            <a:ext cx="10124661" cy="6361043"/>
          </a:xfrm>
        </p:spPr>
        <p:txBody>
          <a:bodyPr/>
          <a:lstStyle/>
          <a:p>
            <a:pPr marL="0" indent="0" algn="just">
              <a:lnSpc>
                <a:spcPct val="107000"/>
              </a:lnSpc>
              <a:spcAft>
                <a:spcPts val="800"/>
              </a:spcAft>
              <a:buNone/>
            </a:pPr>
            <a:r>
              <a:rPr lang="en-PH" sz="3200" b="1" dirty="0">
                <a:effectLst/>
                <a:latin typeface="Times New Roman" panose="02020603050405020304" pitchFamily="18" charset="0"/>
                <a:ea typeface="Calibri" panose="020F0502020204030204" pitchFamily="34" charset="0"/>
                <a:cs typeface="Times New Roman" panose="02020603050405020304" pitchFamily="18" charset="0"/>
              </a:rPr>
              <a:t>Test Reliability</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The reliability coefficient of the test was determined by using Kuder Richardson Formula 21 because it yields a coefficient of internal consistency. The value of the coefficient of reliability of the final form of the test was 0.86 which means the test is highly reliable.</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PH" sz="3200" b="1" dirty="0">
                <a:effectLst/>
                <a:latin typeface="Times New Roman" panose="02020603050405020304" pitchFamily="18" charset="0"/>
                <a:ea typeface="Calibri" panose="020F0502020204030204" pitchFamily="34" charset="0"/>
                <a:cs typeface="Times New Roman" panose="02020603050405020304" pitchFamily="18" charset="0"/>
              </a:rPr>
              <a:t>The Final Form of the Test</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Based on the results of the item analysis, the final form of the test is composed of 105 multiple choice items.  These items are arranged from easy to difficult.</a:t>
            </a:r>
          </a:p>
          <a:p>
            <a:endParaRPr lang="en-PH" dirty="0"/>
          </a:p>
        </p:txBody>
      </p:sp>
    </p:spTree>
    <p:extLst>
      <p:ext uri="{BB962C8B-B14F-4D97-AF65-F5344CB8AC3E}">
        <p14:creationId xmlns:p14="http://schemas.microsoft.com/office/powerpoint/2010/main" val="297242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EBD122-7716-430D-9E2A-DC2D25797DED}"/>
              </a:ext>
            </a:extLst>
          </p:cNvPr>
          <p:cNvSpPr>
            <a:spLocks noGrp="1"/>
          </p:cNvSpPr>
          <p:nvPr>
            <p:ph type="title"/>
          </p:nvPr>
        </p:nvSpPr>
        <p:spPr>
          <a:xfrm>
            <a:off x="1046922" y="410327"/>
            <a:ext cx="8423287" cy="795457"/>
          </a:xfrm>
        </p:spPr>
        <p:txBody>
          <a:bodyPr>
            <a:normAutofit fontScale="90000"/>
          </a:bodyPr>
          <a:lstStyle/>
          <a:p>
            <a:pPr algn="l">
              <a:lnSpc>
                <a:spcPct val="107000"/>
              </a:lnSpc>
              <a:spcAft>
                <a:spcPts val="800"/>
              </a:spcAft>
            </a:pPr>
            <a:r>
              <a:rPr lang="en-PH" sz="3600" b="1" dirty="0">
                <a:effectLst/>
                <a:latin typeface="Times New Roman" panose="02020603050405020304" pitchFamily="18" charset="0"/>
                <a:ea typeface="Calibri" panose="020F0502020204030204" pitchFamily="34" charset="0"/>
                <a:cs typeface="Times New Roman" panose="02020603050405020304" pitchFamily="18" charset="0"/>
              </a:rPr>
              <a:t>CONCLUSION AND RECOMMENDATION</a:t>
            </a:r>
            <a:r>
              <a:rPr lang="en-PH" sz="3200" dirty="0">
                <a:effectLst/>
                <a:latin typeface="Calibri" panose="020F0502020204030204" pitchFamily="34" charset="0"/>
                <a:ea typeface="Calibri" panose="020F0502020204030204" pitchFamily="34" charset="0"/>
                <a:cs typeface="Times New Roman" panose="02020603050405020304" pitchFamily="18" charset="0"/>
              </a:rPr>
              <a:t/>
            </a:r>
            <a:br>
              <a:rPr lang="en-PH" sz="3200" dirty="0">
                <a:effectLst/>
                <a:latin typeface="Calibri" panose="020F0502020204030204" pitchFamily="34" charset="0"/>
                <a:ea typeface="Calibri" panose="020F0502020204030204" pitchFamily="34" charset="0"/>
                <a:cs typeface="Times New Roman" panose="02020603050405020304" pitchFamily="18" charset="0"/>
              </a:rPr>
            </a:br>
            <a:endParaRPr lang="en-PH" dirty="0"/>
          </a:p>
        </p:txBody>
      </p:sp>
      <p:sp>
        <p:nvSpPr>
          <p:cNvPr id="3" name="Content Placeholder 2">
            <a:extLst>
              <a:ext uri="{FF2B5EF4-FFF2-40B4-BE49-F238E27FC236}">
                <a16:creationId xmlns:a16="http://schemas.microsoft.com/office/drawing/2014/main" xmlns="" id="{B3AB1A8F-1DED-4CB0-B210-155F3CE57128}"/>
              </a:ext>
            </a:extLst>
          </p:cNvPr>
          <p:cNvSpPr>
            <a:spLocks noGrp="1"/>
          </p:cNvSpPr>
          <p:nvPr>
            <p:ph idx="1"/>
          </p:nvPr>
        </p:nvSpPr>
        <p:spPr>
          <a:xfrm>
            <a:off x="1351722" y="1205783"/>
            <a:ext cx="9594574" cy="5241889"/>
          </a:xfrm>
        </p:spPr>
        <p:txBody>
          <a:bodyPr>
            <a:normAutofit fontScale="77500" lnSpcReduction="20000"/>
          </a:bodyPr>
          <a:lstStyle/>
          <a:p>
            <a:pPr algn="just">
              <a:lnSpc>
                <a:spcPct val="107000"/>
              </a:lnSpc>
              <a:spcAft>
                <a:spcPts val="800"/>
              </a:spcAft>
            </a:pPr>
            <a:r>
              <a:rPr lang="en-PH" sz="3100" dirty="0">
                <a:effectLst/>
                <a:latin typeface="Times New Roman" panose="02020603050405020304" pitchFamily="18" charset="0"/>
                <a:ea typeface="Calibri" panose="020F0502020204030204" pitchFamily="34" charset="0"/>
                <a:cs typeface="Times New Roman" panose="02020603050405020304" pitchFamily="18" charset="0"/>
              </a:rPr>
              <a:t>Based on the findings of this study, the following conclusion were drawn: The constructed test has a balanced distribution as shown by the table of specifications, the Filipino expert teachers gave “very satisfactory” rating for the content and face validity of the qualifying examination, the final form of the test has easy and difficult items which belongs to a moderate difficulty level, and the test has high reliability. </a:t>
            </a:r>
          </a:p>
          <a:p>
            <a:pPr algn="just">
              <a:lnSpc>
                <a:spcPct val="107000"/>
              </a:lnSpc>
              <a:spcAft>
                <a:spcPts val="800"/>
              </a:spcAft>
            </a:pPr>
            <a:r>
              <a:rPr lang="en-PH" sz="3100" dirty="0">
                <a:effectLst/>
                <a:latin typeface="Times New Roman" panose="02020603050405020304" pitchFamily="18" charset="0"/>
                <a:ea typeface="Calibri" panose="020F0502020204030204" pitchFamily="34" charset="0"/>
                <a:cs typeface="Times New Roman" panose="02020603050405020304" pitchFamily="18" charset="0"/>
              </a:rPr>
              <a:t>On the other hand, the following recommendation are advanced with the hope that the administrators of the Filipino unit will be considered for implementation: The Filipino unit of Leyte Normal University will use this test as an evaluation instrument for those aspiring Filipino majors, any qualifying examinations must be relevant to the present curriculum, a further study of this research is encouraged to establish the concurrent and predictive validity, and the future researchers may use this study for guidance in making a similar to this. </a:t>
            </a:r>
            <a:endParaRPr lang="en-PH" sz="31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Tree>
    <p:extLst>
      <p:ext uri="{BB962C8B-B14F-4D97-AF65-F5344CB8AC3E}">
        <p14:creationId xmlns:p14="http://schemas.microsoft.com/office/powerpoint/2010/main" val="1398220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7F7714-AF36-4209-ACDD-572914B386C4}"/>
              </a:ext>
            </a:extLst>
          </p:cNvPr>
          <p:cNvSpPr>
            <a:spLocks noGrp="1"/>
          </p:cNvSpPr>
          <p:nvPr>
            <p:ph type="title"/>
          </p:nvPr>
        </p:nvSpPr>
        <p:spPr>
          <a:xfrm>
            <a:off x="1048051" y="344231"/>
            <a:ext cx="7958331" cy="689440"/>
          </a:xfrm>
        </p:spPr>
        <p:txBody>
          <a:bodyPr/>
          <a:lstStyle/>
          <a:p>
            <a:pPr algn="l"/>
            <a:r>
              <a:rPr lang="en-PH" sz="3600" b="1" dirty="0">
                <a:effectLst/>
                <a:latin typeface="Times New Roman" panose="02020603050405020304" pitchFamily="18" charset="0"/>
                <a:ea typeface="Calibri" panose="020F0502020204030204" pitchFamily="34" charset="0"/>
              </a:rPr>
              <a:t>REFERENCES</a:t>
            </a:r>
            <a:endParaRPr lang="en-PH" dirty="0"/>
          </a:p>
        </p:txBody>
      </p:sp>
      <p:pic>
        <p:nvPicPr>
          <p:cNvPr id="5" name="Content Placeholder 4">
            <a:extLst>
              <a:ext uri="{FF2B5EF4-FFF2-40B4-BE49-F238E27FC236}">
                <a16:creationId xmlns:a16="http://schemas.microsoft.com/office/drawing/2014/main" xmlns="" id="{37A8EA1D-0373-4A06-9719-4086EB2EBCBC}"/>
              </a:ext>
            </a:extLst>
          </p:cNvPr>
          <p:cNvPicPr>
            <a:picLocks noGrp="1" noChangeAspect="1"/>
          </p:cNvPicPr>
          <p:nvPr>
            <p:ph idx="1"/>
          </p:nvPr>
        </p:nvPicPr>
        <p:blipFill>
          <a:blip r:embed="rId2"/>
          <a:stretch>
            <a:fillRect/>
          </a:stretch>
        </p:blipFill>
        <p:spPr>
          <a:xfrm>
            <a:off x="2186609" y="1033463"/>
            <a:ext cx="7699513" cy="5605462"/>
          </a:xfrm>
        </p:spPr>
      </p:pic>
    </p:spTree>
    <p:extLst>
      <p:ext uri="{BB962C8B-B14F-4D97-AF65-F5344CB8AC3E}">
        <p14:creationId xmlns:p14="http://schemas.microsoft.com/office/powerpoint/2010/main" val="362835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508209-8A93-48C5-8820-B2AE6FC284DE}"/>
              </a:ext>
            </a:extLst>
          </p:cNvPr>
          <p:cNvSpPr>
            <a:spLocks noGrp="1"/>
          </p:cNvSpPr>
          <p:nvPr>
            <p:ph idx="1"/>
          </p:nvPr>
        </p:nvSpPr>
        <p:spPr>
          <a:xfrm>
            <a:off x="1298713" y="1298713"/>
            <a:ext cx="9271426" cy="4751231"/>
          </a:xfrm>
        </p:spPr>
        <p:txBody>
          <a:bodyPr>
            <a:normAutofit/>
          </a:bodyPr>
          <a:lstStyle/>
          <a:p>
            <a:pPr marL="0" indent="0" algn="ctr">
              <a:buNone/>
            </a:pPr>
            <a:r>
              <a:rPr lang="en-US" sz="8000" b="1" dirty="0">
                <a:latin typeface="Times New Roman" panose="02020603050405020304" pitchFamily="18" charset="0"/>
                <a:cs typeface="Times New Roman" panose="02020603050405020304" pitchFamily="18" charset="0"/>
              </a:rPr>
              <a:t>THANK YOU FOR LISTENING!</a:t>
            </a:r>
            <a:endParaRPr lang="en-PH"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22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6C6C5-2D3C-41BF-848C-5C94C5DDF657}"/>
              </a:ext>
            </a:extLst>
          </p:cNvPr>
          <p:cNvSpPr>
            <a:spLocks noGrp="1"/>
          </p:cNvSpPr>
          <p:nvPr>
            <p:ph type="title"/>
          </p:nvPr>
        </p:nvSpPr>
        <p:spPr>
          <a:xfrm>
            <a:off x="1260086" y="383987"/>
            <a:ext cx="7958331" cy="676188"/>
          </a:xfrm>
        </p:spPr>
        <p:txBody>
          <a:bodyPr>
            <a:normAutofit fontScale="90000"/>
          </a:bodyPr>
          <a:lstStyle/>
          <a:p>
            <a:pPr algn="l">
              <a:lnSpc>
                <a:spcPct val="107000"/>
              </a:lnSpc>
              <a:spcAft>
                <a:spcPts val="800"/>
              </a:spcAft>
            </a:pPr>
            <a:r>
              <a:rPr lang="en-PH" sz="3600" b="1" dirty="0">
                <a:effectLst/>
                <a:latin typeface="Times New Roman" panose="02020603050405020304" pitchFamily="18" charset="0"/>
                <a:ea typeface="Calibri" panose="020F0502020204030204" pitchFamily="34" charset="0"/>
                <a:cs typeface="Times New Roman" panose="02020603050405020304" pitchFamily="18" charset="0"/>
              </a:rPr>
              <a:t>INTRODUCTION</a:t>
            </a:r>
            <a:r>
              <a:rPr lang="en-PH" sz="3200" dirty="0">
                <a:effectLst/>
                <a:latin typeface="Calibri" panose="020F0502020204030204" pitchFamily="34" charset="0"/>
                <a:ea typeface="Calibri" panose="020F0502020204030204" pitchFamily="34" charset="0"/>
                <a:cs typeface="Times New Roman" panose="02020603050405020304" pitchFamily="18" charset="0"/>
              </a:rPr>
              <a:t/>
            </a:r>
            <a:br>
              <a:rPr lang="en-PH" sz="3200" dirty="0">
                <a:effectLst/>
                <a:latin typeface="Calibri" panose="020F0502020204030204" pitchFamily="34" charset="0"/>
                <a:ea typeface="Calibri" panose="020F0502020204030204" pitchFamily="34" charset="0"/>
                <a:cs typeface="Times New Roman" panose="02020603050405020304" pitchFamily="18" charset="0"/>
              </a:rPr>
            </a:br>
            <a:endParaRPr lang="en-PH" dirty="0"/>
          </a:p>
        </p:txBody>
      </p:sp>
      <p:sp>
        <p:nvSpPr>
          <p:cNvPr id="3" name="Content Placeholder 2">
            <a:extLst>
              <a:ext uri="{FF2B5EF4-FFF2-40B4-BE49-F238E27FC236}">
                <a16:creationId xmlns:a16="http://schemas.microsoft.com/office/drawing/2014/main" xmlns="" id="{6ADAC73E-5A46-4C58-A745-30A7A64AC608}"/>
              </a:ext>
            </a:extLst>
          </p:cNvPr>
          <p:cNvSpPr>
            <a:spLocks noGrp="1"/>
          </p:cNvSpPr>
          <p:nvPr>
            <p:ph idx="1"/>
          </p:nvPr>
        </p:nvSpPr>
        <p:spPr>
          <a:xfrm>
            <a:off x="1421877" y="1375927"/>
            <a:ext cx="9656940" cy="5098085"/>
          </a:xfrm>
        </p:spPr>
        <p:txBody>
          <a:bodyPr/>
          <a:lstStyle/>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Selecting Filipino majors in the Bachelor of Secondary Education (</a:t>
            </a:r>
            <a:r>
              <a:rPr lang="en-PH" sz="3200" dirty="0" err="1">
                <a:effectLst/>
                <a:latin typeface="Times New Roman" panose="02020603050405020304" pitchFamily="18" charset="0"/>
                <a:ea typeface="Calibri" panose="020F0502020204030204" pitchFamily="34" charset="0"/>
                <a:cs typeface="Times New Roman" panose="02020603050405020304" pitchFamily="18" charset="0"/>
              </a:rPr>
              <a:t>BSEd</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program needs some kind of evaluation in order to select competent Filipino teacher for the future. Testing is one of the evaluation measures commonly used in the different units at Leyte Normal University (LNU). Educators and administrators of the school are responsible to make education relevant to the needs of every citizen.</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Tree>
    <p:extLst>
      <p:ext uri="{BB962C8B-B14F-4D97-AF65-F5344CB8AC3E}">
        <p14:creationId xmlns:p14="http://schemas.microsoft.com/office/powerpoint/2010/main" val="216763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E8C5B8F-74A7-4D93-B47E-D1726EA5D6B7}"/>
              </a:ext>
            </a:extLst>
          </p:cNvPr>
          <p:cNvSpPr>
            <a:spLocks noGrp="1"/>
          </p:cNvSpPr>
          <p:nvPr>
            <p:ph idx="1"/>
          </p:nvPr>
        </p:nvSpPr>
        <p:spPr>
          <a:xfrm>
            <a:off x="1311964" y="145774"/>
            <a:ext cx="9978887" cy="6546574"/>
          </a:xfrm>
        </p:spPr>
        <p:txBody>
          <a:bodyPr>
            <a:normAutofit/>
          </a:bodyPr>
          <a:lstStyle/>
          <a:p>
            <a:r>
              <a:rPr lang="en-PH" sz="3200" dirty="0" err="1">
                <a:effectLst/>
                <a:latin typeface="Times New Roman" panose="02020603050405020304" pitchFamily="18" charset="0"/>
                <a:ea typeface="Calibri" panose="020F0502020204030204" pitchFamily="34" charset="0"/>
              </a:rPr>
              <a:t>Oriondo</a:t>
            </a:r>
            <a:r>
              <a:rPr lang="en-PH" sz="3200" dirty="0">
                <a:effectLst/>
                <a:latin typeface="Times New Roman" panose="02020603050405020304" pitchFamily="18" charset="0"/>
                <a:ea typeface="Calibri" panose="020F0502020204030204" pitchFamily="34" charset="0"/>
              </a:rPr>
              <a:t> and Antonio (1984), believe that test is the best tool in evaluation. Based on the results, the teachers know what skills they have focused in their instruction.</a:t>
            </a:r>
          </a:p>
          <a:p>
            <a:r>
              <a:rPr lang="en-PH" sz="3200" dirty="0">
                <a:effectLst/>
                <a:latin typeface="Times New Roman" panose="02020603050405020304" pitchFamily="18" charset="0"/>
                <a:ea typeface="Calibri" panose="020F0502020204030204" pitchFamily="34" charset="0"/>
              </a:rPr>
              <a:t>According to Thorndike and Hagen (1961), a good test helps to motivate the interest of students in order to pass and to choose a particular subject as his major. Therefore, there is a need to have a qualifying examination to be given by the Filipino unit to those incoming first year college students who wish to major Filipino subject in the BSED program. </a:t>
            </a:r>
            <a:endParaRPr lang="en-PH" sz="3200" dirty="0"/>
          </a:p>
        </p:txBody>
      </p:sp>
    </p:spTree>
    <p:extLst>
      <p:ext uri="{BB962C8B-B14F-4D97-AF65-F5344CB8AC3E}">
        <p14:creationId xmlns:p14="http://schemas.microsoft.com/office/powerpoint/2010/main" val="384077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3A9B82-810A-4E14-8EF8-43869A544A43}"/>
              </a:ext>
            </a:extLst>
          </p:cNvPr>
          <p:cNvSpPr>
            <a:spLocks noGrp="1"/>
          </p:cNvSpPr>
          <p:nvPr>
            <p:ph idx="1"/>
          </p:nvPr>
        </p:nvSpPr>
        <p:spPr>
          <a:xfrm>
            <a:off x="1126435" y="265043"/>
            <a:ext cx="9912626" cy="6440557"/>
          </a:xfrm>
        </p:spPr>
        <p:txBody>
          <a:bodyPr>
            <a:normAutofit fontScale="92500" lnSpcReduction="20000"/>
          </a:bodyPr>
          <a:lstStyle/>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Although, the Filipino unit which is with the College of Arts and Sciences (CAS) found difficulty in making qualifying examination for aspiring Filipino majors because it takes time to make the said validated examination, they can use the protype qualifying examination made by the researcher aside from the College Admission Test (CAT) given by the university to those First-Year college applicants. </a:t>
            </a:r>
          </a:p>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The selection of the prospective Filipino majors will be done in two ways: a qualifying examination and an interview. Student applicants who passed in the qualifying examination are the ones who will be interviewed. This study assumes that one of the admission requirements for the Filipino majors is the qualifying examination will reveal the ability of students to achieve in the course as their major.</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Tree>
    <p:extLst>
      <p:ext uri="{BB962C8B-B14F-4D97-AF65-F5344CB8AC3E}">
        <p14:creationId xmlns:p14="http://schemas.microsoft.com/office/powerpoint/2010/main" val="208892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2CD0E9-0A9E-4BD2-A338-2C299C52DF0A}"/>
              </a:ext>
            </a:extLst>
          </p:cNvPr>
          <p:cNvSpPr>
            <a:spLocks noGrp="1"/>
          </p:cNvSpPr>
          <p:nvPr>
            <p:ph idx="1"/>
          </p:nvPr>
        </p:nvSpPr>
        <p:spPr>
          <a:xfrm>
            <a:off x="1192696" y="278295"/>
            <a:ext cx="10005391" cy="6387547"/>
          </a:xfrm>
        </p:spPr>
        <p:txBody>
          <a:bodyPr>
            <a:normAutofit fontScale="77500" lnSpcReduction="20000"/>
          </a:bodyPr>
          <a:lstStyle/>
          <a:p>
            <a:pPr algn="just">
              <a:lnSpc>
                <a:spcPct val="107000"/>
              </a:lnSpc>
              <a:spcAft>
                <a:spcPts val="800"/>
              </a:spcAft>
            </a:pPr>
            <a:r>
              <a:rPr lang="en-PH" sz="3800" dirty="0">
                <a:effectLst/>
                <a:latin typeface="Times New Roman" panose="02020603050405020304" pitchFamily="18" charset="0"/>
                <a:ea typeface="Calibri" panose="020F0502020204030204" pitchFamily="34" charset="0"/>
                <a:cs typeface="Times New Roman" panose="02020603050405020304" pitchFamily="18" charset="0"/>
              </a:rPr>
              <a:t>Furthermore, Brookhart &amp; </a:t>
            </a:r>
            <a:r>
              <a:rPr lang="en-PH" sz="3800" dirty="0" err="1">
                <a:effectLst/>
                <a:latin typeface="Times New Roman" panose="02020603050405020304" pitchFamily="18" charset="0"/>
                <a:ea typeface="Calibri" panose="020F0502020204030204" pitchFamily="34" charset="0"/>
                <a:cs typeface="Times New Roman" panose="02020603050405020304" pitchFamily="18" charset="0"/>
              </a:rPr>
              <a:t>Nitko</a:t>
            </a:r>
            <a:r>
              <a:rPr lang="en-PH" sz="3800" dirty="0">
                <a:effectLst/>
                <a:latin typeface="Times New Roman" panose="02020603050405020304" pitchFamily="18" charset="0"/>
                <a:ea typeface="Calibri" panose="020F0502020204030204" pitchFamily="34" charset="0"/>
                <a:cs typeface="Times New Roman" panose="02020603050405020304" pitchFamily="18" charset="0"/>
              </a:rPr>
              <a:t> (2015) suggest that a good testing programs must be designed to cover as many important outcomes as possible. Test must be progressive, practical, economical, usable and flexible. It must also supplement rather than supplant the informal tests given by classroom teachers. </a:t>
            </a:r>
          </a:p>
          <a:p>
            <a:pPr algn="just">
              <a:lnSpc>
                <a:spcPct val="107000"/>
              </a:lnSpc>
              <a:spcAft>
                <a:spcPts val="800"/>
              </a:spcAft>
            </a:pPr>
            <a:r>
              <a:rPr lang="en-PH" sz="3800" dirty="0">
                <a:effectLst/>
                <a:latin typeface="Times New Roman" panose="02020603050405020304" pitchFamily="18" charset="0"/>
                <a:ea typeface="Calibri" panose="020F0502020204030204" pitchFamily="34" charset="0"/>
                <a:cs typeface="Times New Roman" panose="02020603050405020304" pitchFamily="18" charset="0"/>
              </a:rPr>
              <a:t>In addition, Padua and Santos (1997) contend that standardized tests are norm-referenced tests which have been administered to a large group of potential users of the test. The process of standardization of a test could take a very long time before finally arriving at acceptable standardized test from the time that the test developer prepared the table of specifications up to the point of validation and testing. This was already proven by many researchers in which their studies were about standardized test.</a:t>
            </a:r>
            <a:endParaRPr lang="en-PH" sz="38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Tree>
    <p:extLst>
      <p:ext uri="{BB962C8B-B14F-4D97-AF65-F5344CB8AC3E}">
        <p14:creationId xmlns:p14="http://schemas.microsoft.com/office/powerpoint/2010/main" val="8728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9E2C2-462B-4836-B1DB-B8ABFAF77099}"/>
              </a:ext>
            </a:extLst>
          </p:cNvPr>
          <p:cNvSpPr>
            <a:spLocks noGrp="1"/>
          </p:cNvSpPr>
          <p:nvPr>
            <p:ph type="title"/>
          </p:nvPr>
        </p:nvSpPr>
        <p:spPr>
          <a:xfrm>
            <a:off x="1140817" y="269441"/>
            <a:ext cx="7958331" cy="644959"/>
          </a:xfrm>
        </p:spPr>
        <p:txBody>
          <a:bodyPr>
            <a:normAutofit fontScale="90000"/>
          </a:bodyPr>
          <a:lstStyle/>
          <a:p>
            <a:pPr algn="l">
              <a:lnSpc>
                <a:spcPct val="107000"/>
              </a:lnSpc>
              <a:spcAft>
                <a:spcPts val="800"/>
              </a:spcAft>
            </a:pPr>
            <a:r>
              <a:rPr lang="en-PH" sz="3600" b="1" dirty="0">
                <a:effectLst/>
                <a:latin typeface="Times New Roman" panose="02020603050405020304" pitchFamily="18" charset="0"/>
                <a:ea typeface="Calibri" panose="020F0502020204030204" pitchFamily="34" charset="0"/>
                <a:cs typeface="Times New Roman" panose="02020603050405020304" pitchFamily="18" charset="0"/>
              </a:rPr>
              <a:t>METHODOLOGY</a:t>
            </a:r>
            <a:r>
              <a:rPr lang="en-PH" sz="3200" dirty="0">
                <a:effectLst/>
                <a:latin typeface="Calibri" panose="020F0502020204030204" pitchFamily="34" charset="0"/>
                <a:ea typeface="Calibri" panose="020F0502020204030204" pitchFamily="34" charset="0"/>
                <a:cs typeface="Times New Roman" panose="02020603050405020304" pitchFamily="18" charset="0"/>
              </a:rPr>
              <a:t/>
            </a:r>
            <a:br>
              <a:rPr lang="en-PH" sz="3200" dirty="0">
                <a:effectLst/>
                <a:latin typeface="Calibri" panose="020F0502020204030204" pitchFamily="34" charset="0"/>
                <a:ea typeface="Calibri" panose="020F0502020204030204" pitchFamily="34" charset="0"/>
                <a:cs typeface="Times New Roman" panose="02020603050405020304" pitchFamily="18" charset="0"/>
              </a:rPr>
            </a:br>
            <a:endParaRPr lang="en-PH" dirty="0"/>
          </a:p>
        </p:txBody>
      </p:sp>
      <p:sp>
        <p:nvSpPr>
          <p:cNvPr id="3" name="Content Placeholder 2">
            <a:extLst>
              <a:ext uri="{FF2B5EF4-FFF2-40B4-BE49-F238E27FC236}">
                <a16:creationId xmlns:a16="http://schemas.microsoft.com/office/drawing/2014/main" xmlns="" id="{D2DB0F27-718E-4152-8B8D-40EF87F84ADE}"/>
              </a:ext>
            </a:extLst>
          </p:cNvPr>
          <p:cNvSpPr>
            <a:spLocks noGrp="1"/>
          </p:cNvSpPr>
          <p:nvPr>
            <p:ph idx="1"/>
          </p:nvPr>
        </p:nvSpPr>
        <p:spPr>
          <a:xfrm>
            <a:off x="1563757" y="1007165"/>
            <a:ext cx="9515060" cy="5581394"/>
          </a:xfrm>
        </p:spPr>
        <p:txBody>
          <a:bodyPr>
            <a:normAutofit fontScale="77500" lnSpcReduction="20000"/>
          </a:bodyPr>
          <a:lstStyle/>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This study followed a descriptive developmental research. It involves the development of the prototype qualifying examinations which followed the Product Developmental Cycle as suggested by Popham and Baker (1975). The steps are: Instructional Specifications; Test Item Validation; Product Development; Product Try-out; and, Product Revision.</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This study was conducted in selected private higher education institution in Samar and Leyte. On the first dry-run, the researcher used one school in Leyte represented by Asian Development Foundation College (ADFC) in Tacloban City and one respondent school in Samar represented by Samar College in Catbalogan, Samar. Both schools were chosen because they are under the supervision of the Commission on Higher Education (CHED). On the second dry-run, the respondent schools utilized were Leyte Colleges in Tacloban City and Saint Mary’s College of Catbalogan, in Catbalogan Samar.</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Tree>
    <p:extLst>
      <p:ext uri="{BB962C8B-B14F-4D97-AF65-F5344CB8AC3E}">
        <p14:creationId xmlns:p14="http://schemas.microsoft.com/office/powerpoint/2010/main" val="376994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D6A491-B47D-49D6-86E9-7DA56446D85F}"/>
              </a:ext>
            </a:extLst>
          </p:cNvPr>
          <p:cNvSpPr>
            <a:spLocks noGrp="1"/>
          </p:cNvSpPr>
          <p:nvPr>
            <p:ph idx="1"/>
          </p:nvPr>
        </p:nvSpPr>
        <p:spPr>
          <a:xfrm>
            <a:off x="1285461" y="265043"/>
            <a:ext cx="9753600" cy="6440557"/>
          </a:xfrm>
        </p:spPr>
        <p:txBody>
          <a:bodyPr>
            <a:normAutofit fontScale="92500" lnSpcReduction="20000"/>
          </a:bodyPr>
          <a:lstStyle/>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The instruments that were used in this study were based on the </a:t>
            </a:r>
            <a:r>
              <a:rPr lang="en-PH"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syllabi</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of the two basic General Education 122 (GE 122) and General Education 123 (GE 123) used by the instructors, </a:t>
            </a:r>
            <a:r>
              <a:rPr lang="en-PH"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table of specifications</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of the cognitive processes of the items for the constructed test items and </a:t>
            </a:r>
            <a:r>
              <a:rPr lang="en-PH"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3-rating scale </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for determining face and content validation of the test. </a:t>
            </a:r>
          </a:p>
          <a:p>
            <a:pPr algn="just">
              <a:lnSpc>
                <a:spcPct val="107000"/>
              </a:lnSpc>
              <a:spcAft>
                <a:spcPts val="800"/>
              </a:spcAft>
            </a:pP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The number of students who took the test was taken from 20% of the population of Bachelor of Secondary Education (</a:t>
            </a:r>
            <a:r>
              <a:rPr lang="en-PH" sz="3200" dirty="0" err="1">
                <a:effectLst/>
                <a:latin typeface="Times New Roman" panose="02020603050405020304" pitchFamily="18" charset="0"/>
                <a:ea typeface="Calibri" panose="020F0502020204030204" pitchFamily="34" charset="0"/>
                <a:cs typeface="Times New Roman" panose="02020603050405020304" pitchFamily="18" charset="0"/>
              </a:rPr>
              <a:t>BSEd</a:t>
            </a:r>
            <a:r>
              <a:rPr lang="en-PH" sz="3200" dirty="0">
                <a:effectLst/>
                <a:latin typeface="Times New Roman" panose="02020603050405020304" pitchFamily="18" charset="0"/>
                <a:ea typeface="Calibri" panose="020F0502020204030204" pitchFamily="34" charset="0"/>
                <a:cs typeface="Times New Roman" panose="02020603050405020304" pitchFamily="18" charset="0"/>
              </a:rPr>
              <a:t>) sophomore students. Before administering the test, the researcher asked permission from the president/director of the said schools. The schools involved in this study are private schools which are not under State Colleges and universities (SUC’s). The school chosen were two from Samar and from Leyte respectively. </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PH" dirty="0"/>
          </a:p>
        </p:txBody>
      </p:sp>
    </p:spTree>
    <p:extLst>
      <p:ext uri="{BB962C8B-B14F-4D97-AF65-F5344CB8AC3E}">
        <p14:creationId xmlns:p14="http://schemas.microsoft.com/office/powerpoint/2010/main" val="425603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6AF714-BC2C-4DCF-90B0-1B40F7004C72}"/>
              </a:ext>
            </a:extLst>
          </p:cNvPr>
          <p:cNvSpPr>
            <a:spLocks noGrp="1"/>
          </p:cNvSpPr>
          <p:nvPr>
            <p:ph type="title"/>
          </p:nvPr>
        </p:nvSpPr>
        <p:spPr>
          <a:xfrm>
            <a:off x="1114313" y="401963"/>
            <a:ext cx="7958331" cy="1077229"/>
          </a:xfrm>
        </p:spPr>
        <p:txBody>
          <a:bodyPr/>
          <a:lstStyle/>
          <a:p>
            <a:pPr algn="l"/>
            <a:r>
              <a:rPr lang="en-PH" sz="3600" b="1" dirty="0">
                <a:effectLst/>
                <a:latin typeface="Times New Roman" panose="02020603050405020304" pitchFamily="18" charset="0"/>
                <a:ea typeface="Calibri" panose="020F0502020204030204" pitchFamily="34" charset="0"/>
                <a:cs typeface="Times New Roman" panose="02020603050405020304" pitchFamily="18" charset="0"/>
              </a:rPr>
              <a:t>RESULTS AND DISCUSSION</a:t>
            </a:r>
            <a:r>
              <a:rPr lang="en-PH"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H"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A9BD19E-FFDC-4382-857C-3FD4747019A8}"/>
              </a:ext>
            </a:extLst>
          </p:cNvPr>
          <p:cNvSpPr>
            <a:spLocks noGrp="1"/>
          </p:cNvSpPr>
          <p:nvPr>
            <p:ph idx="1"/>
          </p:nvPr>
        </p:nvSpPr>
        <p:spPr>
          <a:xfrm>
            <a:off x="1722783" y="1152939"/>
            <a:ext cx="9462051" cy="5303098"/>
          </a:xfrm>
        </p:spPr>
        <p:txBody>
          <a:bodyPr>
            <a:normAutofit/>
          </a:bodyPr>
          <a:lstStyle/>
          <a:p>
            <a:pPr algn="just">
              <a:lnSpc>
                <a:spcPct val="107000"/>
              </a:lnSpc>
              <a:spcAft>
                <a:spcPts val="800"/>
              </a:spcAft>
            </a:pPr>
            <a:r>
              <a:rPr lang="en-PH" sz="3200" b="1" kern="1200" dirty="0">
                <a:effectLst/>
                <a:latin typeface="Times New Roman" panose="02020603050405020304" pitchFamily="18" charset="0"/>
                <a:ea typeface="Calibri" panose="020F0502020204030204" pitchFamily="34" charset="0"/>
                <a:cs typeface="Times New Roman" panose="02020603050405020304" pitchFamily="18" charset="0"/>
              </a:rPr>
              <a:t>On the Content Validity of the Prototype Qualifying Examinations</a:t>
            </a:r>
          </a:p>
          <a:p>
            <a:pPr algn="just">
              <a:lnSpc>
                <a:spcPct val="107000"/>
              </a:lnSpc>
              <a:spcAft>
                <a:spcPts val="800"/>
              </a:spcAft>
            </a:pPr>
            <a:endParaRPr lang="en-PH" sz="32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PH" sz="3200" b="1" kern="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PH" sz="32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PH" sz="3200" b="1" kern="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PH" sz="3200" b="1" kern="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PH"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39BFA8DF-8842-474D-AB00-00090BA04E5A}"/>
              </a:ext>
            </a:extLst>
          </p:cNvPr>
          <p:cNvGraphicFramePr>
            <a:graphicFrameLocks noGrp="1"/>
          </p:cNvGraphicFramePr>
          <p:nvPr>
            <p:extLst>
              <p:ext uri="{D42A27DB-BD31-4B8C-83A1-F6EECF244321}">
                <p14:modId xmlns:p14="http://schemas.microsoft.com/office/powerpoint/2010/main" val="3209172597"/>
              </p:ext>
            </p:extLst>
          </p:nvPr>
        </p:nvGraphicFramePr>
        <p:xfrm>
          <a:off x="1310432" y="2800008"/>
          <a:ext cx="9874402" cy="2775213"/>
        </p:xfrm>
        <a:graphic>
          <a:graphicData uri="http://schemas.openxmlformats.org/drawingml/2006/table">
            <a:tbl>
              <a:tblPr firstRow="1" firstCol="1" bandRow="1"/>
              <a:tblGrid>
                <a:gridCol w="6314895">
                  <a:extLst>
                    <a:ext uri="{9D8B030D-6E8A-4147-A177-3AD203B41FA5}">
                      <a16:colId xmlns:a16="http://schemas.microsoft.com/office/drawing/2014/main" xmlns="" val="1786280498"/>
                    </a:ext>
                  </a:extLst>
                </a:gridCol>
                <a:gridCol w="1363215">
                  <a:extLst>
                    <a:ext uri="{9D8B030D-6E8A-4147-A177-3AD203B41FA5}">
                      <a16:colId xmlns:a16="http://schemas.microsoft.com/office/drawing/2014/main" xmlns="" val="3867206995"/>
                    </a:ext>
                  </a:extLst>
                </a:gridCol>
                <a:gridCol w="2196292">
                  <a:extLst>
                    <a:ext uri="{9D8B030D-6E8A-4147-A177-3AD203B41FA5}">
                      <a16:colId xmlns:a16="http://schemas.microsoft.com/office/drawing/2014/main" xmlns="" val="1261894161"/>
                    </a:ext>
                  </a:extLst>
                </a:gridCol>
              </a:tblGrid>
              <a:tr h="378582">
                <a:tc>
                  <a:txBody>
                    <a:bodyPr/>
                    <a:lstStyle/>
                    <a:p>
                      <a:pPr algn="ctr">
                        <a:lnSpc>
                          <a:spcPct val="100000"/>
                        </a:lnSpc>
                        <a:spcAft>
                          <a:spcPts val="0"/>
                        </a:spcAft>
                      </a:pPr>
                      <a:r>
                        <a:rPr lang="en-PH" sz="2000" b="1" dirty="0">
                          <a:effectLst/>
                          <a:latin typeface="Times New Roman" panose="02020603050405020304" pitchFamily="18" charset="0"/>
                          <a:ea typeface="Times New Roman" panose="02020603050405020304" pitchFamily="18" charset="0"/>
                          <a:cs typeface="Times New Roman" panose="02020603050405020304" pitchFamily="18" charset="0"/>
                        </a:rPr>
                        <a:t>Criteria</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Mean</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Interpretation</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89440200"/>
                  </a:ext>
                </a:extLst>
              </a:tr>
              <a:tr h="651285">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1. The items are based on the Filipino 101 now GE 122 and</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Filipino 102 now GE 123</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2.26</a:t>
                      </a:r>
                    </a:p>
                    <a:p>
                      <a:pPr algn="ctr">
                        <a:lnSpc>
                          <a:spcPct val="100000"/>
                        </a:lnSpc>
                        <a:spcAft>
                          <a:spcPts val="0"/>
                        </a:spcAft>
                      </a:pP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p>
                    <a:p>
                      <a:pPr algn="ctr">
                        <a:lnSpc>
                          <a:spcPct val="100000"/>
                        </a:lnSpc>
                        <a:spcAft>
                          <a:spcPts val="0"/>
                        </a:spcAft>
                      </a:pP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529871081"/>
                  </a:ext>
                </a:extLst>
              </a:tr>
              <a:tr h="378582">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 The items present clear problems</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a:effectLst/>
                          <a:latin typeface="Times New Roman" panose="02020603050405020304" pitchFamily="18" charset="0"/>
                          <a:ea typeface="Times New Roman" panose="02020603050405020304" pitchFamily="18" charset="0"/>
                          <a:cs typeface="Times New Roman" panose="02020603050405020304" pitchFamily="18" charset="0"/>
                        </a:rPr>
                        <a:t>2.24</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609034854"/>
                  </a:ext>
                </a:extLst>
              </a:tr>
              <a:tr h="378582">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3. The Correct responses are better than the other responses </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a:effectLst/>
                          <a:latin typeface="Times New Roman" panose="02020603050405020304" pitchFamily="18" charset="0"/>
                          <a:ea typeface="Times New Roman" panose="02020603050405020304" pitchFamily="18" charset="0"/>
                          <a:cs typeface="Times New Roman" panose="02020603050405020304" pitchFamily="18" charset="0"/>
                        </a:rPr>
                        <a:t>2.39</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878094383"/>
                  </a:ext>
                </a:extLst>
              </a:tr>
              <a:tr h="455091">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4. The distractors are likely to attract mainly students of low</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achievement</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2.54</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8175956"/>
                  </a:ext>
                </a:extLst>
              </a:tr>
              <a:tr h="378582">
                <a:tc>
                  <a:txBody>
                    <a:bodyPr/>
                    <a:lstStyle/>
                    <a:p>
                      <a:pP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Combined Mean</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2.36</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0292411"/>
                  </a:ext>
                </a:extLst>
              </a:tr>
            </a:tbl>
          </a:graphicData>
        </a:graphic>
      </p:graphicFrame>
    </p:spTree>
    <p:extLst>
      <p:ext uri="{BB962C8B-B14F-4D97-AF65-F5344CB8AC3E}">
        <p14:creationId xmlns:p14="http://schemas.microsoft.com/office/powerpoint/2010/main" val="372525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00CC6BA-8630-4ED1-B5C5-2DAF66112BA7}"/>
              </a:ext>
            </a:extLst>
          </p:cNvPr>
          <p:cNvSpPr>
            <a:spLocks noGrp="1"/>
          </p:cNvSpPr>
          <p:nvPr>
            <p:ph idx="1"/>
          </p:nvPr>
        </p:nvSpPr>
        <p:spPr>
          <a:xfrm>
            <a:off x="1245704" y="437322"/>
            <a:ext cx="9753600" cy="6095999"/>
          </a:xfrm>
        </p:spPr>
        <p:txBody>
          <a:bodyPr/>
          <a:lstStyle/>
          <a:p>
            <a:pPr marL="344488" marR="0" lvl="0" indent="-344488" algn="just" defTabSz="914400" rtl="0" eaLnBrk="1" fontAlgn="auto" latinLnBrk="0" hangingPunct="1">
              <a:lnSpc>
                <a:spcPct val="107000"/>
              </a:lnSpc>
              <a:spcBef>
                <a:spcPts val="1000"/>
              </a:spcBef>
              <a:spcAft>
                <a:spcPts val="800"/>
              </a:spcAft>
              <a:buClr>
                <a:srgbClr val="8EC0C1"/>
              </a:buClr>
              <a:buSzPct val="90000"/>
              <a:buFont typeface="Wingdings" panose="05000000000000000000" pitchFamily="2" charset="2"/>
              <a:buChar char="§"/>
              <a:tabLst/>
              <a:defRPr/>
            </a:pPr>
            <a:r>
              <a:rPr kumimoji="0" lang="en-PH" sz="32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On the Face Validity of the Prototype Qualifying Examinations</a:t>
            </a:r>
          </a:p>
          <a:p>
            <a:pPr marL="344488" marR="0" lvl="0" indent="-344488" algn="just" defTabSz="914400" rtl="0" eaLnBrk="1" fontAlgn="auto" latinLnBrk="0" hangingPunct="1">
              <a:lnSpc>
                <a:spcPct val="107000"/>
              </a:lnSpc>
              <a:spcBef>
                <a:spcPts val="1000"/>
              </a:spcBef>
              <a:spcAft>
                <a:spcPts val="800"/>
              </a:spcAft>
              <a:buClr>
                <a:srgbClr val="8EC0C1"/>
              </a:buClr>
              <a:buSzPct val="90000"/>
              <a:buFont typeface="Wingdings" panose="05000000000000000000" pitchFamily="2" charset="2"/>
              <a:buChar char="§"/>
              <a:tabLst/>
              <a:defRPr/>
            </a:pPr>
            <a:endParaRPr lang="en-PH" sz="3200" b="1" dirty="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a:p>
            <a:pPr marL="344488" marR="0" lvl="0" indent="-344488" algn="just" defTabSz="914400" rtl="0" eaLnBrk="1" fontAlgn="auto" latinLnBrk="0" hangingPunct="1">
              <a:lnSpc>
                <a:spcPct val="107000"/>
              </a:lnSpc>
              <a:spcBef>
                <a:spcPts val="1000"/>
              </a:spcBef>
              <a:spcAft>
                <a:spcPts val="800"/>
              </a:spcAft>
              <a:buClr>
                <a:srgbClr val="8EC0C1"/>
              </a:buClr>
              <a:buSzPct val="90000"/>
              <a:buFont typeface="Wingdings" panose="05000000000000000000" pitchFamily="2" charset="2"/>
              <a:buChar char="§"/>
              <a:tabLst/>
              <a:defRPr/>
            </a:pPr>
            <a:endParaRPr kumimoji="0" lang="en-PH" sz="32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4488" marR="0" lvl="0" indent="-344488" algn="just" defTabSz="914400" rtl="0" eaLnBrk="1" fontAlgn="auto" latinLnBrk="0" hangingPunct="1">
              <a:lnSpc>
                <a:spcPct val="107000"/>
              </a:lnSpc>
              <a:spcBef>
                <a:spcPts val="1000"/>
              </a:spcBef>
              <a:spcAft>
                <a:spcPts val="800"/>
              </a:spcAft>
              <a:buClr>
                <a:srgbClr val="8EC0C1"/>
              </a:buClr>
              <a:buSzPct val="90000"/>
              <a:buFont typeface="Wingdings" panose="05000000000000000000" pitchFamily="2" charset="2"/>
              <a:buChar char="§"/>
              <a:tabLst/>
              <a:defRPr/>
            </a:pPr>
            <a:endParaRPr lang="en-PH" sz="3200" b="1" dirty="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a:p>
            <a:pPr marL="344488" marR="0" lvl="0" indent="-344488" algn="just" defTabSz="914400" rtl="0" eaLnBrk="1" fontAlgn="auto" latinLnBrk="0" hangingPunct="1">
              <a:lnSpc>
                <a:spcPct val="107000"/>
              </a:lnSpc>
              <a:spcBef>
                <a:spcPts val="1000"/>
              </a:spcBef>
              <a:spcAft>
                <a:spcPts val="800"/>
              </a:spcAft>
              <a:buClr>
                <a:srgbClr val="8EC0C1"/>
              </a:buClr>
              <a:buSzPct val="90000"/>
              <a:buFont typeface="Wingdings" panose="05000000000000000000" pitchFamily="2" charset="2"/>
              <a:buChar char="§"/>
              <a:tabLst/>
              <a:defRPr/>
            </a:pPr>
            <a:endParaRPr kumimoji="0" lang="en-PH" sz="32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1000"/>
              </a:spcBef>
              <a:spcAft>
                <a:spcPts val="800"/>
              </a:spcAft>
              <a:buClr>
                <a:srgbClr val="8EC0C1"/>
              </a:buClr>
              <a:buSzPct val="90000"/>
              <a:buNone/>
              <a:tabLst/>
              <a:defRPr/>
            </a:pPr>
            <a:endParaRPr kumimoji="0" lang="en-PH" sz="32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PH" dirty="0"/>
          </a:p>
        </p:txBody>
      </p:sp>
      <p:graphicFrame>
        <p:nvGraphicFramePr>
          <p:cNvPr id="4" name="Table 3">
            <a:extLst>
              <a:ext uri="{FF2B5EF4-FFF2-40B4-BE49-F238E27FC236}">
                <a16:creationId xmlns:a16="http://schemas.microsoft.com/office/drawing/2014/main" xmlns="" id="{4207E7A3-2455-4C73-A4FA-7705B604FA8A}"/>
              </a:ext>
            </a:extLst>
          </p:cNvPr>
          <p:cNvGraphicFramePr>
            <a:graphicFrameLocks noGrp="1"/>
          </p:cNvGraphicFramePr>
          <p:nvPr>
            <p:extLst>
              <p:ext uri="{D42A27DB-BD31-4B8C-83A1-F6EECF244321}">
                <p14:modId xmlns:p14="http://schemas.microsoft.com/office/powerpoint/2010/main" val="249369749"/>
              </p:ext>
            </p:extLst>
          </p:nvPr>
        </p:nvGraphicFramePr>
        <p:xfrm>
          <a:off x="1351721" y="1908313"/>
          <a:ext cx="9784046" cy="4187048"/>
        </p:xfrm>
        <a:graphic>
          <a:graphicData uri="http://schemas.openxmlformats.org/drawingml/2006/table">
            <a:tbl>
              <a:tblPr firstRow="1" firstCol="1" bandRow="1"/>
              <a:tblGrid>
                <a:gridCol w="5115340">
                  <a:extLst>
                    <a:ext uri="{9D8B030D-6E8A-4147-A177-3AD203B41FA5}">
                      <a16:colId xmlns:a16="http://schemas.microsoft.com/office/drawing/2014/main" xmlns="" val="295263634"/>
                    </a:ext>
                  </a:extLst>
                </a:gridCol>
                <a:gridCol w="1789043">
                  <a:extLst>
                    <a:ext uri="{9D8B030D-6E8A-4147-A177-3AD203B41FA5}">
                      <a16:colId xmlns:a16="http://schemas.microsoft.com/office/drawing/2014/main" xmlns="" val="1841750669"/>
                    </a:ext>
                  </a:extLst>
                </a:gridCol>
                <a:gridCol w="2879663">
                  <a:extLst>
                    <a:ext uri="{9D8B030D-6E8A-4147-A177-3AD203B41FA5}">
                      <a16:colId xmlns:a16="http://schemas.microsoft.com/office/drawing/2014/main" xmlns="" val="1327889218"/>
                    </a:ext>
                  </a:extLst>
                </a:gridCol>
              </a:tblGrid>
              <a:tr h="431941">
                <a:tc>
                  <a:txBody>
                    <a:bodyPr/>
                    <a:lstStyle/>
                    <a:p>
                      <a:pPr algn="ctr">
                        <a:lnSpc>
                          <a:spcPct val="100000"/>
                        </a:lnSpc>
                        <a:spcAft>
                          <a:spcPts val="0"/>
                        </a:spcAft>
                      </a:pPr>
                      <a:r>
                        <a:rPr lang="en-PH" sz="2000" b="1" dirty="0">
                          <a:effectLst/>
                          <a:latin typeface="Times New Roman" panose="02020603050405020304" pitchFamily="18" charset="0"/>
                          <a:ea typeface="Times New Roman" panose="02020603050405020304" pitchFamily="18" charset="0"/>
                          <a:cs typeface="Times New Roman" panose="02020603050405020304" pitchFamily="18" charset="0"/>
                        </a:rPr>
                        <a:t>Criteria</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Mean</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b="1">
                          <a:effectLst/>
                          <a:latin typeface="Times New Roman" panose="02020603050405020304" pitchFamily="18" charset="0"/>
                          <a:ea typeface="Times New Roman" panose="02020603050405020304" pitchFamily="18" charset="0"/>
                          <a:cs typeface="Times New Roman" panose="02020603050405020304" pitchFamily="18" charset="0"/>
                        </a:rPr>
                        <a:t>Interpretation</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5162103"/>
                  </a:ext>
                </a:extLst>
              </a:tr>
              <a:tr h="230668">
                <a:tc>
                  <a:txBody>
                    <a:bodyPr/>
                    <a:lstStyle/>
                    <a:p>
                      <a:pPr marL="457200" indent="-457200">
                        <a:lnSpc>
                          <a:spcPct val="100000"/>
                        </a:lnSpc>
                        <a:spcAft>
                          <a:spcPts val="0"/>
                        </a:spcAft>
                        <a:buAutoNum type="arabicPeriod"/>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The standardized qualifying examination is appropriate in terms</a:t>
                      </a:r>
                      <a:r>
                        <a:rPr lang="en-PH"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of:</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591863801"/>
                  </a:ext>
                </a:extLst>
              </a:tr>
              <a:tr h="431941">
                <a:tc>
                  <a:txBody>
                    <a:bodyPr/>
                    <a:lstStyle/>
                    <a:p>
                      <a:pPr marL="0" lvl="0" indent="0">
                        <a:lnSpc>
                          <a:spcPct val="100000"/>
                        </a:lnSpc>
                        <a:spcAft>
                          <a:spcPts val="0"/>
                        </a:spcAft>
                        <a:buFont typeface="+mj-lt"/>
                        <a:buNone/>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a.  Format</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553192354"/>
                  </a:ext>
                </a:extLst>
              </a:tr>
              <a:tr h="431941">
                <a:tc>
                  <a:txBody>
                    <a:bodyPr/>
                    <a:lstStyle/>
                    <a:p>
                      <a:pPr marL="0" lvl="0" indent="0">
                        <a:lnSpc>
                          <a:spcPct val="100000"/>
                        </a:lnSpc>
                        <a:spcAft>
                          <a:spcPts val="0"/>
                        </a:spcAft>
                        <a:buFont typeface="+mj-lt"/>
                        <a:buNone/>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b.  Page Lay-out</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334508535"/>
                  </a:ext>
                </a:extLst>
              </a:tr>
              <a:tr h="431941">
                <a:tc>
                  <a:txBody>
                    <a:bodyPr/>
                    <a:lstStyle/>
                    <a:p>
                      <a:pPr marL="0" lvl="0" indent="0">
                        <a:lnSpc>
                          <a:spcPct val="100000"/>
                        </a:lnSpc>
                        <a:spcAft>
                          <a:spcPts val="0"/>
                        </a:spcAft>
                        <a:buFont typeface="+mj-lt"/>
                        <a:buNone/>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       c.  Language</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92758226"/>
                  </a:ext>
                </a:extLst>
              </a:tr>
              <a:tr h="431941">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 The items are clearly stated</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242280914"/>
                  </a:ext>
                </a:extLst>
              </a:tr>
              <a:tr h="431941">
                <a:tc>
                  <a:txBody>
                    <a:bodyPr/>
                    <a:lstStyle/>
                    <a:p>
                      <a:pP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3. The words are clearly printed and legible  </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594405433"/>
                  </a:ext>
                </a:extLst>
              </a:tr>
              <a:tr h="431941">
                <a:tc>
                  <a:txBody>
                    <a:bodyPr/>
                    <a:lstStyle/>
                    <a:p>
                      <a:pPr>
                        <a:lnSpc>
                          <a:spcPct val="100000"/>
                        </a:lnSpc>
                        <a:spcAft>
                          <a:spcPts val="0"/>
                        </a:spcAft>
                      </a:pPr>
                      <a:r>
                        <a:rPr lang="en-PH" sz="2000">
                          <a:effectLst/>
                          <a:latin typeface="Times New Roman" panose="02020603050405020304" pitchFamily="18" charset="0"/>
                          <a:ea typeface="Times New Roman" panose="02020603050405020304" pitchFamily="18" charset="0"/>
                          <a:cs typeface="Times New Roman" panose="02020603050405020304" pitchFamily="18" charset="0"/>
                        </a:rPr>
                        <a:t>4. The directions are concise and clear</a:t>
                      </a:r>
                      <a:endParaRPr lang="en-P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000"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7268961"/>
                  </a:ext>
                </a:extLst>
              </a:tr>
              <a:tr h="431941">
                <a:tc>
                  <a:txBody>
                    <a:bodyPr/>
                    <a:lstStyle/>
                    <a:p>
                      <a:pPr>
                        <a:lnSpc>
                          <a:spcPct val="100000"/>
                        </a:lnSpc>
                        <a:spcAft>
                          <a:spcPts val="0"/>
                        </a:spcAft>
                      </a:pPr>
                      <a:r>
                        <a:rPr lang="en-PH" sz="2400" b="1" dirty="0">
                          <a:effectLst/>
                          <a:latin typeface="Times New Roman" panose="02020603050405020304" pitchFamily="18" charset="0"/>
                          <a:ea typeface="Times New Roman" panose="02020603050405020304" pitchFamily="18" charset="0"/>
                          <a:cs typeface="Times New Roman" panose="02020603050405020304" pitchFamily="18" charset="0"/>
                        </a:rPr>
                        <a:t>Combined Mean</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400" b="1">
                          <a:effectLst/>
                          <a:latin typeface="Times New Roman" panose="02020603050405020304" pitchFamily="18" charset="0"/>
                          <a:ea typeface="Times New Roman" panose="02020603050405020304" pitchFamily="18" charset="0"/>
                          <a:cs typeface="Times New Roman" panose="02020603050405020304" pitchFamily="18" charset="0"/>
                        </a:rPr>
                        <a:t>2.71</a:t>
                      </a:r>
                      <a:endParaRPr lang="en-PH"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PH" sz="2400" b="1" dirty="0">
                          <a:effectLst/>
                          <a:latin typeface="Times New Roman" panose="02020603050405020304" pitchFamily="18" charset="0"/>
                          <a:ea typeface="Times New Roman" panose="02020603050405020304" pitchFamily="18" charset="0"/>
                          <a:cs typeface="Times New Roman" panose="02020603050405020304" pitchFamily="18" charset="0"/>
                        </a:rPr>
                        <a:t>Very Satisfactory</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4983183"/>
                  </a:ext>
                </a:extLst>
              </a:tr>
            </a:tbl>
          </a:graphicData>
        </a:graphic>
      </p:graphicFrame>
    </p:spTree>
    <p:extLst>
      <p:ext uri="{BB962C8B-B14F-4D97-AF65-F5344CB8AC3E}">
        <p14:creationId xmlns:p14="http://schemas.microsoft.com/office/powerpoint/2010/main" val="3990911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{8A383EA5-BDAA-4FC4-8A87-E6CBADA5F3D8}tf16401375</Template>
  <TotalTime>76</TotalTime>
  <Words>1633</Words>
  <Application>Microsoft Office PowerPoint</Application>
  <PresentationFormat>Widescreen</PresentationFormat>
  <Paragraphs>83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MS Shell Dlg 2</vt:lpstr>
      <vt:lpstr>Times New Roman</vt:lpstr>
      <vt:lpstr>Wingdings</vt:lpstr>
      <vt:lpstr>Wingdings 3</vt:lpstr>
      <vt:lpstr>Madison</vt:lpstr>
      <vt:lpstr>Prototype Qualifying Examination for Filipino Majors  Alvin Rom De Mesa Leyte Normal University ar_demesa@ymail.com </vt:lpstr>
      <vt:lpstr>INTRODUCTION </vt:lpstr>
      <vt:lpstr>PowerPoint Presentation</vt:lpstr>
      <vt:lpstr>PowerPoint Presentation</vt:lpstr>
      <vt:lpstr>PowerPoint Presentation</vt:lpstr>
      <vt:lpstr>METHODOLOGY </vt:lpstr>
      <vt:lpstr>PowerPoint Presentation</vt:lpstr>
      <vt:lpstr>RESULTS AND DISCUSSION </vt:lpstr>
      <vt:lpstr>PowerPoint Presentation</vt:lpstr>
      <vt:lpstr>PowerPoint Presentation</vt:lpstr>
      <vt:lpstr>PowerPoint Presentation</vt:lpstr>
      <vt:lpstr>PowerPoint Presentation</vt:lpstr>
      <vt:lpstr>PowerPoint Presentation</vt:lpstr>
      <vt:lpstr>CONCLUSION AND RECOMMENDATION </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Prototype Qualifying Examination for Filipino Majors  Alvin Rom De Mesa Leyte Normal University ar_demesa@ymail.com</dc:title>
  <dc:creator>Hp</dc:creator>
  <cp:lastModifiedBy>Windows User</cp:lastModifiedBy>
  <cp:revision>2</cp:revision>
  <dcterms:created xsi:type="dcterms:W3CDTF">2022-02-11T09:22:48Z</dcterms:created>
  <dcterms:modified xsi:type="dcterms:W3CDTF">2022-02-12T10:55:36Z</dcterms:modified>
</cp:coreProperties>
</file>