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259" r:id="rId4"/>
    <p:sldId id="260" r:id="rId5"/>
    <p:sldId id="261" r:id="rId6"/>
    <p:sldId id="264" r:id="rId7"/>
    <p:sldId id="267" r:id="rId8"/>
    <p:sldId id="262" r:id="rId9"/>
    <p:sldId id="263"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Space Mono" panose="020B0604020202020204" charset="0"/>
      <p:regular r:id="rId29"/>
    </p:embeddedFont>
    <p:embeddedFont>
      <p:font typeface="Space Mono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79" autoAdjust="0"/>
  </p:normalViewPr>
  <p:slideViewPr>
    <p:cSldViewPr>
      <p:cViewPr varScale="1">
        <p:scale>
          <a:sx n="44" d="100"/>
          <a:sy n="44" d="100"/>
        </p:scale>
        <p:origin x="79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D01EF-D221-46C1-8EC0-88804CD36FC1}"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5FF8E-AAA0-42FF-890D-D706332F4B82}" type="slidenum">
              <a:rPr lang="en-US" smtClean="0"/>
              <a:t>‹#›</a:t>
            </a:fld>
            <a:endParaRPr lang="en-US"/>
          </a:p>
        </p:txBody>
      </p:sp>
    </p:spTree>
    <p:extLst>
      <p:ext uri="{BB962C8B-B14F-4D97-AF65-F5344CB8AC3E}">
        <p14:creationId xmlns:p14="http://schemas.microsoft.com/office/powerpoint/2010/main" val="310824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 meaning and attribute meaning to objects and relations so that we can make sense of our lived experience.</a:t>
            </a:r>
          </a:p>
        </p:txBody>
      </p:sp>
      <p:sp>
        <p:nvSpPr>
          <p:cNvPr id="4" name="Slide Number Placeholder 3"/>
          <p:cNvSpPr>
            <a:spLocks noGrp="1"/>
          </p:cNvSpPr>
          <p:nvPr>
            <p:ph type="sldNum" sz="quarter" idx="5"/>
          </p:nvPr>
        </p:nvSpPr>
        <p:spPr/>
        <p:txBody>
          <a:bodyPr/>
          <a:lstStyle/>
          <a:p>
            <a:fld id="{6D35FF8E-AAA0-42FF-890D-D706332F4B82}" type="slidenum">
              <a:rPr lang="en-US" smtClean="0"/>
              <a:t>5</a:t>
            </a:fld>
            <a:endParaRPr lang="en-US"/>
          </a:p>
        </p:txBody>
      </p:sp>
    </p:spTree>
    <p:extLst>
      <p:ext uri="{BB962C8B-B14F-4D97-AF65-F5344CB8AC3E}">
        <p14:creationId xmlns:p14="http://schemas.microsoft.com/office/powerpoint/2010/main" val="156342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268" r="25427"/>
          <a:stretch>
            <a:fillRect/>
          </a:stretch>
        </p:blipFill>
        <p:spPr>
          <a:xfrm>
            <a:off x="0" y="0"/>
            <a:ext cx="5293312" cy="10287000"/>
          </a:xfrm>
          <a:prstGeom prst="rect">
            <a:avLst/>
          </a:prstGeom>
        </p:spPr>
      </p:pic>
      <p:grpSp>
        <p:nvGrpSpPr>
          <p:cNvPr id="3" name="Group 3"/>
          <p:cNvGrpSpPr/>
          <p:nvPr/>
        </p:nvGrpSpPr>
        <p:grpSpPr>
          <a:xfrm>
            <a:off x="4377349" y="1028700"/>
            <a:ext cx="12881951" cy="8229600"/>
            <a:chOff x="0" y="0"/>
            <a:chExt cx="26263731" cy="16778514"/>
          </a:xfrm>
        </p:grpSpPr>
        <p:sp>
          <p:nvSpPr>
            <p:cNvPr id="4" name="Freeform 4"/>
            <p:cNvSpPr/>
            <p:nvPr/>
          </p:nvSpPr>
          <p:spPr>
            <a:xfrm>
              <a:off x="0" y="0"/>
              <a:ext cx="26263730" cy="16778514"/>
            </a:xfrm>
            <a:custGeom>
              <a:avLst/>
              <a:gdLst/>
              <a:ahLst/>
              <a:cxnLst/>
              <a:rect l="l" t="t" r="r" b="b"/>
              <a:pathLst>
                <a:path w="26263730" h="16778514">
                  <a:moveTo>
                    <a:pt x="0" y="0"/>
                  </a:moveTo>
                  <a:lnTo>
                    <a:pt x="0" y="16778514"/>
                  </a:lnTo>
                  <a:lnTo>
                    <a:pt x="26263730" y="16778514"/>
                  </a:lnTo>
                  <a:lnTo>
                    <a:pt x="26263730" y="0"/>
                  </a:lnTo>
                  <a:lnTo>
                    <a:pt x="0" y="0"/>
                  </a:lnTo>
                  <a:close/>
                  <a:moveTo>
                    <a:pt x="26202770" y="16717555"/>
                  </a:moveTo>
                  <a:lnTo>
                    <a:pt x="59690" y="16717555"/>
                  </a:lnTo>
                  <a:lnTo>
                    <a:pt x="59690" y="59690"/>
                  </a:lnTo>
                  <a:lnTo>
                    <a:pt x="26202770" y="59690"/>
                  </a:lnTo>
                  <a:lnTo>
                    <a:pt x="26202770" y="16717555"/>
                  </a:lnTo>
                  <a:close/>
                </a:path>
              </a:pathLst>
            </a:custGeom>
            <a:solidFill>
              <a:srgbClr val="241D27"/>
            </a:solidFill>
          </p:spPr>
        </p:sp>
      </p:grpSp>
      <p:grpSp>
        <p:nvGrpSpPr>
          <p:cNvPr id="5" name="Group 5"/>
          <p:cNvGrpSpPr/>
          <p:nvPr/>
        </p:nvGrpSpPr>
        <p:grpSpPr>
          <a:xfrm>
            <a:off x="1028700" y="1028700"/>
            <a:ext cx="2426066" cy="8229600"/>
            <a:chOff x="0" y="0"/>
            <a:chExt cx="9411346" cy="31924782"/>
          </a:xfrm>
        </p:grpSpPr>
        <p:sp>
          <p:nvSpPr>
            <p:cNvPr id="6" name="Freeform 6"/>
            <p:cNvSpPr/>
            <p:nvPr/>
          </p:nvSpPr>
          <p:spPr>
            <a:xfrm>
              <a:off x="72390" y="72390"/>
              <a:ext cx="9266566" cy="31780001"/>
            </a:xfrm>
            <a:custGeom>
              <a:avLst/>
              <a:gdLst/>
              <a:ahLst/>
              <a:cxnLst/>
              <a:rect l="l" t="t" r="r" b="b"/>
              <a:pathLst>
                <a:path w="9266566" h="31780001">
                  <a:moveTo>
                    <a:pt x="0" y="0"/>
                  </a:moveTo>
                  <a:lnTo>
                    <a:pt x="9266566" y="0"/>
                  </a:lnTo>
                  <a:lnTo>
                    <a:pt x="9266566" y="31780001"/>
                  </a:lnTo>
                  <a:lnTo>
                    <a:pt x="0" y="31780001"/>
                  </a:lnTo>
                  <a:lnTo>
                    <a:pt x="0" y="0"/>
                  </a:lnTo>
                  <a:close/>
                </a:path>
              </a:pathLst>
            </a:custGeom>
            <a:solidFill>
              <a:srgbClr val="FFFFFF"/>
            </a:solidFill>
          </p:spPr>
        </p:sp>
        <p:sp>
          <p:nvSpPr>
            <p:cNvPr id="7" name="Freeform 7"/>
            <p:cNvSpPr/>
            <p:nvPr/>
          </p:nvSpPr>
          <p:spPr>
            <a:xfrm>
              <a:off x="0" y="0"/>
              <a:ext cx="9411346" cy="31924783"/>
            </a:xfrm>
            <a:custGeom>
              <a:avLst/>
              <a:gdLst/>
              <a:ahLst/>
              <a:cxnLst/>
              <a:rect l="l" t="t" r="r" b="b"/>
              <a:pathLst>
                <a:path w="9411346" h="31924783">
                  <a:moveTo>
                    <a:pt x="9266566" y="31780001"/>
                  </a:moveTo>
                  <a:lnTo>
                    <a:pt x="9411346" y="31780001"/>
                  </a:lnTo>
                  <a:lnTo>
                    <a:pt x="9411346" y="31924783"/>
                  </a:lnTo>
                  <a:lnTo>
                    <a:pt x="9266566" y="31924783"/>
                  </a:lnTo>
                  <a:lnTo>
                    <a:pt x="9266566" y="31780001"/>
                  </a:lnTo>
                  <a:close/>
                  <a:moveTo>
                    <a:pt x="0" y="144780"/>
                  </a:moveTo>
                  <a:lnTo>
                    <a:pt x="144780" y="144780"/>
                  </a:lnTo>
                  <a:lnTo>
                    <a:pt x="144780" y="31780001"/>
                  </a:lnTo>
                  <a:lnTo>
                    <a:pt x="0" y="31780001"/>
                  </a:lnTo>
                  <a:lnTo>
                    <a:pt x="0" y="144780"/>
                  </a:lnTo>
                  <a:close/>
                  <a:moveTo>
                    <a:pt x="0" y="31780001"/>
                  </a:moveTo>
                  <a:lnTo>
                    <a:pt x="144780" y="31780001"/>
                  </a:lnTo>
                  <a:lnTo>
                    <a:pt x="144780" y="31924783"/>
                  </a:lnTo>
                  <a:lnTo>
                    <a:pt x="0" y="31924783"/>
                  </a:lnTo>
                  <a:lnTo>
                    <a:pt x="0" y="31780001"/>
                  </a:lnTo>
                  <a:close/>
                  <a:moveTo>
                    <a:pt x="9266566" y="144780"/>
                  </a:moveTo>
                  <a:lnTo>
                    <a:pt x="9411346" y="144780"/>
                  </a:lnTo>
                  <a:lnTo>
                    <a:pt x="9411346" y="31780001"/>
                  </a:lnTo>
                  <a:lnTo>
                    <a:pt x="9266566" y="31780001"/>
                  </a:lnTo>
                  <a:lnTo>
                    <a:pt x="9266566" y="144780"/>
                  </a:lnTo>
                  <a:close/>
                  <a:moveTo>
                    <a:pt x="144780" y="31780001"/>
                  </a:moveTo>
                  <a:lnTo>
                    <a:pt x="9266566" y="31780001"/>
                  </a:lnTo>
                  <a:lnTo>
                    <a:pt x="9266566" y="31924783"/>
                  </a:lnTo>
                  <a:lnTo>
                    <a:pt x="144780" y="31924783"/>
                  </a:lnTo>
                  <a:lnTo>
                    <a:pt x="144780" y="31780001"/>
                  </a:lnTo>
                  <a:close/>
                  <a:moveTo>
                    <a:pt x="9266566" y="0"/>
                  </a:moveTo>
                  <a:lnTo>
                    <a:pt x="9411346" y="0"/>
                  </a:lnTo>
                  <a:lnTo>
                    <a:pt x="9411346" y="144780"/>
                  </a:lnTo>
                  <a:lnTo>
                    <a:pt x="9266566" y="144780"/>
                  </a:lnTo>
                  <a:lnTo>
                    <a:pt x="9266566" y="0"/>
                  </a:lnTo>
                  <a:close/>
                  <a:moveTo>
                    <a:pt x="0" y="0"/>
                  </a:moveTo>
                  <a:lnTo>
                    <a:pt x="144780" y="0"/>
                  </a:lnTo>
                  <a:lnTo>
                    <a:pt x="144780" y="144780"/>
                  </a:lnTo>
                  <a:lnTo>
                    <a:pt x="0" y="144780"/>
                  </a:lnTo>
                  <a:lnTo>
                    <a:pt x="0" y="0"/>
                  </a:lnTo>
                  <a:close/>
                  <a:moveTo>
                    <a:pt x="144780" y="0"/>
                  </a:moveTo>
                  <a:lnTo>
                    <a:pt x="9266566" y="0"/>
                  </a:lnTo>
                  <a:lnTo>
                    <a:pt x="9266566" y="144780"/>
                  </a:lnTo>
                  <a:lnTo>
                    <a:pt x="144780" y="144780"/>
                  </a:lnTo>
                  <a:lnTo>
                    <a:pt x="144780" y="0"/>
                  </a:lnTo>
                  <a:close/>
                </a:path>
              </a:pathLst>
            </a:custGeom>
            <a:solidFill>
              <a:srgbClr val="241D27"/>
            </a:solidFill>
          </p:spPr>
        </p:sp>
      </p:grpSp>
      <p:sp>
        <p:nvSpPr>
          <p:cNvPr id="8" name="TextBox 8"/>
          <p:cNvSpPr txBox="1"/>
          <p:nvPr/>
        </p:nvSpPr>
        <p:spPr>
          <a:xfrm>
            <a:off x="6188535" y="1047361"/>
            <a:ext cx="10545072" cy="9971961"/>
          </a:xfrm>
          <a:prstGeom prst="rect">
            <a:avLst/>
          </a:prstGeom>
        </p:spPr>
        <p:txBody>
          <a:bodyPr wrap="square" lIns="0" tIns="0" rIns="0" bIns="0" rtlCol="0" anchor="t">
            <a:spAutoFit/>
          </a:bodyPr>
          <a:lstStyle/>
          <a:p>
            <a:pPr algn="ctr"/>
            <a:r>
              <a:rPr lang="en-US" sz="7200" b="1" spc="105" dirty="0">
                <a:solidFill>
                  <a:srgbClr val="241D27"/>
                </a:solidFill>
                <a:latin typeface="Space Mono Bold"/>
              </a:rPr>
              <a:t>Self-Perceived Teaching Competence and Extent of 21st Century Learning Skills Integration in the Alternative Learning System </a:t>
            </a:r>
          </a:p>
          <a:p>
            <a:pPr algn="ctr"/>
            <a:r>
              <a:rPr lang="en-US" sz="7200" b="1" spc="105" dirty="0">
                <a:solidFill>
                  <a:srgbClr val="241D27"/>
                </a:solidFill>
                <a:latin typeface="Space Mono Bold"/>
              </a:rPr>
              <a:t> </a:t>
            </a:r>
          </a:p>
        </p:txBody>
      </p:sp>
      <p:sp>
        <p:nvSpPr>
          <p:cNvPr id="9" name="TextBox 9"/>
          <p:cNvSpPr txBox="1"/>
          <p:nvPr/>
        </p:nvSpPr>
        <p:spPr>
          <a:xfrm rot="-5400000">
            <a:off x="-1166322" y="4679528"/>
            <a:ext cx="6835160" cy="927946"/>
          </a:xfrm>
          <a:prstGeom prst="rect">
            <a:avLst/>
          </a:prstGeom>
        </p:spPr>
        <p:txBody>
          <a:bodyPr lIns="0" tIns="0" rIns="0" bIns="0" rtlCol="0" anchor="t">
            <a:spAutoFit/>
          </a:bodyPr>
          <a:lstStyle/>
          <a:p>
            <a:pPr algn="ctr">
              <a:lnSpc>
                <a:spcPts val="3615"/>
              </a:lnSpc>
            </a:pPr>
            <a:r>
              <a:rPr lang="en-US" sz="3200" spc="320" dirty="0">
                <a:solidFill>
                  <a:srgbClr val="241D27"/>
                </a:solidFill>
                <a:latin typeface="Space Mono Bold"/>
              </a:rPr>
              <a:t>Sergio A. Matugas Jr.</a:t>
            </a:r>
          </a:p>
          <a:p>
            <a:pPr algn="ctr">
              <a:lnSpc>
                <a:spcPts val="3615"/>
              </a:lnSpc>
            </a:pPr>
            <a:r>
              <a:rPr lang="en-US" sz="3200" spc="320" dirty="0" err="1">
                <a:solidFill>
                  <a:srgbClr val="241D27"/>
                </a:solidFill>
                <a:latin typeface="Space Mono Bold"/>
              </a:rPr>
              <a:t>Purita</a:t>
            </a:r>
            <a:r>
              <a:rPr lang="en-US" sz="3200" spc="320" dirty="0">
                <a:solidFill>
                  <a:srgbClr val="241D27"/>
                </a:solidFill>
                <a:latin typeface="Space Mono Bold"/>
              </a:rPr>
              <a:t> T. Baltazar</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1028700"/>
            <a:ext cx="16421100" cy="8229600"/>
            <a:chOff x="0" y="0"/>
            <a:chExt cx="15565080" cy="16778514"/>
          </a:xfrm>
        </p:grpSpPr>
        <p:sp>
          <p:nvSpPr>
            <p:cNvPr id="3" name="Freeform 3"/>
            <p:cNvSpPr/>
            <p:nvPr/>
          </p:nvSpPr>
          <p:spPr>
            <a:xfrm>
              <a:off x="0" y="0"/>
              <a:ext cx="15565081" cy="16778514"/>
            </a:xfrm>
            <a:custGeom>
              <a:avLst/>
              <a:gdLst/>
              <a:ahLst/>
              <a:cxnLst/>
              <a:rect l="l" t="t" r="r" b="b"/>
              <a:pathLst>
                <a:path w="15565081" h="16778514">
                  <a:moveTo>
                    <a:pt x="0" y="0"/>
                  </a:moveTo>
                  <a:lnTo>
                    <a:pt x="0" y="16778514"/>
                  </a:lnTo>
                  <a:lnTo>
                    <a:pt x="15565081" y="16778514"/>
                  </a:lnTo>
                  <a:lnTo>
                    <a:pt x="15565081" y="0"/>
                  </a:lnTo>
                  <a:lnTo>
                    <a:pt x="0" y="0"/>
                  </a:lnTo>
                  <a:close/>
                  <a:moveTo>
                    <a:pt x="15504120" y="16717555"/>
                  </a:moveTo>
                  <a:lnTo>
                    <a:pt x="59690" y="16717555"/>
                  </a:lnTo>
                  <a:lnTo>
                    <a:pt x="59690" y="59690"/>
                  </a:lnTo>
                  <a:lnTo>
                    <a:pt x="15504120" y="59690"/>
                  </a:lnTo>
                  <a:lnTo>
                    <a:pt x="15504120" y="16717555"/>
                  </a:lnTo>
                  <a:close/>
                </a:path>
              </a:pathLst>
            </a:custGeom>
            <a:solidFill>
              <a:srgbClr val="241D27"/>
            </a:solidFill>
          </p:spPr>
        </p:sp>
      </p:grpSp>
      <p:sp>
        <p:nvSpPr>
          <p:cNvPr id="5" name="TextBox 5"/>
          <p:cNvSpPr txBox="1"/>
          <p:nvPr/>
        </p:nvSpPr>
        <p:spPr>
          <a:xfrm>
            <a:off x="1219199" y="1419403"/>
            <a:ext cx="14249400" cy="7448193"/>
          </a:xfrm>
          <a:prstGeom prst="rect">
            <a:avLst/>
          </a:prstGeom>
        </p:spPr>
        <p:txBody>
          <a:bodyPr wrap="square" lIns="0" tIns="0" rIns="0" bIns="0" rtlCol="0" anchor="t">
            <a:spAutoFit/>
          </a:bodyPr>
          <a:lstStyle/>
          <a:p>
            <a:r>
              <a:rPr lang="en-US" sz="4400" spc="30" dirty="0">
                <a:solidFill>
                  <a:srgbClr val="241D27"/>
                </a:solidFill>
                <a:latin typeface="Space Mono"/>
              </a:rPr>
              <a:t>There are eight 21st century skills every student should acquire. (Hixson, </a:t>
            </a:r>
            <a:r>
              <a:rPr lang="en-US" sz="4400" spc="30" dirty="0" err="1">
                <a:solidFill>
                  <a:srgbClr val="241D27"/>
                </a:solidFill>
                <a:latin typeface="Space Mono"/>
              </a:rPr>
              <a:t>Ravitz</a:t>
            </a:r>
            <a:r>
              <a:rPr lang="en-US" sz="4400" spc="30" dirty="0">
                <a:solidFill>
                  <a:srgbClr val="241D27"/>
                </a:solidFill>
                <a:latin typeface="Space Mono"/>
              </a:rPr>
              <a:t>, &amp; </a:t>
            </a:r>
            <a:r>
              <a:rPr lang="en-US" sz="4400" spc="30" dirty="0" err="1">
                <a:solidFill>
                  <a:srgbClr val="241D27"/>
                </a:solidFill>
                <a:latin typeface="Space Mono"/>
              </a:rPr>
              <a:t>Whisman</a:t>
            </a:r>
            <a:r>
              <a:rPr lang="en-US" sz="4400" spc="30" dirty="0">
                <a:solidFill>
                  <a:srgbClr val="241D27"/>
                </a:solidFill>
                <a:latin typeface="Space Mono"/>
              </a:rPr>
              <a:t>, 2012). </a:t>
            </a:r>
          </a:p>
          <a:p>
            <a:pPr marL="571500" indent="-571500">
              <a:buFont typeface="Arial" panose="020B0604020202020204" pitchFamily="34" charset="0"/>
              <a:buChar char="•"/>
            </a:pPr>
            <a:r>
              <a:rPr lang="en-US" sz="4400" spc="30" dirty="0">
                <a:solidFill>
                  <a:srgbClr val="241D27"/>
                </a:solidFill>
                <a:latin typeface="Space Mono"/>
              </a:rPr>
              <a:t>Critical thinking skills</a:t>
            </a:r>
          </a:p>
          <a:p>
            <a:pPr marL="571500" indent="-571500">
              <a:buFont typeface="Arial" panose="020B0604020202020204" pitchFamily="34" charset="0"/>
              <a:buChar char="•"/>
            </a:pPr>
            <a:r>
              <a:rPr lang="en-US" sz="4400" spc="30" dirty="0">
                <a:solidFill>
                  <a:srgbClr val="241D27"/>
                </a:solidFill>
                <a:latin typeface="Space Mono"/>
              </a:rPr>
              <a:t>Collaboration skills</a:t>
            </a:r>
          </a:p>
          <a:p>
            <a:pPr marL="571500" indent="-571500">
              <a:buFont typeface="Arial" panose="020B0604020202020204" pitchFamily="34" charset="0"/>
              <a:buChar char="•"/>
            </a:pPr>
            <a:r>
              <a:rPr lang="en-US" sz="4400" spc="30" dirty="0">
                <a:solidFill>
                  <a:srgbClr val="241D27"/>
                </a:solidFill>
                <a:latin typeface="Space Mono"/>
              </a:rPr>
              <a:t>Communication skills</a:t>
            </a:r>
          </a:p>
          <a:p>
            <a:pPr marL="571500" indent="-571500">
              <a:buFont typeface="Arial" panose="020B0604020202020204" pitchFamily="34" charset="0"/>
              <a:buChar char="•"/>
            </a:pPr>
            <a:r>
              <a:rPr lang="en-US" sz="4400" spc="30" dirty="0">
                <a:solidFill>
                  <a:srgbClr val="241D27"/>
                </a:solidFill>
                <a:latin typeface="Space Mono"/>
              </a:rPr>
              <a:t>Creativity and innovation skills </a:t>
            </a:r>
          </a:p>
          <a:p>
            <a:pPr marL="571500" indent="-571500">
              <a:buFont typeface="Arial" panose="020B0604020202020204" pitchFamily="34" charset="0"/>
              <a:buChar char="•"/>
            </a:pPr>
            <a:r>
              <a:rPr lang="en-US" sz="4400" spc="30" dirty="0">
                <a:solidFill>
                  <a:srgbClr val="241D27"/>
                </a:solidFill>
                <a:latin typeface="Space Mono"/>
              </a:rPr>
              <a:t>Self-direction skills </a:t>
            </a:r>
          </a:p>
          <a:p>
            <a:pPr marL="571500" indent="-571500">
              <a:buFont typeface="Arial" panose="020B0604020202020204" pitchFamily="34" charset="0"/>
              <a:buChar char="•"/>
            </a:pPr>
            <a:r>
              <a:rPr lang="en-US" sz="4400" spc="30" dirty="0">
                <a:solidFill>
                  <a:srgbClr val="241D27"/>
                </a:solidFill>
                <a:latin typeface="Space Mono"/>
              </a:rPr>
              <a:t>Global connections</a:t>
            </a:r>
          </a:p>
          <a:p>
            <a:pPr marL="571500" indent="-571500">
              <a:buFont typeface="Arial" panose="020B0604020202020204" pitchFamily="34" charset="0"/>
              <a:buChar char="•"/>
            </a:pPr>
            <a:r>
              <a:rPr lang="en-US" sz="4400" spc="30" dirty="0">
                <a:solidFill>
                  <a:srgbClr val="241D27"/>
                </a:solidFill>
                <a:latin typeface="Space Mono"/>
              </a:rPr>
              <a:t>Local connections</a:t>
            </a:r>
          </a:p>
          <a:p>
            <a:pPr marL="571500" indent="-571500">
              <a:buFont typeface="Arial" panose="020B0604020202020204" pitchFamily="34" charset="0"/>
              <a:buChar char="•"/>
            </a:pPr>
            <a:r>
              <a:rPr lang="en-US" sz="4400" spc="30" dirty="0">
                <a:solidFill>
                  <a:srgbClr val="241D27"/>
                </a:solidFill>
                <a:latin typeface="Space Mono"/>
              </a:rPr>
              <a:t>Using technology as a tool for learning </a:t>
            </a:r>
          </a:p>
        </p:txBody>
      </p:sp>
      <p:sp>
        <p:nvSpPr>
          <p:cNvPr id="6" name="AutoShape 6"/>
          <p:cNvSpPr/>
          <p:nvPr/>
        </p:nvSpPr>
        <p:spPr>
          <a:xfrm>
            <a:off x="15717704" y="3395994"/>
            <a:ext cx="1541596" cy="5862306"/>
          </a:xfrm>
          <a:prstGeom prst="rect">
            <a:avLst/>
          </a:prstGeom>
          <a:solidFill>
            <a:srgbClr val="241D27">
              <a:alpha val="9804"/>
            </a:srgbClr>
          </a:solidFill>
        </p:spPr>
      </p:sp>
      <p:grpSp>
        <p:nvGrpSpPr>
          <p:cNvPr id="7" name="Group 7"/>
          <p:cNvGrpSpPr/>
          <p:nvPr/>
        </p:nvGrpSpPr>
        <p:grpSpPr>
          <a:xfrm>
            <a:off x="15468600" y="1028700"/>
            <a:ext cx="1790700" cy="8229600"/>
            <a:chOff x="0" y="0"/>
            <a:chExt cx="4245087" cy="16778514"/>
          </a:xfrm>
        </p:grpSpPr>
        <p:sp>
          <p:nvSpPr>
            <p:cNvPr id="8" name="Freeform 8"/>
            <p:cNvSpPr/>
            <p:nvPr/>
          </p:nvSpPr>
          <p:spPr>
            <a:xfrm>
              <a:off x="0" y="0"/>
              <a:ext cx="4245087" cy="16778514"/>
            </a:xfrm>
            <a:custGeom>
              <a:avLst/>
              <a:gdLst/>
              <a:ahLst/>
              <a:cxnLst/>
              <a:rect l="l" t="t" r="r" b="b"/>
              <a:pathLst>
                <a:path w="4245087" h="16778514">
                  <a:moveTo>
                    <a:pt x="0" y="0"/>
                  </a:moveTo>
                  <a:lnTo>
                    <a:pt x="0" y="16778514"/>
                  </a:lnTo>
                  <a:lnTo>
                    <a:pt x="4245087" y="16778514"/>
                  </a:lnTo>
                  <a:lnTo>
                    <a:pt x="4245087" y="0"/>
                  </a:lnTo>
                  <a:lnTo>
                    <a:pt x="0" y="0"/>
                  </a:lnTo>
                  <a:close/>
                  <a:moveTo>
                    <a:pt x="4184127" y="16717555"/>
                  </a:moveTo>
                  <a:lnTo>
                    <a:pt x="59690" y="16717555"/>
                  </a:lnTo>
                  <a:lnTo>
                    <a:pt x="59690" y="59690"/>
                  </a:lnTo>
                  <a:lnTo>
                    <a:pt x="4184127" y="59690"/>
                  </a:lnTo>
                  <a:lnTo>
                    <a:pt x="4184127" y="16717555"/>
                  </a:lnTo>
                  <a:close/>
                </a:path>
              </a:pathLst>
            </a:custGeom>
            <a:solidFill>
              <a:srgbClr val="241D27"/>
            </a:solidFill>
          </p:spPr>
        </p:sp>
      </p:grpSp>
      <p:sp>
        <p:nvSpPr>
          <p:cNvPr id="9" name="AutoShape 9"/>
          <p:cNvSpPr/>
          <p:nvPr/>
        </p:nvSpPr>
        <p:spPr>
          <a:xfrm>
            <a:off x="15468600" y="1028700"/>
            <a:ext cx="1790700" cy="2367294"/>
          </a:xfrm>
          <a:prstGeom prst="rect">
            <a:avLst/>
          </a:prstGeom>
          <a:solidFill>
            <a:srgbClr val="241D27"/>
          </a:solidFill>
        </p:spPr>
      </p:sp>
      <p:sp>
        <p:nvSpPr>
          <p:cNvPr id="10" name="TextBox 10"/>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10</a:t>
            </a:r>
          </a:p>
        </p:txBody>
      </p:sp>
    </p:spTree>
    <p:extLst>
      <p:ext uri="{BB962C8B-B14F-4D97-AF65-F5344CB8AC3E}">
        <p14:creationId xmlns:p14="http://schemas.microsoft.com/office/powerpoint/2010/main" val="13764420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241D27"/>
            </a:solidFill>
          </p:spPr>
        </p:sp>
      </p:grpSp>
      <p:grpSp>
        <p:nvGrpSpPr>
          <p:cNvPr id="4" name="Group 4"/>
          <p:cNvGrpSpPr/>
          <p:nvPr/>
        </p:nvGrpSpPr>
        <p:grpSpPr>
          <a:xfrm>
            <a:off x="1028700" y="1028700"/>
            <a:ext cx="16230600" cy="2367294"/>
            <a:chOff x="0" y="0"/>
            <a:chExt cx="33090958" cy="4826440"/>
          </a:xfrm>
        </p:grpSpPr>
        <p:sp>
          <p:nvSpPr>
            <p:cNvPr id="5" name="Freeform 5"/>
            <p:cNvSpPr/>
            <p:nvPr/>
          </p:nvSpPr>
          <p:spPr>
            <a:xfrm>
              <a:off x="0" y="0"/>
              <a:ext cx="33090957" cy="4826440"/>
            </a:xfrm>
            <a:custGeom>
              <a:avLst/>
              <a:gdLst/>
              <a:ahLst/>
              <a:cxnLst/>
              <a:rect l="l" t="t" r="r" b="b"/>
              <a:pathLst>
                <a:path w="33090957" h="4826440">
                  <a:moveTo>
                    <a:pt x="0" y="0"/>
                  </a:moveTo>
                  <a:lnTo>
                    <a:pt x="0" y="4826440"/>
                  </a:lnTo>
                  <a:lnTo>
                    <a:pt x="33090957" y="4826440"/>
                  </a:lnTo>
                  <a:lnTo>
                    <a:pt x="33090957" y="0"/>
                  </a:lnTo>
                  <a:lnTo>
                    <a:pt x="0" y="0"/>
                  </a:lnTo>
                  <a:close/>
                  <a:moveTo>
                    <a:pt x="33029999" y="4765480"/>
                  </a:moveTo>
                  <a:lnTo>
                    <a:pt x="59690" y="4765480"/>
                  </a:lnTo>
                  <a:lnTo>
                    <a:pt x="59690" y="59690"/>
                  </a:lnTo>
                  <a:lnTo>
                    <a:pt x="33029999" y="59690"/>
                  </a:lnTo>
                  <a:lnTo>
                    <a:pt x="33029999" y="4765480"/>
                  </a:lnTo>
                  <a:close/>
                </a:path>
              </a:pathLst>
            </a:custGeom>
            <a:solidFill>
              <a:srgbClr val="241D27"/>
            </a:solidFill>
          </p:spPr>
        </p:sp>
      </p:grpSp>
      <p:sp>
        <p:nvSpPr>
          <p:cNvPr id="6" name="TextBox 6"/>
          <p:cNvSpPr txBox="1"/>
          <p:nvPr/>
        </p:nvSpPr>
        <p:spPr>
          <a:xfrm>
            <a:off x="1759752" y="1640847"/>
            <a:ext cx="12782017" cy="1143000"/>
          </a:xfrm>
          <a:prstGeom prst="rect">
            <a:avLst/>
          </a:prstGeom>
        </p:spPr>
        <p:txBody>
          <a:bodyPr lIns="0" tIns="0" rIns="0" bIns="0" rtlCol="0" anchor="t">
            <a:spAutoFit/>
          </a:bodyPr>
          <a:lstStyle/>
          <a:p>
            <a:pPr>
              <a:lnSpc>
                <a:spcPts val="9000"/>
              </a:lnSpc>
            </a:pPr>
            <a:r>
              <a:rPr lang="en-US" sz="7500" spc="225" dirty="0">
                <a:solidFill>
                  <a:srgbClr val="241D27"/>
                </a:solidFill>
                <a:latin typeface="Space Mono Bold"/>
              </a:rPr>
              <a:t>Research Design</a:t>
            </a:r>
          </a:p>
        </p:txBody>
      </p:sp>
      <p:sp>
        <p:nvSpPr>
          <p:cNvPr id="7" name="AutoShape 7"/>
          <p:cNvSpPr/>
          <p:nvPr/>
        </p:nvSpPr>
        <p:spPr>
          <a:xfrm>
            <a:off x="15177151" y="1028700"/>
            <a:ext cx="2082149" cy="2367294"/>
          </a:xfrm>
          <a:prstGeom prst="rect">
            <a:avLst/>
          </a:prstGeom>
          <a:solidFill>
            <a:srgbClr val="241D27"/>
          </a:solidFill>
        </p:spPr>
      </p:sp>
      <p:sp>
        <p:nvSpPr>
          <p:cNvPr id="8" name="TextBox 8"/>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02</a:t>
            </a:r>
          </a:p>
        </p:txBody>
      </p:sp>
      <p:grpSp>
        <p:nvGrpSpPr>
          <p:cNvPr id="10" name="Group 10"/>
          <p:cNvGrpSpPr/>
          <p:nvPr/>
        </p:nvGrpSpPr>
        <p:grpSpPr>
          <a:xfrm>
            <a:off x="1028701" y="3370594"/>
            <a:ext cx="16230600" cy="5887706"/>
            <a:chOff x="0" y="0"/>
            <a:chExt cx="22770674" cy="12003860"/>
          </a:xfrm>
        </p:grpSpPr>
        <p:sp>
          <p:nvSpPr>
            <p:cNvPr id="11" name="Freeform 11"/>
            <p:cNvSpPr/>
            <p:nvPr/>
          </p:nvSpPr>
          <p:spPr>
            <a:xfrm>
              <a:off x="0" y="0"/>
              <a:ext cx="22770674" cy="12003860"/>
            </a:xfrm>
            <a:custGeom>
              <a:avLst/>
              <a:gdLst/>
              <a:ahLst/>
              <a:cxnLst/>
              <a:rect l="l" t="t" r="r" b="b"/>
              <a:pathLst>
                <a:path w="22770674" h="12003860">
                  <a:moveTo>
                    <a:pt x="0" y="0"/>
                  </a:moveTo>
                  <a:lnTo>
                    <a:pt x="0" y="12003860"/>
                  </a:lnTo>
                  <a:lnTo>
                    <a:pt x="22770674" y="12003860"/>
                  </a:lnTo>
                  <a:lnTo>
                    <a:pt x="22770674" y="0"/>
                  </a:lnTo>
                  <a:lnTo>
                    <a:pt x="0" y="0"/>
                  </a:lnTo>
                  <a:close/>
                  <a:moveTo>
                    <a:pt x="22709713" y="11942900"/>
                  </a:moveTo>
                  <a:lnTo>
                    <a:pt x="59690" y="11942900"/>
                  </a:lnTo>
                  <a:lnTo>
                    <a:pt x="59690" y="59690"/>
                  </a:lnTo>
                  <a:lnTo>
                    <a:pt x="22709713" y="59690"/>
                  </a:lnTo>
                  <a:lnTo>
                    <a:pt x="22709713" y="11942900"/>
                  </a:lnTo>
                  <a:close/>
                </a:path>
              </a:pathLst>
            </a:custGeom>
            <a:solidFill>
              <a:srgbClr val="241D27"/>
            </a:solidFill>
          </p:spPr>
        </p:sp>
      </p:grpSp>
      <p:sp>
        <p:nvSpPr>
          <p:cNvPr id="12" name="TextBox 12"/>
          <p:cNvSpPr txBox="1"/>
          <p:nvPr/>
        </p:nvSpPr>
        <p:spPr>
          <a:xfrm>
            <a:off x="2133600" y="4006267"/>
            <a:ext cx="14453594" cy="2853666"/>
          </a:xfrm>
          <a:prstGeom prst="rect">
            <a:avLst/>
          </a:prstGeom>
        </p:spPr>
        <p:txBody>
          <a:bodyPr wrap="square" lIns="0" tIns="0" rIns="0" bIns="0" rtlCol="0" anchor="t">
            <a:spAutoFit/>
          </a:bodyPr>
          <a:lstStyle/>
          <a:p>
            <a:pPr algn="just">
              <a:lnSpc>
                <a:spcPts val="4500"/>
              </a:lnSpc>
            </a:pPr>
            <a:r>
              <a:rPr lang="en-US" sz="3000" spc="30" dirty="0">
                <a:solidFill>
                  <a:srgbClr val="241D27"/>
                </a:solidFill>
                <a:latin typeface="Space Mono"/>
              </a:rPr>
              <a:t>survey questionnaire was used to describe the teacher-respondents' self-perceived teaching competence. Another questionnaire was given to determine the extent of 21st century learning skills integration in the classes as perceived by the learner-respondents. </a:t>
            </a:r>
            <a:endParaRPr lang="en-US" sz="3000" b="1" spc="30" dirty="0">
              <a:solidFill>
                <a:srgbClr val="C00000"/>
              </a:solidFill>
              <a:latin typeface="Space Mono"/>
            </a:endParaRPr>
          </a:p>
        </p:txBody>
      </p:sp>
    </p:spTree>
    <p:extLst>
      <p:ext uri="{BB962C8B-B14F-4D97-AF65-F5344CB8AC3E}">
        <p14:creationId xmlns:p14="http://schemas.microsoft.com/office/powerpoint/2010/main" val="8340356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241D27"/>
            </a:solidFill>
          </p:spPr>
        </p:sp>
      </p:grpSp>
      <p:grpSp>
        <p:nvGrpSpPr>
          <p:cNvPr id="4" name="Group 4"/>
          <p:cNvGrpSpPr/>
          <p:nvPr/>
        </p:nvGrpSpPr>
        <p:grpSpPr>
          <a:xfrm>
            <a:off x="1028700" y="1028700"/>
            <a:ext cx="16230600" cy="2367294"/>
            <a:chOff x="0" y="0"/>
            <a:chExt cx="33090958" cy="4826440"/>
          </a:xfrm>
        </p:grpSpPr>
        <p:sp>
          <p:nvSpPr>
            <p:cNvPr id="5" name="Freeform 5"/>
            <p:cNvSpPr/>
            <p:nvPr/>
          </p:nvSpPr>
          <p:spPr>
            <a:xfrm>
              <a:off x="0" y="0"/>
              <a:ext cx="33090957" cy="4826440"/>
            </a:xfrm>
            <a:custGeom>
              <a:avLst/>
              <a:gdLst/>
              <a:ahLst/>
              <a:cxnLst/>
              <a:rect l="l" t="t" r="r" b="b"/>
              <a:pathLst>
                <a:path w="33090957" h="4826440">
                  <a:moveTo>
                    <a:pt x="0" y="0"/>
                  </a:moveTo>
                  <a:lnTo>
                    <a:pt x="0" y="4826440"/>
                  </a:lnTo>
                  <a:lnTo>
                    <a:pt x="33090957" y="4826440"/>
                  </a:lnTo>
                  <a:lnTo>
                    <a:pt x="33090957" y="0"/>
                  </a:lnTo>
                  <a:lnTo>
                    <a:pt x="0" y="0"/>
                  </a:lnTo>
                  <a:close/>
                  <a:moveTo>
                    <a:pt x="33029999" y="4765480"/>
                  </a:moveTo>
                  <a:lnTo>
                    <a:pt x="59690" y="4765480"/>
                  </a:lnTo>
                  <a:lnTo>
                    <a:pt x="59690" y="59690"/>
                  </a:lnTo>
                  <a:lnTo>
                    <a:pt x="33029999" y="59690"/>
                  </a:lnTo>
                  <a:lnTo>
                    <a:pt x="33029999" y="4765480"/>
                  </a:lnTo>
                  <a:close/>
                </a:path>
              </a:pathLst>
            </a:custGeom>
            <a:solidFill>
              <a:srgbClr val="241D27"/>
            </a:solidFill>
          </p:spPr>
        </p:sp>
      </p:grpSp>
      <p:sp>
        <p:nvSpPr>
          <p:cNvPr id="6" name="TextBox 6"/>
          <p:cNvSpPr txBox="1"/>
          <p:nvPr/>
        </p:nvSpPr>
        <p:spPr>
          <a:xfrm>
            <a:off x="1759752" y="1640847"/>
            <a:ext cx="12782017" cy="1143000"/>
          </a:xfrm>
          <a:prstGeom prst="rect">
            <a:avLst/>
          </a:prstGeom>
        </p:spPr>
        <p:txBody>
          <a:bodyPr lIns="0" tIns="0" rIns="0" bIns="0" rtlCol="0" anchor="t">
            <a:spAutoFit/>
          </a:bodyPr>
          <a:lstStyle/>
          <a:p>
            <a:pPr>
              <a:lnSpc>
                <a:spcPts val="9000"/>
              </a:lnSpc>
            </a:pPr>
            <a:r>
              <a:rPr lang="en-US" sz="7500" spc="225" dirty="0">
                <a:solidFill>
                  <a:srgbClr val="241D27"/>
                </a:solidFill>
                <a:latin typeface="Space Mono Bold"/>
              </a:rPr>
              <a:t>Research Design</a:t>
            </a:r>
          </a:p>
        </p:txBody>
      </p:sp>
      <p:sp>
        <p:nvSpPr>
          <p:cNvPr id="7" name="AutoShape 7"/>
          <p:cNvSpPr/>
          <p:nvPr/>
        </p:nvSpPr>
        <p:spPr>
          <a:xfrm>
            <a:off x="15177151" y="1028700"/>
            <a:ext cx="2082149" cy="2367294"/>
          </a:xfrm>
          <a:prstGeom prst="rect">
            <a:avLst/>
          </a:prstGeom>
          <a:solidFill>
            <a:srgbClr val="241D27"/>
          </a:solidFill>
        </p:spPr>
      </p:sp>
      <p:sp>
        <p:nvSpPr>
          <p:cNvPr id="8" name="TextBox 8"/>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02</a:t>
            </a:r>
          </a:p>
        </p:txBody>
      </p:sp>
      <p:grpSp>
        <p:nvGrpSpPr>
          <p:cNvPr id="10" name="Group 10"/>
          <p:cNvGrpSpPr/>
          <p:nvPr/>
        </p:nvGrpSpPr>
        <p:grpSpPr>
          <a:xfrm>
            <a:off x="1028701" y="3370594"/>
            <a:ext cx="16230600" cy="5887706"/>
            <a:chOff x="0" y="0"/>
            <a:chExt cx="22770674" cy="12003860"/>
          </a:xfrm>
        </p:grpSpPr>
        <p:sp>
          <p:nvSpPr>
            <p:cNvPr id="11" name="Freeform 11"/>
            <p:cNvSpPr/>
            <p:nvPr/>
          </p:nvSpPr>
          <p:spPr>
            <a:xfrm>
              <a:off x="0" y="0"/>
              <a:ext cx="22770674" cy="12003860"/>
            </a:xfrm>
            <a:custGeom>
              <a:avLst/>
              <a:gdLst/>
              <a:ahLst/>
              <a:cxnLst/>
              <a:rect l="l" t="t" r="r" b="b"/>
              <a:pathLst>
                <a:path w="22770674" h="12003860">
                  <a:moveTo>
                    <a:pt x="0" y="0"/>
                  </a:moveTo>
                  <a:lnTo>
                    <a:pt x="0" y="12003860"/>
                  </a:lnTo>
                  <a:lnTo>
                    <a:pt x="22770674" y="12003860"/>
                  </a:lnTo>
                  <a:lnTo>
                    <a:pt x="22770674" y="0"/>
                  </a:lnTo>
                  <a:lnTo>
                    <a:pt x="0" y="0"/>
                  </a:lnTo>
                  <a:close/>
                  <a:moveTo>
                    <a:pt x="22709713" y="11942900"/>
                  </a:moveTo>
                  <a:lnTo>
                    <a:pt x="59690" y="11942900"/>
                  </a:lnTo>
                  <a:lnTo>
                    <a:pt x="59690" y="59690"/>
                  </a:lnTo>
                  <a:lnTo>
                    <a:pt x="22709713" y="59690"/>
                  </a:lnTo>
                  <a:lnTo>
                    <a:pt x="22709713" y="11942900"/>
                  </a:lnTo>
                  <a:close/>
                </a:path>
              </a:pathLst>
            </a:custGeom>
            <a:solidFill>
              <a:srgbClr val="241D27"/>
            </a:solidFill>
          </p:spPr>
        </p:sp>
      </p:grpSp>
      <p:sp>
        <p:nvSpPr>
          <p:cNvPr id="12" name="TextBox 12"/>
          <p:cNvSpPr txBox="1"/>
          <p:nvPr/>
        </p:nvSpPr>
        <p:spPr>
          <a:xfrm>
            <a:off x="2133600" y="4006267"/>
            <a:ext cx="14453594" cy="1699504"/>
          </a:xfrm>
          <a:prstGeom prst="rect">
            <a:avLst/>
          </a:prstGeom>
        </p:spPr>
        <p:txBody>
          <a:bodyPr wrap="square" lIns="0" tIns="0" rIns="0" bIns="0" rtlCol="0" anchor="t">
            <a:spAutoFit/>
          </a:bodyPr>
          <a:lstStyle/>
          <a:p>
            <a:pPr algn="just">
              <a:lnSpc>
                <a:spcPts val="4500"/>
              </a:lnSpc>
            </a:pPr>
            <a:r>
              <a:rPr lang="en-US" sz="3000" spc="30" dirty="0">
                <a:solidFill>
                  <a:srgbClr val="241D27"/>
                </a:solidFill>
                <a:latin typeface="Space Mono"/>
              </a:rPr>
              <a:t>a correlation was done to determine the relationship between self-perceived teaching competence and the extent of 21st century learning skills integration</a:t>
            </a:r>
            <a:endParaRPr lang="en-US" sz="3000" b="1" spc="30" dirty="0">
              <a:solidFill>
                <a:srgbClr val="C00000"/>
              </a:solidFill>
              <a:latin typeface="Space Mono"/>
            </a:endParaRPr>
          </a:p>
        </p:txBody>
      </p:sp>
    </p:spTree>
    <p:extLst>
      <p:ext uri="{BB962C8B-B14F-4D97-AF65-F5344CB8AC3E}">
        <p14:creationId xmlns:p14="http://schemas.microsoft.com/office/powerpoint/2010/main" val="17797134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241D27"/>
            </a:solidFill>
          </p:spPr>
        </p:sp>
      </p:grpSp>
      <p:grpSp>
        <p:nvGrpSpPr>
          <p:cNvPr id="4" name="Group 4"/>
          <p:cNvGrpSpPr/>
          <p:nvPr/>
        </p:nvGrpSpPr>
        <p:grpSpPr>
          <a:xfrm>
            <a:off x="1028700" y="1028700"/>
            <a:ext cx="16230600" cy="2367294"/>
            <a:chOff x="0" y="0"/>
            <a:chExt cx="33090958" cy="4826440"/>
          </a:xfrm>
        </p:grpSpPr>
        <p:sp>
          <p:nvSpPr>
            <p:cNvPr id="5" name="Freeform 5"/>
            <p:cNvSpPr/>
            <p:nvPr/>
          </p:nvSpPr>
          <p:spPr>
            <a:xfrm>
              <a:off x="0" y="0"/>
              <a:ext cx="33090957" cy="4826440"/>
            </a:xfrm>
            <a:custGeom>
              <a:avLst/>
              <a:gdLst/>
              <a:ahLst/>
              <a:cxnLst/>
              <a:rect l="l" t="t" r="r" b="b"/>
              <a:pathLst>
                <a:path w="33090957" h="4826440">
                  <a:moveTo>
                    <a:pt x="0" y="0"/>
                  </a:moveTo>
                  <a:lnTo>
                    <a:pt x="0" y="4826440"/>
                  </a:lnTo>
                  <a:lnTo>
                    <a:pt x="33090957" y="4826440"/>
                  </a:lnTo>
                  <a:lnTo>
                    <a:pt x="33090957" y="0"/>
                  </a:lnTo>
                  <a:lnTo>
                    <a:pt x="0" y="0"/>
                  </a:lnTo>
                  <a:close/>
                  <a:moveTo>
                    <a:pt x="33029999" y="4765480"/>
                  </a:moveTo>
                  <a:lnTo>
                    <a:pt x="59690" y="4765480"/>
                  </a:lnTo>
                  <a:lnTo>
                    <a:pt x="59690" y="59690"/>
                  </a:lnTo>
                  <a:lnTo>
                    <a:pt x="33029999" y="59690"/>
                  </a:lnTo>
                  <a:lnTo>
                    <a:pt x="33029999" y="4765480"/>
                  </a:lnTo>
                  <a:close/>
                </a:path>
              </a:pathLst>
            </a:custGeom>
            <a:solidFill>
              <a:srgbClr val="241D27"/>
            </a:solidFill>
          </p:spPr>
        </p:sp>
      </p:grpSp>
      <p:sp>
        <p:nvSpPr>
          <p:cNvPr id="6" name="TextBox 6"/>
          <p:cNvSpPr txBox="1"/>
          <p:nvPr/>
        </p:nvSpPr>
        <p:spPr>
          <a:xfrm>
            <a:off x="1759752" y="1640847"/>
            <a:ext cx="12782017" cy="1143000"/>
          </a:xfrm>
          <a:prstGeom prst="rect">
            <a:avLst/>
          </a:prstGeom>
        </p:spPr>
        <p:txBody>
          <a:bodyPr lIns="0" tIns="0" rIns="0" bIns="0" rtlCol="0" anchor="t">
            <a:spAutoFit/>
          </a:bodyPr>
          <a:lstStyle/>
          <a:p>
            <a:pPr>
              <a:lnSpc>
                <a:spcPts val="9000"/>
              </a:lnSpc>
            </a:pPr>
            <a:r>
              <a:rPr lang="en-US" sz="7500" spc="225" dirty="0">
                <a:solidFill>
                  <a:srgbClr val="241D27"/>
                </a:solidFill>
                <a:latin typeface="Space Mono Bold"/>
              </a:rPr>
              <a:t>Research Environment</a:t>
            </a:r>
          </a:p>
        </p:txBody>
      </p:sp>
      <p:sp>
        <p:nvSpPr>
          <p:cNvPr id="7" name="AutoShape 7"/>
          <p:cNvSpPr/>
          <p:nvPr/>
        </p:nvSpPr>
        <p:spPr>
          <a:xfrm>
            <a:off x="15177151" y="1028700"/>
            <a:ext cx="2082149" cy="2367294"/>
          </a:xfrm>
          <a:prstGeom prst="rect">
            <a:avLst/>
          </a:prstGeom>
          <a:solidFill>
            <a:srgbClr val="241D27"/>
          </a:solidFill>
        </p:spPr>
      </p:sp>
      <p:sp>
        <p:nvSpPr>
          <p:cNvPr id="8" name="TextBox 8"/>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02</a:t>
            </a:r>
          </a:p>
        </p:txBody>
      </p:sp>
      <p:grpSp>
        <p:nvGrpSpPr>
          <p:cNvPr id="10" name="Group 10"/>
          <p:cNvGrpSpPr/>
          <p:nvPr/>
        </p:nvGrpSpPr>
        <p:grpSpPr>
          <a:xfrm>
            <a:off x="1028701" y="3370594"/>
            <a:ext cx="16230600" cy="5887706"/>
            <a:chOff x="0" y="0"/>
            <a:chExt cx="22770674" cy="12003860"/>
          </a:xfrm>
        </p:grpSpPr>
        <p:sp>
          <p:nvSpPr>
            <p:cNvPr id="11" name="Freeform 11"/>
            <p:cNvSpPr/>
            <p:nvPr/>
          </p:nvSpPr>
          <p:spPr>
            <a:xfrm>
              <a:off x="0" y="0"/>
              <a:ext cx="22770674" cy="12003860"/>
            </a:xfrm>
            <a:custGeom>
              <a:avLst/>
              <a:gdLst/>
              <a:ahLst/>
              <a:cxnLst/>
              <a:rect l="l" t="t" r="r" b="b"/>
              <a:pathLst>
                <a:path w="22770674" h="12003860">
                  <a:moveTo>
                    <a:pt x="0" y="0"/>
                  </a:moveTo>
                  <a:lnTo>
                    <a:pt x="0" y="12003860"/>
                  </a:lnTo>
                  <a:lnTo>
                    <a:pt x="22770674" y="12003860"/>
                  </a:lnTo>
                  <a:lnTo>
                    <a:pt x="22770674" y="0"/>
                  </a:lnTo>
                  <a:lnTo>
                    <a:pt x="0" y="0"/>
                  </a:lnTo>
                  <a:close/>
                  <a:moveTo>
                    <a:pt x="22709713" y="11942900"/>
                  </a:moveTo>
                  <a:lnTo>
                    <a:pt x="59690" y="11942900"/>
                  </a:lnTo>
                  <a:lnTo>
                    <a:pt x="59690" y="59690"/>
                  </a:lnTo>
                  <a:lnTo>
                    <a:pt x="22709713" y="59690"/>
                  </a:lnTo>
                  <a:lnTo>
                    <a:pt x="22709713" y="11942900"/>
                  </a:lnTo>
                  <a:close/>
                </a:path>
              </a:pathLst>
            </a:custGeom>
            <a:solidFill>
              <a:srgbClr val="241D27"/>
            </a:solidFill>
          </p:spPr>
        </p:sp>
      </p:grpSp>
      <p:sp>
        <p:nvSpPr>
          <p:cNvPr id="12" name="TextBox 12"/>
          <p:cNvSpPr txBox="1"/>
          <p:nvPr/>
        </p:nvSpPr>
        <p:spPr>
          <a:xfrm>
            <a:off x="2133600" y="4006267"/>
            <a:ext cx="14453594" cy="1699504"/>
          </a:xfrm>
          <a:prstGeom prst="rect">
            <a:avLst/>
          </a:prstGeom>
        </p:spPr>
        <p:txBody>
          <a:bodyPr wrap="square" lIns="0" tIns="0" rIns="0" bIns="0" rtlCol="0" anchor="t">
            <a:spAutoFit/>
          </a:bodyPr>
          <a:lstStyle/>
          <a:p>
            <a:pPr algn="just">
              <a:lnSpc>
                <a:spcPts val="4500"/>
              </a:lnSpc>
            </a:pPr>
            <a:r>
              <a:rPr lang="en-US" sz="3000" spc="30" dirty="0">
                <a:solidFill>
                  <a:srgbClr val="241D27"/>
                </a:solidFill>
                <a:latin typeface="Space Mono"/>
              </a:rPr>
              <a:t>conducted among Alternative Learning System learners and teachers within the localities of Naval, Almeria, and </a:t>
            </a:r>
            <a:r>
              <a:rPr lang="en-US" sz="3000" spc="30" dirty="0" err="1">
                <a:solidFill>
                  <a:srgbClr val="241D27"/>
                </a:solidFill>
                <a:latin typeface="Space Mono"/>
              </a:rPr>
              <a:t>Kawayan</a:t>
            </a:r>
            <a:r>
              <a:rPr lang="en-US" sz="3000" spc="30" dirty="0">
                <a:solidFill>
                  <a:srgbClr val="241D27"/>
                </a:solidFill>
                <a:latin typeface="Space Mono"/>
              </a:rPr>
              <a:t> in the Province of Biliran</a:t>
            </a:r>
            <a:endParaRPr lang="en-US" sz="3000" b="1" spc="30" dirty="0">
              <a:solidFill>
                <a:srgbClr val="C00000"/>
              </a:solidFill>
              <a:latin typeface="Space Mono"/>
            </a:endParaRPr>
          </a:p>
        </p:txBody>
      </p:sp>
    </p:spTree>
    <p:extLst>
      <p:ext uri="{BB962C8B-B14F-4D97-AF65-F5344CB8AC3E}">
        <p14:creationId xmlns:p14="http://schemas.microsoft.com/office/powerpoint/2010/main" val="1319194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52B5ED-C6B5-4322-B036-F99CF3716E4B}"/>
              </a:ext>
            </a:extLst>
          </p:cNvPr>
          <p:cNvPicPr>
            <a:picLocks noChangeAspect="1"/>
          </p:cNvPicPr>
          <p:nvPr/>
        </p:nvPicPr>
        <p:blipFill rotWithShape="1">
          <a:blip r:embed="rId2"/>
          <a:srcRect l="27916" t="27037" r="24166" b="21852"/>
          <a:stretch/>
        </p:blipFill>
        <p:spPr>
          <a:xfrm>
            <a:off x="24714" y="-7208"/>
            <a:ext cx="18263286" cy="10363612"/>
          </a:xfrm>
          <a:prstGeom prst="rect">
            <a:avLst/>
          </a:prstGeom>
        </p:spPr>
      </p:pic>
    </p:spTree>
    <p:extLst>
      <p:ext uri="{BB962C8B-B14F-4D97-AF65-F5344CB8AC3E}">
        <p14:creationId xmlns:p14="http://schemas.microsoft.com/office/powerpoint/2010/main" val="60912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5D7D6C-4153-4DC3-AEBA-BE2E5AB0FE72}"/>
              </a:ext>
            </a:extLst>
          </p:cNvPr>
          <p:cNvPicPr>
            <a:picLocks noChangeAspect="1"/>
          </p:cNvPicPr>
          <p:nvPr/>
        </p:nvPicPr>
        <p:blipFill rotWithShape="1">
          <a:blip r:embed="rId2"/>
          <a:srcRect l="28750" t="26296" r="28333" b="13703"/>
          <a:stretch/>
        </p:blipFill>
        <p:spPr>
          <a:xfrm>
            <a:off x="6178" y="-1"/>
            <a:ext cx="18281822" cy="10362041"/>
          </a:xfrm>
          <a:prstGeom prst="rect">
            <a:avLst/>
          </a:prstGeom>
        </p:spPr>
      </p:pic>
    </p:spTree>
    <p:extLst>
      <p:ext uri="{BB962C8B-B14F-4D97-AF65-F5344CB8AC3E}">
        <p14:creationId xmlns:p14="http://schemas.microsoft.com/office/powerpoint/2010/main" val="150323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4F3D1E-2F81-4413-B9AF-7468A5F1E8CB}"/>
              </a:ext>
            </a:extLst>
          </p:cNvPr>
          <p:cNvPicPr>
            <a:picLocks noChangeAspect="1"/>
          </p:cNvPicPr>
          <p:nvPr/>
        </p:nvPicPr>
        <p:blipFill rotWithShape="1">
          <a:blip r:embed="rId2"/>
          <a:srcRect l="27916" t="25555" r="24583" b="25555"/>
          <a:stretch/>
        </p:blipFill>
        <p:spPr>
          <a:xfrm>
            <a:off x="650789" y="0"/>
            <a:ext cx="16986422" cy="9834244"/>
          </a:xfrm>
          <a:prstGeom prst="rect">
            <a:avLst/>
          </a:prstGeom>
        </p:spPr>
      </p:pic>
    </p:spTree>
    <p:extLst>
      <p:ext uri="{BB962C8B-B14F-4D97-AF65-F5344CB8AC3E}">
        <p14:creationId xmlns:p14="http://schemas.microsoft.com/office/powerpoint/2010/main" val="287557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A835EAE-DF63-49AF-80F5-60094F879523}"/>
              </a:ext>
            </a:extLst>
          </p:cNvPr>
          <p:cNvPicPr>
            <a:picLocks noChangeAspect="1"/>
          </p:cNvPicPr>
          <p:nvPr/>
        </p:nvPicPr>
        <p:blipFill rotWithShape="1">
          <a:blip r:embed="rId2"/>
          <a:srcRect l="27083" t="35926" r="23750" b="44074"/>
          <a:stretch/>
        </p:blipFill>
        <p:spPr>
          <a:xfrm>
            <a:off x="0" y="2628900"/>
            <a:ext cx="18316222" cy="4191000"/>
          </a:xfrm>
          <a:prstGeom prst="rect">
            <a:avLst/>
          </a:prstGeom>
        </p:spPr>
      </p:pic>
    </p:spTree>
    <p:extLst>
      <p:ext uri="{BB962C8B-B14F-4D97-AF65-F5344CB8AC3E}">
        <p14:creationId xmlns:p14="http://schemas.microsoft.com/office/powerpoint/2010/main" val="367809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6B1EDD5-3A2B-4106-8344-26B991747EAD}"/>
              </a:ext>
            </a:extLst>
          </p:cNvPr>
          <p:cNvPicPr>
            <a:picLocks noChangeAspect="1"/>
          </p:cNvPicPr>
          <p:nvPr/>
        </p:nvPicPr>
        <p:blipFill rotWithShape="1">
          <a:blip r:embed="rId2"/>
          <a:srcRect l="27083" t="25555" r="24583" b="46297"/>
          <a:stretch/>
        </p:blipFill>
        <p:spPr>
          <a:xfrm>
            <a:off x="-296128" y="2095500"/>
            <a:ext cx="18608842" cy="6096000"/>
          </a:xfrm>
          <a:prstGeom prst="rect">
            <a:avLst/>
          </a:prstGeom>
        </p:spPr>
      </p:pic>
    </p:spTree>
    <p:extLst>
      <p:ext uri="{BB962C8B-B14F-4D97-AF65-F5344CB8AC3E}">
        <p14:creationId xmlns:p14="http://schemas.microsoft.com/office/powerpoint/2010/main" val="420812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3EDC6B-D906-41AD-85D0-64C4A47B2339}"/>
              </a:ext>
            </a:extLst>
          </p:cNvPr>
          <p:cNvPicPr>
            <a:picLocks noChangeAspect="1"/>
          </p:cNvPicPr>
          <p:nvPr/>
        </p:nvPicPr>
        <p:blipFill rotWithShape="1">
          <a:blip r:embed="rId2"/>
          <a:srcRect l="31667" t="24814" r="29167" b="12222"/>
          <a:stretch/>
        </p:blipFill>
        <p:spPr>
          <a:xfrm>
            <a:off x="3581400" y="15446"/>
            <a:ext cx="11506200" cy="10404543"/>
          </a:xfrm>
          <a:prstGeom prst="rect">
            <a:avLst/>
          </a:prstGeom>
        </p:spPr>
      </p:pic>
    </p:spTree>
    <p:extLst>
      <p:ext uri="{BB962C8B-B14F-4D97-AF65-F5344CB8AC3E}">
        <p14:creationId xmlns:p14="http://schemas.microsoft.com/office/powerpoint/2010/main" val="44131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241D27"/>
            </a:solidFill>
          </p:spPr>
        </p:sp>
      </p:grpSp>
      <p:grpSp>
        <p:nvGrpSpPr>
          <p:cNvPr id="4" name="Group 4"/>
          <p:cNvGrpSpPr/>
          <p:nvPr/>
        </p:nvGrpSpPr>
        <p:grpSpPr>
          <a:xfrm>
            <a:off x="1028700" y="1028700"/>
            <a:ext cx="16230600" cy="2367294"/>
            <a:chOff x="0" y="0"/>
            <a:chExt cx="33090958" cy="4826440"/>
          </a:xfrm>
        </p:grpSpPr>
        <p:sp>
          <p:nvSpPr>
            <p:cNvPr id="5" name="Freeform 5"/>
            <p:cNvSpPr/>
            <p:nvPr/>
          </p:nvSpPr>
          <p:spPr>
            <a:xfrm>
              <a:off x="0" y="0"/>
              <a:ext cx="33090957" cy="4826440"/>
            </a:xfrm>
            <a:custGeom>
              <a:avLst/>
              <a:gdLst/>
              <a:ahLst/>
              <a:cxnLst/>
              <a:rect l="l" t="t" r="r" b="b"/>
              <a:pathLst>
                <a:path w="33090957" h="4826440">
                  <a:moveTo>
                    <a:pt x="0" y="0"/>
                  </a:moveTo>
                  <a:lnTo>
                    <a:pt x="0" y="4826440"/>
                  </a:lnTo>
                  <a:lnTo>
                    <a:pt x="33090957" y="4826440"/>
                  </a:lnTo>
                  <a:lnTo>
                    <a:pt x="33090957" y="0"/>
                  </a:lnTo>
                  <a:lnTo>
                    <a:pt x="0" y="0"/>
                  </a:lnTo>
                  <a:close/>
                  <a:moveTo>
                    <a:pt x="33029999" y="4765480"/>
                  </a:moveTo>
                  <a:lnTo>
                    <a:pt x="59690" y="4765480"/>
                  </a:lnTo>
                  <a:lnTo>
                    <a:pt x="59690" y="59690"/>
                  </a:lnTo>
                  <a:lnTo>
                    <a:pt x="33029999" y="59690"/>
                  </a:lnTo>
                  <a:lnTo>
                    <a:pt x="33029999" y="4765480"/>
                  </a:lnTo>
                  <a:close/>
                </a:path>
              </a:pathLst>
            </a:custGeom>
            <a:solidFill>
              <a:srgbClr val="241D27"/>
            </a:solidFill>
          </p:spPr>
        </p:sp>
      </p:grpSp>
      <p:sp>
        <p:nvSpPr>
          <p:cNvPr id="6" name="TextBox 6"/>
          <p:cNvSpPr txBox="1"/>
          <p:nvPr/>
        </p:nvSpPr>
        <p:spPr>
          <a:xfrm>
            <a:off x="1759752" y="1640847"/>
            <a:ext cx="12782017" cy="1143000"/>
          </a:xfrm>
          <a:prstGeom prst="rect">
            <a:avLst/>
          </a:prstGeom>
        </p:spPr>
        <p:txBody>
          <a:bodyPr lIns="0" tIns="0" rIns="0" bIns="0" rtlCol="0" anchor="t">
            <a:spAutoFit/>
          </a:bodyPr>
          <a:lstStyle/>
          <a:p>
            <a:pPr>
              <a:lnSpc>
                <a:spcPts val="9000"/>
              </a:lnSpc>
            </a:pPr>
            <a:r>
              <a:rPr lang="en-US" sz="7500" spc="225" dirty="0">
                <a:solidFill>
                  <a:srgbClr val="241D27"/>
                </a:solidFill>
                <a:latin typeface="Space Mono Bold"/>
              </a:rPr>
              <a:t>Introduction</a:t>
            </a:r>
          </a:p>
        </p:txBody>
      </p:sp>
      <p:sp>
        <p:nvSpPr>
          <p:cNvPr id="7" name="AutoShape 7"/>
          <p:cNvSpPr/>
          <p:nvPr/>
        </p:nvSpPr>
        <p:spPr>
          <a:xfrm>
            <a:off x="15177151" y="1028700"/>
            <a:ext cx="2082149" cy="2367294"/>
          </a:xfrm>
          <a:prstGeom prst="rect">
            <a:avLst/>
          </a:prstGeom>
          <a:solidFill>
            <a:srgbClr val="241D27"/>
          </a:solidFill>
        </p:spPr>
      </p:sp>
      <p:sp>
        <p:nvSpPr>
          <p:cNvPr id="8" name="TextBox 8"/>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02</a:t>
            </a: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884" y="3467100"/>
            <a:ext cx="5033755" cy="5709906"/>
          </a:xfrm>
          <a:prstGeom prst="rect">
            <a:avLst/>
          </a:prstGeom>
        </p:spPr>
      </p:pic>
      <p:grpSp>
        <p:nvGrpSpPr>
          <p:cNvPr id="10" name="Group 10"/>
          <p:cNvGrpSpPr/>
          <p:nvPr/>
        </p:nvGrpSpPr>
        <p:grpSpPr>
          <a:xfrm>
            <a:off x="6090639" y="3370594"/>
            <a:ext cx="11168661" cy="5887706"/>
            <a:chOff x="0" y="0"/>
            <a:chExt cx="22770674" cy="12003860"/>
          </a:xfrm>
        </p:grpSpPr>
        <p:sp>
          <p:nvSpPr>
            <p:cNvPr id="11" name="Freeform 11"/>
            <p:cNvSpPr/>
            <p:nvPr/>
          </p:nvSpPr>
          <p:spPr>
            <a:xfrm>
              <a:off x="0" y="0"/>
              <a:ext cx="22770674" cy="12003860"/>
            </a:xfrm>
            <a:custGeom>
              <a:avLst/>
              <a:gdLst/>
              <a:ahLst/>
              <a:cxnLst/>
              <a:rect l="l" t="t" r="r" b="b"/>
              <a:pathLst>
                <a:path w="22770674" h="12003860">
                  <a:moveTo>
                    <a:pt x="0" y="0"/>
                  </a:moveTo>
                  <a:lnTo>
                    <a:pt x="0" y="12003860"/>
                  </a:lnTo>
                  <a:lnTo>
                    <a:pt x="22770674" y="12003860"/>
                  </a:lnTo>
                  <a:lnTo>
                    <a:pt x="22770674" y="0"/>
                  </a:lnTo>
                  <a:lnTo>
                    <a:pt x="0" y="0"/>
                  </a:lnTo>
                  <a:close/>
                  <a:moveTo>
                    <a:pt x="22709713" y="11942900"/>
                  </a:moveTo>
                  <a:lnTo>
                    <a:pt x="59690" y="11942900"/>
                  </a:lnTo>
                  <a:lnTo>
                    <a:pt x="59690" y="59690"/>
                  </a:lnTo>
                  <a:lnTo>
                    <a:pt x="22709713" y="59690"/>
                  </a:lnTo>
                  <a:lnTo>
                    <a:pt x="22709713" y="11942900"/>
                  </a:lnTo>
                  <a:close/>
                </a:path>
              </a:pathLst>
            </a:custGeom>
            <a:solidFill>
              <a:srgbClr val="241D27"/>
            </a:solidFill>
          </p:spPr>
        </p:sp>
      </p:grpSp>
      <p:sp>
        <p:nvSpPr>
          <p:cNvPr id="12" name="TextBox 12"/>
          <p:cNvSpPr txBox="1"/>
          <p:nvPr/>
        </p:nvSpPr>
        <p:spPr>
          <a:xfrm>
            <a:off x="6762744" y="4006267"/>
            <a:ext cx="9824450" cy="4007828"/>
          </a:xfrm>
          <a:prstGeom prst="rect">
            <a:avLst/>
          </a:prstGeom>
        </p:spPr>
        <p:txBody>
          <a:bodyPr wrap="square" lIns="0" tIns="0" rIns="0" bIns="0" rtlCol="0" anchor="t">
            <a:spAutoFit/>
          </a:bodyPr>
          <a:lstStyle/>
          <a:p>
            <a:pPr algn="just">
              <a:lnSpc>
                <a:spcPts val="4500"/>
              </a:lnSpc>
            </a:pPr>
            <a:r>
              <a:rPr lang="en-US" sz="3000" spc="30" dirty="0">
                <a:solidFill>
                  <a:srgbClr val="241D27"/>
                </a:solidFill>
                <a:latin typeface="Space Mono"/>
              </a:rPr>
              <a:t>One of today's educational issues is the development of 21st-century skills. Whether public or private, schools must focus on teaching the fundamentals and ensuring that students acquire a new set of critical thinking and reasoning skills (Silva, 2009).</a:t>
            </a:r>
            <a:endParaRPr lang="en-US" sz="3000" b="1" spc="30" dirty="0">
              <a:solidFill>
                <a:srgbClr val="C00000"/>
              </a:solidFill>
              <a:latin typeface="Space Mono"/>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B073350-C666-44E6-AC57-0F28CBEB07CF}"/>
              </a:ext>
            </a:extLst>
          </p:cNvPr>
          <p:cNvPicPr>
            <a:picLocks noChangeAspect="1"/>
          </p:cNvPicPr>
          <p:nvPr/>
        </p:nvPicPr>
        <p:blipFill rotWithShape="1">
          <a:blip r:embed="rId2"/>
          <a:srcRect l="32917" t="24814" r="27916" b="55090"/>
          <a:stretch/>
        </p:blipFill>
        <p:spPr>
          <a:xfrm>
            <a:off x="690807" y="2606760"/>
            <a:ext cx="17578658" cy="5073479"/>
          </a:xfrm>
          <a:prstGeom prst="rect">
            <a:avLst/>
          </a:prstGeom>
        </p:spPr>
      </p:pic>
    </p:spTree>
    <p:extLst>
      <p:ext uri="{BB962C8B-B14F-4D97-AF65-F5344CB8AC3E}">
        <p14:creationId xmlns:p14="http://schemas.microsoft.com/office/powerpoint/2010/main" val="279577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27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241D27"/>
            </a:solidFill>
          </p:spPr>
        </p:sp>
      </p:grpSp>
      <p:grpSp>
        <p:nvGrpSpPr>
          <p:cNvPr id="4" name="Group 4"/>
          <p:cNvGrpSpPr/>
          <p:nvPr/>
        </p:nvGrpSpPr>
        <p:grpSpPr>
          <a:xfrm>
            <a:off x="1028700" y="1028700"/>
            <a:ext cx="16230600" cy="2367294"/>
            <a:chOff x="0" y="0"/>
            <a:chExt cx="33090958" cy="4826440"/>
          </a:xfrm>
        </p:grpSpPr>
        <p:sp>
          <p:nvSpPr>
            <p:cNvPr id="5" name="Freeform 5"/>
            <p:cNvSpPr/>
            <p:nvPr/>
          </p:nvSpPr>
          <p:spPr>
            <a:xfrm>
              <a:off x="0" y="0"/>
              <a:ext cx="33090957" cy="4826440"/>
            </a:xfrm>
            <a:custGeom>
              <a:avLst/>
              <a:gdLst/>
              <a:ahLst/>
              <a:cxnLst/>
              <a:rect l="l" t="t" r="r" b="b"/>
              <a:pathLst>
                <a:path w="33090957" h="4826440">
                  <a:moveTo>
                    <a:pt x="0" y="0"/>
                  </a:moveTo>
                  <a:lnTo>
                    <a:pt x="0" y="4826440"/>
                  </a:lnTo>
                  <a:lnTo>
                    <a:pt x="33090957" y="4826440"/>
                  </a:lnTo>
                  <a:lnTo>
                    <a:pt x="33090957" y="0"/>
                  </a:lnTo>
                  <a:lnTo>
                    <a:pt x="0" y="0"/>
                  </a:lnTo>
                  <a:close/>
                  <a:moveTo>
                    <a:pt x="33029999" y="4765480"/>
                  </a:moveTo>
                  <a:lnTo>
                    <a:pt x="59690" y="4765480"/>
                  </a:lnTo>
                  <a:lnTo>
                    <a:pt x="59690" y="59690"/>
                  </a:lnTo>
                  <a:lnTo>
                    <a:pt x="33029999" y="59690"/>
                  </a:lnTo>
                  <a:lnTo>
                    <a:pt x="33029999" y="4765480"/>
                  </a:lnTo>
                  <a:close/>
                </a:path>
              </a:pathLst>
            </a:custGeom>
            <a:solidFill>
              <a:srgbClr val="241D27"/>
            </a:solidFill>
          </p:spPr>
        </p:sp>
      </p:grpSp>
      <p:sp>
        <p:nvSpPr>
          <p:cNvPr id="6" name="TextBox 6"/>
          <p:cNvSpPr txBox="1"/>
          <p:nvPr/>
        </p:nvSpPr>
        <p:spPr>
          <a:xfrm>
            <a:off x="1569255" y="1077225"/>
            <a:ext cx="12782017" cy="2244845"/>
          </a:xfrm>
          <a:prstGeom prst="rect">
            <a:avLst/>
          </a:prstGeom>
        </p:spPr>
        <p:txBody>
          <a:bodyPr lIns="0" tIns="0" rIns="0" bIns="0" rtlCol="0" anchor="t">
            <a:spAutoFit/>
          </a:bodyPr>
          <a:lstStyle/>
          <a:p>
            <a:pPr>
              <a:lnSpc>
                <a:spcPts val="9000"/>
              </a:lnSpc>
            </a:pPr>
            <a:r>
              <a:rPr lang="en-US" sz="6000" spc="225" dirty="0">
                <a:solidFill>
                  <a:srgbClr val="241D27"/>
                </a:solidFill>
                <a:latin typeface="Space Mono Bold"/>
              </a:rPr>
              <a:t>Proposed Implementing Policies</a:t>
            </a:r>
          </a:p>
        </p:txBody>
      </p:sp>
      <p:sp>
        <p:nvSpPr>
          <p:cNvPr id="7" name="AutoShape 7"/>
          <p:cNvSpPr/>
          <p:nvPr/>
        </p:nvSpPr>
        <p:spPr>
          <a:xfrm>
            <a:off x="15177151" y="1028700"/>
            <a:ext cx="2082149" cy="2367294"/>
          </a:xfrm>
          <a:prstGeom prst="rect">
            <a:avLst/>
          </a:prstGeom>
          <a:solidFill>
            <a:srgbClr val="241D27"/>
          </a:solidFill>
        </p:spPr>
      </p:sp>
      <p:sp>
        <p:nvSpPr>
          <p:cNvPr id="8" name="TextBox 8"/>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02</a:t>
            </a:r>
          </a:p>
        </p:txBody>
      </p:sp>
      <p:grpSp>
        <p:nvGrpSpPr>
          <p:cNvPr id="10" name="Group 10"/>
          <p:cNvGrpSpPr/>
          <p:nvPr/>
        </p:nvGrpSpPr>
        <p:grpSpPr>
          <a:xfrm>
            <a:off x="1028701" y="3370594"/>
            <a:ext cx="16230600" cy="5887706"/>
            <a:chOff x="0" y="0"/>
            <a:chExt cx="22770674" cy="12003860"/>
          </a:xfrm>
        </p:grpSpPr>
        <p:sp>
          <p:nvSpPr>
            <p:cNvPr id="11" name="Freeform 11"/>
            <p:cNvSpPr/>
            <p:nvPr/>
          </p:nvSpPr>
          <p:spPr>
            <a:xfrm>
              <a:off x="0" y="0"/>
              <a:ext cx="22770674" cy="12003860"/>
            </a:xfrm>
            <a:custGeom>
              <a:avLst/>
              <a:gdLst/>
              <a:ahLst/>
              <a:cxnLst/>
              <a:rect l="l" t="t" r="r" b="b"/>
              <a:pathLst>
                <a:path w="22770674" h="12003860">
                  <a:moveTo>
                    <a:pt x="0" y="0"/>
                  </a:moveTo>
                  <a:lnTo>
                    <a:pt x="0" y="12003860"/>
                  </a:lnTo>
                  <a:lnTo>
                    <a:pt x="22770674" y="12003860"/>
                  </a:lnTo>
                  <a:lnTo>
                    <a:pt x="22770674" y="0"/>
                  </a:lnTo>
                  <a:lnTo>
                    <a:pt x="0" y="0"/>
                  </a:lnTo>
                  <a:close/>
                  <a:moveTo>
                    <a:pt x="22709713" y="11942900"/>
                  </a:moveTo>
                  <a:lnTo>
                    <a:pt x="59690" y="11942900"/>
                  </a:lnTo>
                  <a:lnTo>
                    <a:pt x="59690" y="59690"/>
                  </a:lnTo>
                  <a:lnTo>
                    <a:pt x="22709713" y="59690"/>
                  </a:lnTo>
                  <a:lnTo>
                    <a:pt x="22709713" y="11942900"/>
                  </a:lnTo>
                  <a:close/>
                </a:path>
              </a:pathLst>
            </a:custGeom>
            <a:solidFill>
              <a:srgbClr val="241D27"/>
            </a:solidFill>
          </p:spPr>
        </p:sp>
      </p:grpSp>
      <p:sp>
        <p:nvSpPr>
          <p:cNvPr id="12" name="TextBox 12"/>
          <p:cNvSpPr txBox="1"/>
          <p:nvPr/>
        </p:nvSpPr>
        <p:spPr>
          <a:xfrm>
            <a:off x="1802903" y="4017922"/>
            <a:ext cx="14682194" cy="5161991"/>
          </a:xfrm>
          <a:prstGeom prst="rect">
            <a:avLst/>
          </a:prstGeom>
        </p:spPr>
        <p:txBody>
          <a:bodyPr wrap="square" lIns="0" tIns="0" rIns="0" bIns="0" rtlCol="0" anchor="t">
            <a:spAutoFit/>
          </a:bodyPr>
          <a:lstStyle/>
          <a:p>
            <a:pPr marL="514350" indent="-514350" algn="just">
              <a:lnSpc>
                <a:spcPts val="4500"/>
              </a:lnSpc>
              <a:buFont typeface="+mj-lt"/>
              <a:buAutoNum type="arabicPeriod"/>
            </a:pPr>
            <a:r>
              <a:rPr lang="en-US" sz="3000" spc="30" dirty="0">
                <a:latin typeface="Space Mono"/>
              </a:rPr>
              <a:t>the ALS teachers should hold a diploma/graduate certificate in distance education;</a:t>
            </a:r>
          </a:p>
          <a:p>
            <a:pPr marL="514350" indent="-514350" algn="just">
              <a:lnSpc>
                <a:spcPts val="4500"/>
              </a:lnSpc>
              <a:buFont typeface="+mj-lt"/>
              <a:buAutoNum type="arabicPeriod"/>
            </a:pPr>
            <a:r>
              <a:rPr lang="en-US" sz="3000" spc="30" dirty="0">
                <a:latin typeface="Space Mono"/>
              </a:rPr>
              <a:t>the ALS teachers should at least hold a Master’s degree or Doctorate degree within 3-5 years of service to upgrade their professional growth and development;</a:t>
            </a:r>
          </a:p>
          <a:p>
            <a:pPr marL="514350" indent="-514350" algn="just">
              <a:lnSpc>
                <a:spcPts val="4500"/>
              </a:lnSpc>
              <a:buFont typeface="+mj-lt"/>
              <a:buAutoNum type="arabicPeriod"/>
            </a:pPr>
            <a:r>
              <a:rPr lang="en-US" sz="3000" spc="30" dirty="0">
                <a:latin typeface="Space Mono"/>
              </a:rPr>
              <a:t>the ALS teachers will have 1 to 2 action researches every two years;</a:t>
            </a:r>
          </a:p>
          <a:p>
            <a:pPr marL="514350" indent="-514350" algn="just">
              <a:lnSpc>
                <a:spcPts val="4500"/>
              </a:lnSpc>
              <a:buFont typeface="+mj-lt"/>
              <a:buAutoNum type="arabicPeriod"/>
            </a:pPr>
            <a:r>
              <a:rPr lang="en-US" sz="3000" spc="30" dirty="0">
                <a:latin typeface="Space Mono"/>
              </a:rPr>
              <a:t>the learning modules and learning plans will be integrated with the different 21st century learning skills</a:t>
            </a:r>
          </a:p>
        </p:txBody>
      </p:sp>
    </p:spTree>
    <p:extLst>
      <p:ext uri="{BB962C8B-B14F-4D97-AF65-F5344CB8AC3E}">
        <p14:creationId xmlns:p14="http://schemas.microsoft.com/office/powerpoint/2010/main" val="35168322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1772900" cy="8229600"/>
            <a:chOff x="0" y="0"/>
            <a:chExt cx="21541118" cy="16778514"/>
          </a:xfrm>
        </p:grpSpPr>
        <p:sp>
          <p:nvSpPr>
            <p:cNvPr id="3" name="Freeform 3"/>
            <p:cNvSpPr/>
            <p:nvPr/>
          </p:nvSpPr>
          <p:spPr>
            <a:xfrm>
              <a:off x="0" y="0"/>
              <a:ext cx="21541118" cy="16778514"/>
            </a:xfrm>
            <a:custGeom>
              <a:avLst/>
              <a:gdLst/>
              <a:ahLst/>
              <a:cxnLst/>
              <a:rect l="l" t="t" r="r" b="b"/>
              <a:pathLst>
                <a:path w="21541118" h="16778514">
                  <a:moveTo>
                    <a:pt x="0" y="0"/>
                  </a:moveTo>
                  <a:lnTo>
                    <a:pt x="0" y="16778514"/>
                  </a:lnTo>
                  <a:lnTo>
                    <a:pt x="21541118" y="16778514"/>
                  </a:lnTo>
                  <a:lnTo>
                    <a:pt x="21541118" y="0"/>
                  </a:lnTo>
                  <a:lnTo>
                    <a:pt x="0" y="0"/>
                  </a:lnTo>
                  <a:close/>
                  <a:moveTo>
                    <a:pt x="21480157" y="16717555"/>
                  </a:moveTo>
                  <a:lnTo>
                    <a:pt x="59690" y="16717555"/>
                  </a:lnTo>
                  <a:lnTo>
                    <a:pt x="59690" y="59690"/>
                  </a:lnTo>
                  <a:lnTo>
                    <a:pt x="21480157" y="59690"/>
                  </a:lnTo>
                  <a:lnTo>
                    <a:pt x="21480157" y="16717555"/>
                  </a:lnTo>
                  <a:close/>
                </a:path>
              </a:pathLst>
            </a:custGeom>
            <a:solidFill>
              <a:srgbClr val="241D27"/>
            </a:solidFill>
          </p:spPr>
        </p:sp>
      </p:grpSp>
      <p:sp>
        <p:nvSpPr>
          <p:cNvPr id="4" name="AutoShape 4"/>
          <p:cNvSpPr/>
          <p:nvPr/>
        </p:nvSpPr>
        <p:spPr>
          <a:xfrm>
            <a:off x="1137897" y="3432845"/>
            <a:ext cx="2082149" cy="5862306"/>
          </a:xfrm>
          <a:prstGeom prst="rect">
            <a:avLst/>
          </a:prstGeom>
          <a:solidFill>
            <a:srgbClr val="241D27">
              <a:alpha val="9804"/>
            </a:srgbClr>
          </a:solidFill>
        </p:spPr>
      </p:sp>
      <p:grpSp>
        <p:nvGrpSpPr>
          <p:cNvPr id="5" name="Group 5"/>
          <p:cNvGrpSpPr/>
          <p:nvPr/>
        </p:nvGrpSpPr>
        <p:grpSpPr>
          <a:xfrm>
            <a:off x="1028700" y="1028700"/>
            <a:ext cx="2082149" cy="8229600"/>
            <a:chOff x="0" y="0"/>
            <a:chExt cx="4245087" cy="16778514"/>
          </a:xfrm>
        </p:grpSpPr>
        <p:sp>
          <p:nvSpPr>
            <p:cNvPr id="6" name="Freeform 6"/>
            <p:cNvSpPr/>
            <p:nvPr/>
          </p:nvSpPr>
          <p:spPr>
            <a:xfrm>
              <a:off x="0" y="0"/>
              <a:ext cx="4245087" cy="16778514"/>
            </a:xfrm>
            <a:custGeom>
              <a:avLst/>
              <a:gdLst/>
              <a:ahLst/>
              <a:cxnLst/>
              <a:rect l="l" t="t" r="r" b="b"/>
              <a:pathLst>
                <a:path w="4245087" h="16778514">
                  <a:moveTo>
                    <a:pt x="0" y="0"/>
                  </a:moveTo>
                  <a:lnTo>
                    <a:pt x="0" y="16778514"/>
                  </a:lnTo>
                  <a:lnTo>
                    <a:pt x="4245087" y="16778514"/>
                  </a:lnTo>
                  <a:lnTo>
                    <a:pt x="4245087" y="0"/>
                  </a:lnTo>
                  <a:lnTo>
                    <a:pt x="0" y="0"/>
                  </a:lnTo>
                  <a:close/>
                  <a:moveTo>
                    <a:pt x="4184127" y="16717555"/>
                  </a:moveTo>
                  <a:lnTo>
                    <a:pt x="59690" y="16717555"/>
                  </a:lnTo>
                  <a:lnTo>
                    <a:pt x="59690" y="59690"/>
                  </a:lnTo>
                  <a:lnTo>
                    <a:pt x="4184127" y="59690"/>
                  </a:lnTo>
                  <a:lnTo>
                    <a:pt x="4184127" y="16717555"/>
                  </a:lnTo>
                  <a:close/>
                </a:path>
              </a:pathLst>
            </a:custGeom>
            <a:solidFill>
              <a:srgbClr val="241D27"/>
            </a:solidFill>
          </p:spPr>
        </p:sp>
      </p:grpSp>
      <p:pic>
        <p:nvPicPr>
          <p:cNvPr id="7" name="Picture 7"/>
          <p:cNvPicPr>
            <a:picLocks noChangeAspect="1"/>
          </p:cNvPicPr>
          <p:nvPr/>
        </p:nvPicPr>
        <p:blipFill>
          <a:blip r:embed="rId2"/>
          <a:srcRect l="42932" r="17833"/>
          <a:stretch>
            <a:fillRect/>
          </a:stretch>
        </p:blipFill>
        <p:spPr>
          <a:xfrm>
            <a:off x="13106400" y="996778"/>
            <a:ext cx="4846347" cy="8229600"/>
          </a:xfrm>
          <a:prstGeom prst="rect">
            <a:avLst/>
          </a:prstGeom>
        </p:spPr>
      </p:pic>
      <p:sp>
        <p:nvSpPr>
          <p:cNvPr id="8" name="TextBox 8"/>
          <p:cNvSpPr txBox="1"/>
          <p:nvPr/>
        </p:nvSpPr>
        <p:spPr>
          <a:xfrm>
            <a:off x="3651403" y="1330244"/>
            <a:ext cx="8914441" cy="7589001"/>
          </a:xfrm>
          <a:prstGeom prst="rect">
            <a:avLst/>
          </a:prstGeom>
        </p:spPr>
        <p:txBody>
          <a:bodyPr wrap="square" lIns="0" tIns="0" rIns="0" bIns="0" rtlCol="0" anchor="t">
            <a:spAutoFit/>
          </a:bodyPr>
          <a:lstStyle/>
          <a:p>
            <a:pPr>
              <a:lnSpc>
                <a:spcPts val="7480"/>
              </a:lnSpc>
            </a:pPr>
            <a:r>
              <a:rPr lang="en-US" sz="3600" spc="165" dirty="0">
                <a:solidFill>
                  <a:srgbClr val="241D27"/>
                </a:solidFill>
                <a:latin typeface="Space Mono"/>
              </a:rPr>
              <a:t>The Alternative Learning System (ALS) was implemented by the Department of Education (DepEd). ALS provides out-of-school kids and adults with an informal education to help them develop human capital.</a:t>
            </a:r>
          </a:p>
        </p:txBody>
      </p:sp>
      <p:sp>
        <p:nvSpPr>
          <p:cNvPr id="13" name="AutoShape 13"/>
          <p:cNvSpPr/>
          <p:nvPr/>
        </p:nvSpPr>
        <p:spPr>
          <a:xfrm>
            <a:off x="1028700" y="1028700"/>
            <a:ext cx="2082149" cy="2367294"/>
          </a:xfrm>
          <a:prstGeom prst="rect">
            <a:avLst/>
          </a:prstGeom>
          <a:solidFill>
            <a:srgbClr val="241D27"/>
          </a:solidFill>
        </p:spPr>
      </p:sp>
      <p:sp>
        <p:nvSpPr>
          <p:cNvPr id="14" name="TextBox 14"/>
          <p:cNvSpPr txBox="1"/>
          <p:nvPr/>
        </p:nvSpPr>
        <p:spPr>
          <a:xfrm>
            <a:off x="1569255"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03</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1D2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884" y="3395994"/>
            <a:ext cx="5033755" cy="5862306"/>
          </a:xfrm>
          <a:prstGeom prst="rect">
            <a:avLst/>
          </a:prstGeom>
        </p:spPr>
      </p:pic>
      <p:grpSp>
        <p:nvGrpSpPr>
          <p:cNvPr id="5" name="Group 5"/>
          <p:cNvGrpSpPr/>
          <p:nvPr/>
        </p:nvGrpSpPr>
        <p:grpSpPr>
          <a:xfrm>
            <a:off x="1028700" y="1028700"/>
            <a:ext cx="16230600" cy="2367294"/>
            <a:chOff x="0" y="0"/>
            <a:chExt cx="33090958" cy="4826440"/>
          </a:xfrm>
        </p:grpSpPr>
        <p:sp>
          <p:nvSpPr>
            <p:cNvPr id="6" name="Freeform 6"/>
            <p:cNvSpPr/>
            <p:nvPr/>
          </p:nvSpPr>
          <p:spPr>
            <a:xfrm>
              <a:off x="0" y="0"/>
              <a:ext cx="33090957" cy="4826440"/>
            </a:xfrm>
            <a:custGeom>
              <a:avLst/>
              <a:gdLst/>
              <a:ahLst/>
              <a:cxnLst/>
              <a:rect l="l" t="t" r="r" b="b"/>
              <a:pathLst>
                <a:path w="33090957" h="4826440">
                  <a:moveTo>
                    <a:pt x="0" y="0"/>
                  </a:moveTo>
                  <a:lnTo>
                    <a:pt x="0" y="4826440"/>
                  </a:lnTo>
                  <a:lnTo>
                    <a:pt x="33090957" y="4826440"/>
                  </a:lnTo>
                  <a:lnTo>
                    <a:pt x="33090957" y="0"/>
                  </a:lnTo>
                  <a:lnTo>
                    <a:pt x="0" y="0"/>
                  </a:lnTo>
                  <a:close/>
                  <a:moveTo>
                    <a:pt x="33029999" y="4765480"/>
                  </a:moveTo>
                  <a:lnTo>
                    <a:pt x="59690" y="4765480"/>
                  </a:lnTo>
                  <a:lnTo>
                    <a:pt x="59690" y="59690"/>
                  </a:lnTo>
                  <a:lnTo>
                    <a:pt x="33029999" y="59690"/>
                  </a:lnTo>
                  <a:lnTo>
                    <a:pt x="33029999" y="4765480"/>
                  </a:lnTo>
                  <a:close/>
                </a:path>
              </a:pathLst>
            </a:custGeom>
            <a:solidFill>
              <a:srgbClr val="FFFFFF"/>
            </a:solidFill>
          </p:spPr>
        </p:sp>
      </p:grpSp>
      <p:sp>
        <p:nvSpPr>
          <p:cNvPr id="7" name="TextBox 7"/>
          <p:cNvSpPr txBox="1"/>
          <p:nvPr/>
        </p:nvSpPr>
        <p:spPr>
          <a:xfrm>
            <a:off x="1569256" y="1640847"/>
            <a:ext cx="12972514" cy="1154162"/>
          </a:xfrm>
          <a:prstGeom prst="rect">
            <a:avLst/>
          </a:prstGeom>
        </p:spPr>
        <p:txBody>
          <a:bodyPr wrap="square" lIns="0" tIns="0" rIns="0" bIns="0" rtlCol="0" anchor="t">
            <a:spAutoFit/>
          </a:bodyPr>
          <a:lstStyle/>
          <a:p>
            <a:pPr>
              <a:lnSpc>
                <a:spcPts val="9000"/>
              </a:lnSpc>
            </a:pPr>
            <a:r>
              <a:rPr lang="en-US" sz="7500" spc="225" dirty="0">
                <a:solidFill>
                  <a:srgbClr val="FFFFFF"/>
                </a:solidFill>
                <a:latin typeface="Space Mono Bold"/>
              </a:rPr>
              <a:t>Purpose</a:t>
            </a:r>
          </a:p>
        </p:txBody>
      </p:sp>
      <p:sp>
        <p:nvSpPr>
          <p:cNvPr id="8" name="AutoShape 8"/>
          <p:cNvSpPr/>
          <p:nvPr/>
        </p:nvSpPr>
        <p:spPr>
          <a:xfrm>
            <a:off x="15177151" y="1028700"/>
            <a:ext cx="2082149" cy="2367294"/>
          </a:xfrm>
          <a:prstGeom prst="rect">
            <a:avLst/>
          </a:prstGeom>
          <a:solidFill>
            <a:srgbClr val="FFFFFF"/>
          </a:solidFill>
        </p:spPr>
      </p:sp>
      <p:sp>
        <p:nvSpPr>
          <p:cNvPr id="9" name="TextBox 9"/>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241D27"/>
                </a:solidFill>
                <a:latin typeface="Space Mono Bold"/>
              </a:rPr>
              <a:t>04</a:t>
            </a:r>
          </a:p>
        </p:txBody>
      </p:sp>
      <p:grpSp>
        <p:nvGrpSpPr>
          <p:cNvPr id="10" name="Group 10"/>
          <p:cNvGrpSpPr/>
          <p:nvPr/>
        </p:nvGrpSpPr>
        <p:grpSpPr>
          <a:xfrm>
            <a:off x="6090639" y="3370594"/>
            <a:ext cx="11168661" cy="5887706"/>
            <a:chOff x="0" y="0"/>
            <a:chExt cx="22770674" cy="12003860"/>
          </a:xfrm>
        </p:grpSpPr>
        <p:sp>
          <p:nvSpPr>
            <p:cNvPr id="11" name="Freeform 11"/>
            <p:cNvSpPr/>
            <p:nvPr/>
          </p:nvSpPr>
          <p:spPr>
            <a:xfrm>
              <a:off x="0" y="0"/>
              <a:ext cx="22770674" cy="12003860"/>
            </a:xfrm>
            <a:custGeom>
              <a:avLst/>
              <a:gdLst/>
              <a:ahLst/>
              <a:cxnLst/>
              <a:rect l="l" t="t" r="r" b="b"/>
              <a:pathLst>
                <a:path w="22770674" h="12003860">
                  <a:moveTo>
                    <a:pt x="0" y="0"/>
                  </a:moveTo>
                  <a:lnTo>
                    <a:pt x="0" y="12003860"/>
                  </a:lnTo>
                  <a:lnTo>
                    <a:pt x="22770674" y="12003860"/>
                  </a:lnTo>
                  <a:lnTo>
                    <a:pt x="22770674" y="0"/>
                  </a:lnTo>
                  <a:lnTo>
                    <a:pt x="0" y="0"/>
                  </a:lnTo>
                  <a:close/>
                  <a:moveTo>
                    <a:pt x="22709713" y="11942900"/>
                  </a:moveTo>
                  <a:lnTo>
                    <a:pt x="59690" y="11942900"/>
                  </a:lnTo>
                  <a:lnTo>
                    <a:pt x="59690" y="59690"/>
                  </a:lnTo>
                  <a:lnTo>
                    <a:pt x="22709713" y="59690"/>
                  </a:lnTo>
                  <a:lnTo>
                    <a:pt x="22709713" y="11942900"/>
                  </a:lnTo>
                  <a:close/>
                </a:path>
              </a:pathLst>
            </a:custGeom>
            <a:solidFill>
              <a:srgbClr val="FFFFFF"/>
            </a:solidFill>
          </p:spPr>
        </p:sp>
      </p:grpSp>
      <p:sp>
        <p:nvSpPr>
          <p:cNvPr id="16" name="TextBox 13">
            <a:extLst>
              <a:ext uri="{FF2B5EF4-FFF2-40B4-BE49-F238E27FC236}">
                <a16:creationId xmlns:a16="http://schemas.microsoft.com/office/drawing/2014/main" xmlns="" id="{C9081498-82D6-4796-8C1B-2168DE3FCB4F}"/>
              </a:ext>
            </a:extLst>
          </p:cNvPr>
          <p:cNvSpPr txBox="1"/>
          <p:nvPr/>
        </p:nvSpPr>
        <p:spPr>
          <a:xfrm>
            <a:off x="6434357" y="4412672"/>
            <a:ext cx="10481224" cy="3430747"/>
          </a:xfrm>
          <a:prstGeom prst="rect">
            <a:avLst/>
          </a:prstGeom>
        </p:spPr>
        <p:txBody>
          <a:bodyPr wrap="square" lIns="0" tIns="0" rIns="0" bIns="0" rtlCol="0" anchor="t">
            <a:spAutoFit/>
          </a:bodyPr>
          <a:lstStyle/>
          <a:p>
            <a:pPr>
              <a:lnSpc>
                <a:spcPts val="4500"/>
              </a:lnSpc>
            </a:pPr>
            <a:r>
              <a:rPr lang="en-US" sz="3000" b="1" spc="30" dirty="0">
                <a:solidFill>
                  <a:srgbClr val="FFFF00"/>
                </a:solidFill>
                <a:latin typeface="Space Mono"/>
              </a:rPr>
              <a:t>With the challenge of developing 21st century skills through ALS, the study aimed to determine the ALS teachers’ self-perceived teaching competence and the Extent of 21st Century Learning Skills Integration in the classroom. </a:t>
            </a:r>
            <a:endParaRPr lang="en-US" sz="3000" spc="30" dirty="0">
              <a:solidFill>
                <a:srgbClr val="FFFFFF"/>
              </a:solidFill>
              <a:latin typeface="Space Mono"/>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090958" cy="16778514"/>
          </a:xfrm>
        </p:grpSpPr>
        <p:sp>
          <p:nvSpPr>
            <p:cNvPr id="3" name="Freeform 3"/>
            <p:cNvSpPr/>
            <p:nvPr/>
          </p:nvSpPr>
          <p:spPr>
            <a:xfrm>
              <a:off x="0" y="0"/>
              <a:ext cx="33090957" cy="16778514"/>
            </a:xfrm>
            <a:custGeom>
              <a:avLst/>
              <a:gdLst/>
              <a:ahLst/>
              <a:cxnLst/>
              <a:rect l="l" t="t" r="r" b="b"/>
              <a:pathLst>
                <a:path w="33090957" h="16778514">
                  <a:moveTo>
                    <a:pt x="0" y="0"/>
                  </a:moveTo>
                  <a:lnTo>
                    <a:pt x="0" y="16778514"/>
                  </a:lnTo>
                  <a:lnTo>
                    <a:pt x="33090957" y="16778514"/>
                  </a:lnTo>
                  <a:lnTo>
                    <a:pt x="33090957" y="0"/>
                  </a:lnTo>
                  <a:lnTo>
                    <a:pt x="0" y="0"/>
                  </a:lnTo>
                  <a:close/>
                  <a:moveTo>
                    <a:pt x="33029999" y="16717555"/>
                  </a:moveTo>
                  <a:lnTo>
                    <a:pt x="59690" y="16717555"/>
                  </a:lnTo>
                  <a:lnTo>
                    <a:pt x="59690" y="59690"/>
                  </a:lnTo>
                  <a:lnTo>
                    <a:pt x="33029999" y="59690"/>
                  </a:lnTo>
                  <a:lnTo>
                    <a:pt x="33029999" y="16717555"/>
                  </a:lnTo>
                  <a:close/>
                </a:path>
              </a:pathLst>
            </a:custGeom>
            <a:solidFill>
              <a:srgbClr val="241D27"/>
            </a:solidFill>
          </p:spPr>
        </p:sp>
      </p:grpSp>
      <p:sp>
        <p:nvSpPr>
          <p:cNvPr id="4" name="AutoShape 4"/>
          <p:cNvSpPr/>
          <p:nvPr/>
        </p:nvSpPr>
        <p:spPr>
          <a:xfrm>
            <a:off x="1028700" y="1028700"/>
            <a:ext cx="16230600" cy="2254557"/>
          </a:xfrm>
          <a:prstGeom prst="rect">
            <a:avLst/>
          </a:prstGeom>
          <a:solidFill>
            <a:srgbClr val="241D27">
              <a:alpha val="9804"/>
            </a:srgbClr>
          </a:solidFill>
        </p:spPr>
      </p:sp>
      <p:grpSp>
        <p:nvGrpSpPr>
          <p:cNvPr id="5" name="Group 5"/>
          <p:cNvGrpSpPr/>
          <p:nvPr/>
        </p:nvGrpSpPr>
        <p:grpSpPr>
          <a:xfrm>
            <a:off x="1028700" y="1028700"/>
            <a:ext cx="16230600" cy="2254557"/>
            <a:chOff x="0" y="0"/>
            <a:chExt cx="33090958" cy="4596592"/>
          </a:xfrm>
        </p:grpSpPr>
        <p:sp>
          <p:nvSpPr>
            <p:cNvPr id="6" name="Freeform 6"/>
            <p:cNvSpPr/>
            <p:nvPr/>
          </p:nvSpPr>
          <p:spPr>
            <a:xfrm>
              <a:off x="0" y="0"/>
              <a:ext cx="33090957" cy="4596592"/>
            </a:xfrm>
            <a:custGeom>
              <a:avLst/>
              <a:gdLst/>
              <a:ahLst/>
              <a:cxnLst/>
              <a:rect l="l" t="t" r="r" b="b"/>
              <a:pathLst>
                <a:path w="33090957" h="4596592">
                  <a:moveTo>
                    <a:pt x="0" y="0"/>
                  </a:moveTo>
                  <a:lnTo>
                    <a:pt x="0" y="4596592"/>
                  </a:lnTo>
                  <a:lnTo>
                    <a:pt x="33090957" y="4596592"/>
                  </a:lnTo>
                  <a:lnTo>
                    <a:pt x="33090957" y="0"/>
                  </a:lnTo>
                  <a:lnTo>
                    <a:pt x="0" y="0"/>
                  </a:lnTo>
                  <a:close/>
                  <a:moveTo>
                    <a:pt x="33029999" y="4535632"/>
                  </a:moveTo>
                  <a:lnTo>
                    <a:pt x="59690" y="4535632"/>
                  </a:lnTo>
                  <a:lnTo>
                    <a:pt x="59690" y="59690"/>
                  </a:lnTo>
                  <a:lnTo>
                    <a:pt x="33029999" y="59690"/>
                  </a:lnTo>
                  <a:lnTo>
                    <a:pt x="33029999" y="4535632"/>
                  </a:lnTo>
                  <a:close/>
                </a:path>
              </a:pathLst>
            </a:custGeom>
            <a:solidFill>
              <a:srgbClr val="241D27"/>
            </a:solidFill>
          </p:spPr>
        </p:sp>
      </p:grpSp>
      <p:sp>
        <p:nvSpPr>
          <p:cNvPr id="8" name="TextBox 8"/>
          <p:cNvSpPr txBox="1"/>
          <p:nvPr/>
        </p:nvSpPr>
        <p:spPr>
          <a:xfrm>
            <a:off x="1877677" y="1584479"/>
            <a:ext cx="13971923" cy="1154162"/>
          </a:xfrm>
          <a:prstGeom prst="rect">
            <a:avLst/>
          </a:prstGeom>
        </p:spPr>
        <p:txBody>
          <a:bodyPr wrap="square" lIns="0" tIns="0" rIns="0" bIns="0" rtlCol="0" anchor="t">
            <a:spAutoFit/>
          </a:bodyPr>
          <a:lstStyle/>
          <a:p>
            <a:pPr>
              <a:lnSpc>
                <a:spcPts val="9000"/>
              </a:lnSpc>
            </a:pPr>
            <a:r>
              <a:rPr lang="en-US" sz="7500" spc="225" dirty="0">
                <a:solidFill>
                  <a:srgbClr val="241D27"/>
                </a:solidFill>
                <a:latin typeface="Space Mono Bold"/>
              </a:rPr>
              <a:t>THEORETICAL BACKGROUND</a:t>
            </a:r>
          </a:p>
        </p:txBody>
      </p:sp>
      <p:sp>
        <p:nvSpPr>
          <p:cNvPr id="10" name="TextBox 10"/>
          <p:cNvSpPr txBox="1"/>
          <p:nvPr/>
        </p:nvSpPr>
        <p:spPr>
          <a:xfrm>
            <a:off x="1928243" y="5209512"/>
            <a:ext cx="9057498" cy="592470"/>
          </a:xfrm>
          <a:prstGeom prst="rect">
            <a:avLst/>
          </a:prstGeom>
        </p:spPr>
        <p:txBody>
          <a:bodyPr lIns="0" tIns="0" rIns="0" bIns="0" rtlCol="0" anchor="t">
            <a:spAutoFit/>
          </a:bodyPr>
          <a:lstStyle/>
          <a:p>
            <a:pPr>
              <a:lnSpc>
                <a:spcPts val="4620"/>
              </a:lnSpc>
            </a:pPr>
            <a:endParaRPr lang="en-US" sz="4000" spc="363" dirty="0">
              <a:solidFill>
                <a:srgbClr val="241D27"/>
              </a:solidFill>
              <a:latin typeface="Space Mono"/>
            </a:endParaRPr>
          </a:p>
        </p:txBody>
      </p:sp>
      <p:sp>
        <p:nvSpPr>
          <p:cNvPr id="13" name="TextBox 13"/>
          <p:cNvSpPr txBox="1"/>
          <p:nvPr/>
        </p:nvSpPr>
        <p:spPr>
          <a:xfrm>
            <a:off x="6971673" y="6523563"/>
            <a:ext cx="4242218" cy="592471"/>
          </a:xfrm>
          <a:prstGeom prst="rect">
            <a:avLst/>
          </a:prstGeom>
        </p:spPr>
        <p:txBody>
          <a:bodyPr lIns="0" tIns="0" rIns="0" bIns="0" rtlCol="0" anchor="t">
            <a:spAutoFit/>
          </a:bodyPr>
          <a:lstStyle/>
          <a:p>
            <a:pPr>
              <a:lnSpc>
                <a:spcPts val="4620"/>
              </a:lnSpc>
            </a:pPr>
            <a:endParaRPr lang="en-US" sz="4000" spc="363" dirty="0">
              <a:solidFill>
                <a:srgbClr val="241D27"/>
              </a:solidFill>
              <a:latin typeface="Space Mono"/>
            </a:endParaRPr>
          </a:p>
        </p:txBody>
      </p:sp>
      <p:grpSp>
        <p:nvGrpSpPr>
          <p:cNvPr id="15" name="Group 15"/>
          <p:cNvGrpSpPr/>
          <p:nvPr/>
        </p:nvGrpSpPr>
        <p:grpSpPr>
          <a:xfrm>
            <a:off x="3906412" y="4788613"/>
            <a:ext cx="13695788" cy="2525914"/>
            <a:chOff x="-12604757" y="-2654126"/>
            <a:chExt cx="18261048" cy="3367886"/>
          </a:xfrm>
        </p:grpSpPr>
        <p:sp>
          <p:nvSpPr>
            <p:cNvPr id="16" name="TextBox 16"/>
            <p:cNvSpPr txBox="1"/>
            <p:nvPr/>
          </p:nvSpPr>
          <p:spPr>
            <a:xfrm>
              <a:off x="1" y="-76200"/>
              <a:ext cx="5656290" cy="789960"/>
            </a:xfrm>
            <a:prstGeom prst="rect">
              <a:avLst/>
            </a:prstGeom>
          </p:spPr>
          <p:txBody>
            <a:bodyPr lIns="0" tIns="0" rIns="0" bIns="0" rtlCol="0" anchor="t">
              <a:spAutoFit/>
            </a:bodyPr>
            <a:lstStyle/>
            <a:p>
              <a:pPr>
                <a:lnSpc>
                  <a:spcPts val="4620"/>
                </a:lnSpc>
              </a:pPr>
              <a:endParaRPr lang="en-US" sz="4000" spc="363" dirty="0">
                <a:solidFill>
                  <a:srgbClr val="241D27"/>
                </a:solidFill>
                <a:latin typeface="Space Mono"/>
              </a:endParaRPr>
            </a:p>
          </p:txBody>
        </p:sp>
        <p:sp>
          <p:nvSpPr>
            <p:cNvPr id="17" name="TextBox 17"/>
            <p:cNvSpPr txBox="1"/>
            <p:nvPr/>
          </p:nvSpPr>
          <p:spPr>
            <a:xfrm>
              <a:off x="-12604757" y="-2654126"/>
              <a:ext cx="14705047" cy="2316019"/>
            </a:xfrm>
            <a:prstGeom prst="rect">
              <a:avLst/>
            </a:prstGeom>
          </p:spPr>
          <p:txBody>
            <a:bodyPr wrap="square" lIns="0" tIns="0" rIns="0" bIns="0" rtlCol="0" anchor="t">
              <a:spAutoFit/>
            </a:bodyPr>
            <a:lstStyle/>
            <a:p>
              <a:pPr>
                <a:lnSpc>
                  <a:spcPts val="4500"/>
                </a:lnSpc>
              </a:pPr>
              <a:r>
                <a:rPr lang="en-US" sz="4400" spc="30" dirty="0">
                  <a:solidFill>
                    <a:srgbClr val="241D27"/>
                  </a:solidFill>
                  <a:latin typeface="Space Mono"/>
                </a:rPr>
                <a:t>grounded on the Functionalist Theory and Theory of Social Constructivism. </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5845" y="1088481"/>
            <a:ext cx="13454974" cy="1195712"/>
          </a:xfrm>
          <a:prstGeom prst="rect">
            <a:avLst/>
          </a:prstGeom>
        </p:spPr>
        <p:txBody>
          <a:bodyPr lIns="0" tIns="0" rIns="0" bIns="0" rtlCol="0" anchor="t">
            <a:spAutoFit/>
          </a:bodyPr>
          <a:lstStyle/>
          <a:p>
            <a:pPr algn="ctr">
              <a:lnSpc>
                <a:spcPts val="9000"/>
              </a:lnSpc>
            </a:pPr>
            <a:r>
              <a:rPr lang="en-US" sz="8800" spc="225" dirty="0">
                <a:solidFill>
                  <a:srgbClr val="241D27"/>
                </a:solidFill>
                <a:latin typeface="Space Mono Bold"/>
              </a:rPr>
              <a:t>Right to Education</a:t>
            </a:r>
          </a:p>
        </p:txBody>
      </p:sp>
      <p:sp>
        <p:nvSpPr>
          <p:cNvPr id="3" name="AutoShape 3"/>
          <p:cNvSpPr/>
          <p:nvPr/>
        </p:nvSpPr>
        <p:spPr>
          <a:xfrm>
            <a:off x="16177667" y="2367294"/>
            <a:ext cx="2082149" cy="7919706"/>
          </a:xfrm>
          <a:prstGeom prst="rect">
            <a:avLst/>
          </a:prstGeom>
          <a:solidFill>
            <a:srgbClr val="241D27">
              <a:alpha val="9804"/>
            </a:srgbClr>
          </a:solidFill>
        </p:spPr>
      </p:sp>
      <p:grpSp>
        <p:nvGrpSpPr>
          <p:cNvPr id="4" name="Group 4"/>
          <p:cNvGrpSpPr/>
          <p:nvPr/>
        </p:nvGrpSpPr>
        <p:grpSpPr>
          <a:xfrm>
            <a:off x="16171383" y="0"/>
            <a:ext cx="2082149" cy="10287000"/>
            <a:chOff x="0" y="0"/>
            <a:chExt cx="4245087" cy="20973143"/>
          </a:xfrm>
        </p:grpSpPr>
        <p:sp>
          <p:nvSpPr>
            <p:cNvPr id="5" name="Freeform 5"/>
            <p:cNvSpPr/>
            <p:nvPr/>
          </p:nvSpPr>
          <p:spPr>
            <a:xfrm>
              <a:off x="0" y="0"/>
              <a:ext cx="4245087" cy="20973143"/>
            </a:xfrm>
            <a:custGeom>
              <a:avLst/>
              <a:gdLst/>
              <a:ahLst/>
              <a:cxnLst/>
              <a:rect l="l" t="t" r="r" b="b"/>
              <a:pathLst>
                <a:path w="4245087" h="20973143">
                  <a:moveTo>
                    <a:pt x="0" y="0"/>
                  </a:moveTo>
                  <a:lnTo>
                    <a:pt x="0" y="20973143"/>
                  </a:lnTo>
                  <a:lnTo>
                    <a:pt x="4245087" y="20973143"/>
                  </a:lnTo>
                  <a:lnTo>
                    <a:pt x="4245087" y="0"/>
                  </a:lnTo>
                  <a:lnTo>
                    <a:pt x="0" y="0"/>
                  </a:lnTo>
                  <a:close/>
                  <a:moveTo>
                    <a:pt x="4184127" y="20912182"/>
                  </a:moveTo>
                  <a:lnTo>
                    <a:pt x="59690" y="20912182"/>
                  </a:lnTo>
                  <a:lnTo>
                    <a:pt x="59690" y="59690"/>
                  </a:lnTo>
                  <a:lnTo>
                    <a:pt x="4184127" y="59690"/>
                  </a:lnTo>
                  <a:lnTo>
                    <a:pt x="4184127" y="20912182"/>
                  </a:lnTo>
                  <a:close/>
                </a:path>
              </a:pathLst>
            </a:custGeom>
            <a:solidFill>
              <a:srgbClr val="241D27"/>
            </a:solidFill>
          </p:spPr>
        </p:sp>
      </p:grpSp>
      <p:sp>
        <p:nvSpPr>
          <p:cNvPr id="6" name="AutoShape 6"/>
          <p:cNvSpPr/>
          <p:nvPr/>
        </p:nvSpPr>
        <p:spPr>
          <a:xfrm>
            <a:off x="16171383" y="0"/>
            <a:ext cx="2082149" cy="2367294"/>
          </a:xfrm>
          <a:prstGeom prst="rect">
            <a:avLst/>
          </a:prstGeom>
          <a:solidFill>
            <a:srgbClr val="241D27"/>
          </a:solidFill>
        </p:spPr>
      </p:sp>
      <p:sp>
        <p:nvSpPr>
          <p:cNvPr id="7" name="TextBox 7"/>
          <p:cNvSpPr txBox="1"/>
          <p:nvPr/>
        </p:nvSpPr>
        <p:spPr>
          <a:xfrm>
            <a:off x="16727747" y="8740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06</a:t>
            </a:r>
          </a:p>
        </p:txBody>
      </p:sp>
      <p:sp>
        <p:nvSpPr>
          <p:cNvPr id="20" name="TextBox 20"/>
          <p:cNvSpPr txBox="1"/>
          <p:nvPr/>
        </p:nvSpPr>
        <p:spPr>
          <a:xfrm>
            <a:off x="6831191" y="5587556"/>
            <a:ext cx="4893482" cy="545342"/>
          </a:xfrm>
          <a:prstGeom prst="rect">
            <a:avLst/>
          </a:prstGeom>
        </p:spPr>
        <p:txBody>
          <a:bodyPr lIns="0" tIns="0" rIns="0" bIns="0" rtlCol="0" anchor="t">
            <a:spAutoFit/>
          </a:bodyPr>
          <a:lstStyle/>
          <a:p>
            <a:pPr algn="ctr">
              <a:lnSpc>
                <a:spcPts val="4500"/>
              </a:lnSpc>
            </a:pPr>
            <a:endParaRPr lang="en-US" sz="3000" spc="30" dirty="0">
              <a:solidFill>
                <a:srgbClr val="241D27"/>
              </a:solidFill>
              <a:latin typeface="Space Mono"/>
            </a:endParaRPr>
          </a:p>
        </p:txBody>
      </p:sp>
      <p:sp>
        <p:nvSpPr>
          <p:cNvPr id="25" name="TextBox 5">
            <a:extLst>
              <a:ext uri="{FF2B5EF4-FFF2-40B4-BE49-F238E27FC236}">
                <a16:creationId xmlns:a16="http://schemas.microsoft.com/office/drawing/2014/main" xmlns="" id="{623A8611-6CCE-49C0-B781-705D53E558C5}"/>
              </a:ext>
            </a:extLst>
          </p:cNvPr>
          <p:cNvSpPr txBox="1"/>
          <p:nvPr/>
        </p:nvSpPr>
        <p:spPr>
          <a:xfrm>
            <a:off x="2400957" y="3543300"/>
            <a:ext cx="9323716" cy="4007828"/>
          </a:xfrm>
          <a:prstGeom prst="rect">
            <a:avLst/>
          </a:prstGeom>
        </p:spPr>
        <p:txBody>
          <a:bodyPr wrap="square" lIns="0" tIns="0" rIns="0" bIns="0" rtlCol="0" anchor="t">
            <a:spAutoFit/>
          </a:bodyPr>
          <a:lstStyle/>
          <a:p>
            <a:pPr algn="ctr">
              <a:lnSpc>
                <a:spcPts val="4500"/>
              </a:lnSpc>
            </a:pPr>
            <a:r>
              <a:rPr lang="en-US" sz="3000" spc="30" dirty="0">
                <a:solidFill>
                  <a:srgbClr val="241D27"/>
                </a:solidFill>
                <a:latin typeface="Space Mono"/>
              </a:rPr>
              <a:t>articulated in Article 26 of the Universal Declaration of Human Rights (UDHR), which emphasizes universality, equal access, and the role of education in promoting respect for human rights and tolerance among social groups within nations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1028700"/>
            <a:ext cx="16725900" cy="8229600"/>
            <a:chOff x="0" y="0"/>
            <a:chExt cx="15565080" cy="16778514"/>
          </a:xfrm>
        </p:grpSpPr>
        <p:sp>
          <p:nvSpPr>
            <p:cNvPr id="3" name="Freeform 3"/>
            <p:cNvSpPr/>
            <p:nvPr/>
          </p:nvSpPr>
          <p:spPr>
            <a:xfrm>
              <a:off x="0" y="0"/>
              <a:ext cx="15565081" cy="16778514"/>
            </a:xfrm>
            <a:custGeom>
              <a:avLst/>
              <a:gdLst/>
              <a:ahLst/>
              <a:cxnLst/>
              <a:rect l="l" t="t" r="r" b="b"/>
              <a:pathLst>
                <a:path w="15565081" h="16778514">
                  <a:moveTo>
                    <a:pt x="0" y="0"/>
                  </a:moveTo>
                  <a:lnTo>
                    <a:pt x="0" y="16778514"/>
                  </a:lnTo>
                  <a:lnTo>
                    <a:pt x="15565081" y="16778514"/>
                  </a:lnTo>
                  <a:lnTo>
                    <a:pt x="15565081" y="0"/>
                  </a:lnTo>
                  <a:lnTo>
                    <a:pt x="0" y="0"/>
                  </a:lnTo>
                  <a:close/>
                  <a:moveTo>
                    <a:pt x="15504120" y="16717555"/>
                  </a:moveTo>
                  <a:lnTo>
                    <a:pt x="59690" y="16717555"/>
                  </a:lnTo>
                  <a:lnTo>
                    <a:pt x="59690" y="59690"/>
                  </a:lnTo>
                  <a:lnTo>
                    <a:pt x="15504120" y="59690"/>
                  </a:lnTo>
                  <a:lnTo>
                    <a:pt x="15504120" y="16717555"/>
                  </a:lnTo>
                  <a:close/>
                </a:path>
              </a:pathLst>
            </a:custGeom>
            <a:solidFill>
              <a:srgbClr val="241D27"/>
            </a:solidFill>
          </p:spPr>
        </p:sp>
      </p:grpSp>
      <p:sp>
        <p:nvSpPr>
          <p:cNvPr id="5" name="TextBox 5"/>
          <p:cNvSpPr txBox="1"/>
          <p:nvPr/>
        </p:nvSpPr>
        <p:spPr>
          <a:xfrm>
            <a:off x="1295400" y="1545282"/>
            <a:ext cx="13881750" cy="7448193"/>
          </a:xfrm>
          <a:prstGeom prst="rect">
            <a:avLst/>
          </a:prstGeom>
        </p:spPr>
        <p:txBody>
          <a:bodyPr wrap="square" lIns="0" tIns="0" rIns="0" bIns="0" rtlCol="0" anchor="t">
            <a:spAutoFit/>
          </a:bodyPr>
          <a:lstStyle/>
          <a:p>
            <a:r>
              <a:rPr lang="en-US" sz="4400" spc="30" dirty="0">
                <a:solidFill>
                  <a:srgbClr val="241D27"/>
                </a:solidFill>
                <a:latin typeface="Space Mono"/>
              </a:rPr>
              <a:t>To compete in today's global and digitally fast-paced world, all learners must gain new skills and information. The formal education sectors in countries all over the world want their young people to be able to think critically and creatively, solve difficult problems, make evidence-based decisions, and work collaboratively in the twenty-first century (Care, </a:t>
            </a:r>
            <a:r>
              <a:rPr lang="en-US" sz="4400" spc="30" dirty="0" err="1">
                <a:solidFill>
                  <a:srgbClr val="241D27"/>
                </a:solidFill>
                <a:latin typeface="Space Mono"/>
              </a:rPr>
              <a:t>Helyn</a:t>
            </a:r>
            <a:r>
              <a:rPr lang="en-US" sz="4400" spc="30" dirty="0">
                <a:solidFill>
                  <a:srgbClr val="241D27"/>
                </a:solidFill>
                <a:latin typeface="Space Mono"/>
              </a:rPr>
              <a:t>, &amp; Vista, 2019; Saavedra &amp; </a:t>
            </a:r>
            <a:r>
              <a:rPr lang="en-US" sz="4400" spc="30" dirty="0" err="1">
                <a:solidFill>
                  <a:srgbClr val="241D27"/>
                </a:solidFill>
                <a:latin typeface="Space Mono"/>
              </a:rPr>
              <a:t>Opfer</a:t>
            </a:r>
            <a:r>
              <a:rPr lang="en-US" sz="4400" spc="30" dirty="0">
                <a:solidFill>
                  <a:srgbClr val="241D27"/>
                </a:solidFill>
                <a:latin typeface="Space Mono"/>
              </a:rPr>
              <a:t>, 2012).</a:t>
            </a:r>
          </a:p>
        </p:txBody>
      </p:sp>
      <p:sp>
        <p:nvSpPr>
          <p:cNvPr id="6" name="AutoShape 6"/>
          <p:cNvSpPr/>
          <p:nvPr/>
        </p:nvSpPr>
        <p:spPr>
          <a:xfrm>
            <a:off x="15177151" y="3395994"/>
            <a:ext cx="2082149" cy="5862306"/>
          </a:xfrm>
          <a:prstGeom prst="rect">
            <a:avLst/>
          </a:prstGeom>
          <a:solidFill>
            <a:srgbClr val="241D27">
              <a:alpha val="9804"/>
            </a:srgbClr>
          </a:solidFill>
        </p:spPr>
      </p:sp>
      <p:grpSp>
        <p:nvGrpSpPr>
          <p:cNvPr id="7" name="Group 7"/>
          <p:cNvGrpSpPr/>
          <p:nvPr/>
        </p:nvGrpSpPr>
        <p:grpSpPr>
          <a:xfrm>
            <a:off x="15177151" y="1028700"/>
            <a:ext cx="2082149" cy="8229600"/>
            <a:chOff x="0" y="0"/>
            <a:chExt cx="4245087" cy="16778514"/>
          </a:xfrm>
        </p:grpSpPr>
        <p:sp>
          <p:nvSpPr>
            <p:cNvPr id="8" name="Freeform 8"/>
            <p:cNvSpPr/>
            <p:nvPr/>
          </p:nvSpPr>
          <p:spPr>
            <a:xfrm>
              <a:off x="0" y="0"/>
              <a:ext cx="4245087" cy="16778514"/>
            </a:xfrm>
            <a:custGeom>
              <a:avLst/>
              <a:gdLst/>
              <a:ahLst/>
              <a:cxnLst/>
              <a:rect l="l" t="t" r="r" b="b"/>
              <a:pathLst>
                <a:path w="4245087" h="16778514">
                  <a:moveTo>
                    <a:pt x="0" y="0"/>
                  </a:moveTo>
                  <a:lnTo>
                    <a:pt x="0" y="16778514"/>
                  </a:lnTo>
                  <a:lnTo>
                    <a:pt x="4245087" y="16778514"/>
                  </a:lnTo>
                  <a:lnTo>
                    <a:pt x="4245087" y="0"/>
                  </a:lnTo>
                  <a:lnTo>
                    <a:pt x="0" y="0"/>
                  </a:lnTo>
                  <a:close/>
                  <a:moveTo>
                    <a:pt x="4184127" y="16717555"/>
                  </a:moveTo>
                  <a:lnTo>
                    <a:pt x="59690" y="16717555"/>
                  </a:lnTo>
                  <a:lnTo>
                    <a:pt x="59690" y="59690"/>
                  </a:lnTo>
                  <a:lnTo>
                    <a:pt x="4184127" y="59690"/>
                  </a:lnTo>
                  <a:lnTo>
                    <a:pt x="4184127" y="16717555"/>
                  </a:lnTo>
                  <a:close/>
                </a:path>
              </a:pathLst>
            </a:custGeom>
            <a:solidFill>
              <a:srgbClr val="241D27"/>
            </a:solidFill>
          </p:spPr>
        </p:sp>
      </p:grpSp>
      <p:sp>
        <p:nvSpPr>
          <p:cNvPr id="9" name="AutoShape 9"/>
          <p:cNvSpPr/>
          <p:nvPr/>
        </p:nvSpPr>
        <p:spPr>
          <a:xfrm>
            <a:off x="15177151" y="1028700"/>
            <a:ext cx="2082149" cy="2367294"/>
          </a:xfrm>
          <a:prstGeom prst="rect">
            <a:avLst/>
          </a:prstGeom>
          <a:solidFill>
            <a:srgbClr val="241D27"/>
          </a:solidFill>
        </p:spPr>
      </p:sp>
      <p:sp>
        <p:nvSpPr>
          <p:cNvPr id="10" name="TextBox 10"/>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08</a:t>
            </a:r>
          </a:p>
        </p:txBody>
      </p:sp>
    </p:spTree>
    <p:extLst>
      <p:ext uri="{BB962C8B-B14F-4D97-AF65-F5344CB8AC3E}">
        <p14:creationId xmlns:p14="http://schemas.microsoft.com/office/powerpoint/2010/main" val="2058847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1028700"/>
            <a:ext cx="16421100" cy="8229600"/>
            <a:chOff x="0" y="0"/>
            <a:chExt cx="15565080" cy="16778514"/>
          </a:xfrm>
        </p:grpSpPr>
        <p:sp>
          <p:nvSpPr>
            <p:cNvPr id="3" name="Freeform 3"/>
            <p:cNvSpPr/>
            <p:nvPr/>
          </p:nvSpPr>
          <p:spPr>
            <a:xfrm>
              <a:off x="0" y="0"/>
              <a:ext cx="15565081" cy="16778514"/>
            </a:xfrm>
            <a:custGeom>
              <a:avLst/>
              <a:gdLst/>
              <a:ahLst/>
              <a:cxnLst/>
              <a:rect l="l" t="t" r="r" b="b"/>
              <a:pathLst>
                <a:path w="15565081" h="16778514">
                  <a:moveTo>
                    <a:pt x="0" y="0"/>
                  </a:moveTo>
                  <a:lnTo>
                    <a:pt x="0" y="16778514"/>
                  </a:lnTo>
                  <a:lnTo>
                    <a:pt x="15565081" y="16778514"/>
                  </a:lnTo>
                  <a:lnTo>
                    <a:pt x="15565081" y="0"/>
                  </a:lnTo>
                  <a:lnTo>
                    <a:pt x="0" y="0"/>
                  </a:lnTo>
                  <a:close/>
                  <a:moveTo>
                    <a:pt x="15504120" y="16717555"/>
                  </a:moveTo>
                  <a:lnTo>
                    <a:pt x="59690" y="16717555"/>
                  </a:lnTo>
                  <a:lnTo>
                    <a:pt x="59690" y="59690"/>
                  </a:lnTo>
                  <a:lnTo>
                    <a:pt x="15504120" y="59690"/>
                  </a:lnTo>
                  <a:lnTo>
                    <a:pt x="15504120" y="16717555"/>
                  </a:lnTo>
                  <a:close/>
                </a:path>
              </a:pathLst>
            </a:custGeom>
            <a:solidFill>
              <a:srgbClr val="241D27"/>
            </a:solidFill>
          </p:spPr>
        </p:sp>
      </p:grpSp>
      <p:sp>
        <p:nvSpPr>
          <p:cNvPr id="5" name="TextBox 5"/>
          <p:cNvSpPr txBox="1"/>
          <p:nvPr/>
        </p:nvSpPr>
        <p:spPr>
          <a:xfrm>
            <a:off x="1219199" y="1419403"/>
            <a:ext cx="14249400" cy="7448193"/>
          </a:xfrm>
          <a:prstGeom prst="rect">
            <a:avLst/>
          </a:prstGeom>
        </p:spPr>
        <p:txBody>
          <a:bodyPr wrap="square" lIns="0" tIns="0" rIns="0" bIns="0" rtlCol="0" anchor="t">
            <a:spAutoFit/>
          </a:bodyPr>
          <a:lstStyle/>
          <a:p>
            <a:r>
              <a:rPr lang="en-US" sz="4400" spc="30" dirty="0">
                <a:solidFill>
                  <a:srgbClr val="241D27"/>
                </a:solidFill>
                <a:latin typeface="Space Mono"/>
              </a:rPr>
              <a:t>There are eight 21st century skills every student should acquire. (Hixson, </a:t>
            </a:r>
            <a:r>
              <a:rPr lang="en-US" sz="4400" spc="30" dirty="0" err="1">
                <a:solidFill>
                  <a:srgbClr val="241D27"/>
                </a:solidFill>
                <a:latin typeface="Space Mono"/>
              </a:rPr>
              <a:t>Ravitz</a:t>
            </a:r>
            <a:r>
              <a:rPr lang="en-US" sz="4400" spc="30" dirty="0">
                <a:solidFill>
                  <a:srgbClr val="241D27"/>
                </a:solidFill>
                <a:latin typeface="Space Mono"/>
              </a:rPr>
              <a:t>, &amp; </a:t>
            </a:r>
            <a:r>
              <a:rPr lang="en-US" sz="4400" spc="30" dirty="0" err="1">
                <a:solidFill>
                  <a:srgbClr val="241D27"/>
                </a:solidFill>
                <a:latin typeface="Space Mono"/>
              </a:rPr>
              <a:t>Whisman</a:t>
            </a:r>
            <a:r>
              <a:rPr lang="en-US" sz="4400" spc="30" dirty="0">
                <a:solidFill>
                  <a:srgbClr val="241D27"/>
                </a:solidFill>
                <a:latin typeface="Space Mono"/>
              </a:rPr>
              <a:t>, 2012). </a:t>
            </a:r>
          </a:p>
          <a:p>
            <a:pPr marL="571500" indent="-571500">
              <a:buFont typeface="Arial" panose="020B0604020202020204" pitchFamily="34" charset="0"/>
              <a:buChar char="•"/>
            </a:pPr>
            <a:r>
              <a:rPr lang="en-US" sz="4400" spc="30" dirty="0">
                <a:solidFill>
                  <a:srgbClr val="241D27"/>
                </a:solidFill>
                <a:latin typeface="Space Mono"/>
              </a:rPr>
              <a:t>Critical thinking skills</a:t>
            </a:r>
          </a:p>
          <a:p>
            <a:pPr marL="571500" indent="-571500">
              <a:buFont typeface="Arial" panose="020B0604020202020204" pitchFamily="34" charset="0"/>
              <a:buChar char="•"/>
            </a:pPr>
            <a:r>
              <a:rPr lang="en-US" sz="4400" spc="30" dirty="0">
                <a:solidFill>
                  <a:srgbClr val="241D27"/>
                </a:solidFill>
                <a:latin typeface="Space Mono"/>
              </a:rPr>
              <a:t>Collaboration skills</a:t>
            </a:r>
          </a:p>
          <a:p>
            <a:pPr marL="571500" indent="-571500">
              <a:buFont typeface="Arial" panose="020B0604020202020204" pitchFamily="34" charset="0"/>
              <a:buChar char="•"/>
            </a:pPr>
            <a:r>
              <a:rPr lang="en-US" sz="4400" spc="30" dirty="0">
                <a:solidFill>
                  <a:srgbClr val="241D27"/>
                </a:solidFill>
                <a:latin typeface="Space Mono"/>
              </a:rPr>
              <a:t>Communication skills</a:t>
            </a:r>
          </a:p>
          <a:p>
            <a:pPr marL="571500" indent="-571500">
              <a:buFont typeface="Arial" panose="020B0604020202020204" pitchFamily="34" charset="0"/>
              <a:buChar char="•"/>
            </a:pPr>
            <a:r>
              <a:rPr lang="en-US" sz="4400" spc="30" dirty="0">
                <a:solidFill>
                  <a:srgbClr val="241D27"/>
                </a:solidFill>
                <a:latin typeface="Space Mono"/>
              </a:rPr>
              <a:t>Creativity and innovation skills </a:t>
            </a:r>
          </a:p>
          <a:p>
            <a:pPr marL="571500" indent="-571500">
              <a:buFont typeface="Arial" panose="020B0604020202020204" pitchFamily="34" charset="0"/>
              <a:buChar char="•"/>
            </a:pPr>
            <a:r>
              <a:rPr lang="en-US" sz="4400" spc="30" dirty="0">
                <a:solidFill>
                  <a:srgbClr val="241D27"/>
                </a:solidFill>
                <a:latin typeface="Space Mono"/>
              </a:rPr>
              <a:t>Self-direction skills </a:t>
            </a:r>
          </a:p>
          <a:p>
            <a:pPr marL="571500" indent="-571500">
              <a:buFont typeface="Arial" panose="020B0604020202020204" pitchFamily="34" charset="0"/>
              <a:buChar char="•"/>
            </a:pPr>
            <a:r>
              <a:rPr lang="en-US" sz="4400" spc="30" dirty="0">
                <a:solidFill>
                  <a:srgbClr val="241D27"/>
                </a:solidFill>
                <a:latin typeface="Space Mono"/>
              </a:rPr>
              <a:t>Global connections</a:t>
            </a:r>
          </a:p>
          <a:p>
            <a:pPr marL="571500" indent="-571500">
              <a:buFont typeface="Arial" panose="020B0604020202020204" pitchFamily="34" charset="0"/>
              <a:buChar char="•"/>
            </a:pPr>
            <a:r>
              <a:rPr lang="en-US" sz="4400" spc="30" dirty="0">
                <a:solidFill>
                  <a:srgbClr val="241D27"/>
                </a:solidFill>
                <a:latin typeface="Space Mono"/>
              </a:rPr>
              <a:t>Local connections</a:t>
            </a:r>
          </a:p>
          <a:p>
            <a:pPr marL="571500" indent="-571500">
              <a:buFont typeface="Arial" panose="020B0604020202020204" pitchFamily="34" charset="0"/>
              <a:buChar char="•"/>
            </a:pPr>
            <a:r>
              <a:rPr lang="en-US" sz="4400" spc="30" dirty="0">
                <a:solidFill>
                  <a:srgbClr val="241D27"/>
                </a:solidFill>
                <a:latin typeface="Space Mono"/>
              </a:rPr>
              <a:t>Using technology as a tool for learning </a:t>
            </a:r>
          </a:p>
        </p:txBody>
      </p:sp>
      <p:sp>
        <p:nvSpPr>
          <p:cNvPr id="6" name="AutoShape 6"/>
          <p:cNvSpPr/>
          <p:nvPr/>
        </p:nvSpPr>
        <p:spPr>
          <a:xfrm>
            <a:off x="15717704" y="3395994"/>
            <a:ext cx="1541596" cy="5862306"/>
          </a:xfrm>
          <a:prstGeom prst="rect">
            <a:avLst/>
          </a:prstGeom>
          <a:solidFill>
            <a:srgbClr val="241D27">
              <a:alpha val="9804"/>
            </a:srgbClr>
          </a:solidFill>
        </p:spPr>
      </p:sp>
      <p:grpSp>
        <p:nvGrpSpPr>
          <p:cNvPr id="7" name="Group 7"/>
          <p:cNvGrpSpPr/>
          <p:nvPr/>
        </p:nvGrpSpPr>
        <p:grpSpPr>
          <a:xfrm>
            <a:off x="15468600" y="1028700"/>
            <a:ext cx="1790700" cy="8229600"/>
            <a:chOff x="0" y="0"/>
            <a:chExt cx="4245087" cy="16778514"/>
          </a:xfrm>
        </p:grpSpPr>
        <p:sp>
          <p:nvSpPr>
            <p:cNvPr id="8" name="Freeform 8"/>
            <p:cNvSpPr/>
            <p:nvPr/>
          </p:nvSpPr>
          <p:spPr>
            <a:xfrm>
              <a:off x="0" y="0"/>
              <a:ext cx="4245087" cy="16778514"/>
            </a:xfrm>
            <a:custGeom>
              <a:avLst/>
              <a:gdLst/>
              <a:ahLst/>
              <a:cxnLst/>
              <a:rect l="l" t="t" r="r" b="b"/>
              <a:pathLst>
                <a:path w="4245087" h="16778514">
                  <a:moveTo>
                    <a:pt x="0" y="0"/>
                  </a:moveTo>
                  <a:lnTo>
                    <a:pt x="0" y="16778514"/>
                  </a:lnTo>
                  <a:lnTo>
                    <a:pt x="4245087" y="16778514"/>
                  </a:lnTo>
                  <a:lnTo>
                    <a:pt x="4245087" y="0"/>
                  </a:lnTo>
                  <a:lnTo>
                    <a:pt x="0" y="0"/>
                  </a:lnTo>
                  <a:close/>
                  <a:moveTo>
                    <a:pt x="4184127" y="16717555"/>
                  </a:moveTo>
                  <a:lnTo>
                    <a:pt x="59690" y="16717555"/>
                  </a:lnTo>
                  <a:lnTo>
                    <a:pt x="59690" y="59690"/>
                  </a:lnTo>
                  <a:lnTo>
                    <a:pt x="4184127" y="59690"/>
                  </a:lnTo>
                  <a:lnTo>
                    <a:pt x="4184127" y="16717555"/>
                  </a:lnTo>
                  <a:close/>
                </a:path>
              </a:pathLst>
            </a:custGeom>
            <a:solidFill>
              <a:srgbClr val="241D27"/>
            </a:solidFill>
          </p:spPr>
        </p:sp>
      </p:grpSp>
      <p:sp>
        <p:nvSpPr>
          <p:cNvPr id="9" name="AutoShape 9"/>
          <p:cNvSpPr/>
          <p:nvPr/>
        </p:nvSpPr>
        <p:spPr>
          <a:xfrm>
            <a:off x="15468600" y="1028700"/>
            <a:ext cx="1790700" cy="2367294"/>
          </a:xfrm>
          <a:prstGeom prst="rect">
            <a:avLst/>
          </a:prstGeom>
          <a:solidFill>
            <a:srgbClr val="241D27"/>
          </a:solidFill>
        </p:spPr>
      </p:sp>
      <p:sp>
        <p:nvSpPr>
          <p:cNvPr id="10" name="TextBox 10"/>
          <p:cNvSpPr txBox="1"/>
          <p:nvPr/>
        </p:nvSpPr>
        <p:spPr>
          <a:xfrm>
            <a:off x="15717706" y="19027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10</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p:nvPr/>
        </p:nvSpPr>
        <p:spPr>
          <a:xfrm>
            <a:off x="6284" y="2367294"/>
            <a:ext cx="2082149" cy="7919706"/>
          </a:xfrm>
          <a:prstGeom prst="rect">
            <a:avLst/>
          </a:prstGeom>
          <a:solidFill>
            <a:srgbClr val="241D27">
              <a:alpha val="9804"/>
            </a:srgbClr>
          </a:solidFill>
        </p:spPr>
      </p:sp>
      <p:grpSp>
        <p:nvGrpSpPr>
          <p:cNvPr id="13" name="Group 13"/>
          <p:cNvGrpSpPr/>
          <p:nvPr/>
        </p:nvGrpSpPr>
        <p:grpSpPr>
          <a:xfrm>
            <a:off x="0" y="0"/>
            <a:ext cx="2082149" cy="10287000"/>
            <a:chOff x="0" y="0"/>
            <a:chExt cx="4245087" cy="20973143"/>
          </a:xfrm>
        </p:grpSpPr>
        <p:sp>
          <p:nvSpPr>
            <p:cNvPr id="14" name="Freeform 14"/>
            <p:cNvSpPr/>
            <p:nvPr/>
          </p:nvSpPr>
          <p:spPr>
            <a:xfrm>
              <a:off x="0" y="0"/>
              <a:ext cx="4245087" cy="20973143"/>
            </a:xfrm>
            <a:custGeom>
              <a:avLst/>
              <a:gdLst/>
              <a:ahLst/>
              <a:cxnLst/>
              <a:rect l="l" t="t" r="r" b="b"/>
              <a:pathLst>
                <a:path w="4245087" h="20973143">
                  <a:moveTo>
                    <a:pt x="0" y="0"/>
                  </a:moveTo>
                  <a:lnTo>
                    <a:pt x="0" y="20973143"/>
                  </a:lnTo>
                  <a:lnTo>
                    <a:pt x="4245087" y="20973143"/>
                  </a:lnTo>
                  <a:lnTo>
                    <a:pt x="4245087" y="0"/>
                  </a:lnTo>
                  <a:lnTo>
                    <a:pt x="0" y="0"/>
                  </a:lnTo>
                  <a:close/>
                  <a:moveTo>
                    <a:pt x="4184127" y="20912182"/>
                  </a:moveTo>
                  <a:lnTo>
                    <a:pt x="59690" y="20912182"/>
                  </a:lnTo>
                  <a:lnTo>
                    <a:pt x="59690" y="59690"/>
                  </a:lnTo>
                  <a:lnTo>
                    <a:pt x="4184127" y="59690"/>
                  </a:lnTo>
                  <a:lnTo>
                    <a:pt x="4184127" y="20912182"/>
                  </a:lnTo>
                  <a:close/>
                </a:path>
              </a:pathLst>
            </a:custGeom>
            <a:solidFill>
              <a:srgbClr val="241D27"/>
            </a:solidFill>
          </p:spPr>
        </p:sp>
      </p:grpSp>
      <p:sp>
        <p:nvSpPr>
          <p:cNvPr id="15" name="AutoShape 15"/>
          <p:cNvSpPr/>
          <p:nvPr/>
        </p:nvSpPr>
        <p:spPr>
          <a:xfrm>
            <a:off x="0" y="0"/>
            <a:ext cx="2082149" cy="2367294"/>
          </a:xfrm>
          <a:prstGeom prst="rect">
            <a:avLst/>
          </a:prstGeom>
          <a:solidFill>
            <a:srgbClr val="241D27"/>
          </a:solidFill>
        </p:spPr>
      </p:sp>
      <p:sp>
        <p:nvSpPr>
          <p:cNvPr id="16" name="TextBox 16"/>
          <p:cNvSpPr txBox="1"/>
          <p:nvPr/>
        </p:nvSpPr>
        <p:spPr>
          <a:xfrm>
            <a:off x="556364" y="874084"/>
            <a:ext cx="1001039" cy="609600"/>
          </a:xfrm>
          <a:prstGeom prst="rect">
            <a:avLst/>
          </a:prstGeom>
        </p:spPr>
        <p:txBody>
          <a:bodyPr lIns="0" tIns="0" rIns="0" bIns="0" rtlCol="0" anchor="t">
            <a:spAutoFit/>
          </a:bodyPr>
          <a:lstStyle/>
          <a:p>
            <a:pPr algn="ctr">
              <a:lnSpc>
                <a:spcPts val="4800"/>
              </a:lnSpc>
            </a:pPr>
            <a:r>
              <a:rPr lang="en-US" sz="4000" spc="400" dirty="0">
                <a:solidFill>
                  <a:srgbClr val="FFFFFF"/>
                </a:solidFill>
                <a:latin typeface="Space Mono Bold"/>
              </a:rPr>
              <a:t>09</a:t>
            </a:r>
          </a:p>
        </p:txBody>
      </p:sp>
      <p:grpSp>
        <p:nvGrpSpPr>
          <p:cNvPr id="18" name="Group 7">
            <a:extLst>
              <a:ext uri="{FF2B5EF4-FFF2-40B4-BE49-F238E27FC236}">
                <a16:creationId xmlns:a16="http://schemas.microsoft.com/office/drawing/2014/main" xmlns="" id="{F2686812-CEE4-4182-94D4-E9B17D9AEB01}"/>
              </a:ext>
            </a:extLst>
          </p:cNvPr>
          <p:cNvGrpSpPr/>
          <p:nvPr/>
        </p:nvGrpSpPr>
        <p:grpSpPr>
          <a:xfrm rot="5400000">
            <a:off x="6610287" y="-849364"/>
            <a:ext cx="8072248" cy="12437977"/>
            <a:chOff x="0" y="0"/>
            <a:chExt cx="7990007" cy="25080840"/>
          </a:xfrm>
        </p:grpSpPr>
        <p:sp>
          <p:nvSpPr>
            <p:cNvPr id="19" name="Freeform 8">
              <a:extLst>
                <a:ext uri="{FF2B5EF4-FFF2-40B4-BE49-F238E27FC236}">
                  <a16:creationId xmlns:a16="http://schemas.microsoft.com/office/drawing/2014/main" xmlns="" id="{BF83A6E1-C327-4AEA-A951-185EE9FD834E}"/>
                </a:ext>
              </a:extLst>
            </p:cNvPr>
            <p:cNvSpPr/>
            <p:nvPr/>
          </p:nvSpPr>
          <p:spPr>
            <a:xfrm>
              <a:off x="72390" y="72390"/>
              <a:ext cx="7845227" cy="24936060"/>
            </a:xfrm>
            <a:custGeom>
              <a:avLst/>
              <a:gdLst/>
              <a:ahLst/>
              <a:cxnLst/>
              <a:rect l="l" t="t" r="r" b="b"/>
              <a:pathLst>
                <a:path w="7845227" h="24936060">
                  <a:moveTo>
                    <a:pt x="0" y="0"/>
                  </a:moveTo>
                  <a:lnTo>
                    <a:pt x="7845227" y="0"/>
                  </a:lnTo>
                  <a:lnTo>
                    <a:pt x="7845227" y="24936060"/>
                  </a:lnTo>
                  <a:lnTo>
                    <a:pt x="0" y="24936060"/>
                  </a:lnTo>
                  <a:lnTo>
                    <a:pt x="0" y="0"/>
                  </a:lnTo>
                  <a:close/>
                </a:path>
              </a:pathLst>
            </a:custGeom>
            <a:solidFill>
              <a:srgbClr val="FFFFFF"/>
            </a:solidFill>
          </p:spPr>
        </p:sp>
        <p:sp>
          <p:nvSpPr>
            <p:cNvPr id="20" name="Freeform 9">
              <a:extLst>
                <a:ext uri="{FF2B5EF4-FFF2-40B4-BE49-F238E27FC236}">
                  <a16:creationId xmlns:a16="http://schemas.microsoft.com/office/drawing/2014/main" xmlns="" id="{94204122-1FDE-4287-A1B8-58F432A8CA8B}"/>
                </a:ext>
              </a:extLst>
            </p:cNvPr>
            <p:cNvSpPr/>
            <p:nvPr/>
          </p:nvSpPr>
          <p:spPr>
            <a:xfrm>
              <a:off x="0" y="0"/>
              <a:ext cx="7990007" cy="25080840"/>
            </a:xfrm>
            <a:custGeom>
              <a:avLst/>
              <a:gdLst/>
              <a:ahLst/>
              <a:cxnLst/>
              <a:rect l="l" t="t" r="r" b="b"/>
              <a:pathLst>
                <a:path w="7990007" h="25080840">
                  <a:moveTo>
                    <a:pt x="7845227" y="24936061"/>
                  </a:moveTo>
                  <a:lnTo>
                    <a:pt x="7990007" y="24936061"/>
                  </a:lnTo>
                  <a:lnTo>
                    <a:pt x="7990007" y="25080840"/>
                  </a:lnTo>
                  <a:lnTo>
                    <a:pt x="7845227" y="25080840"/>
                  </a:lnTo>
                  <a:lnTo>
                    <a:pt x="7845227" y="24936059"/>
                  </a:lnTo>
                  <a:close/>
                  <a:moveTo>
                    <a:pt x="0" y="144780"/>
                  </a:moveTo>
                  <a:lnTo>
                    <a:pt x="144780" y="144780"/>
                  </a:lnTo>
                  <a:lnTo>
                    <a:pt x="144780" y="24936061"/>
                  </a:lnTo>
                  <a:lnTo>
                    <a:pt x="0" y="24936061"/>
                  </a:lnTo>
                  <a:lnTo>
                    <a:pt x="0" y="144780"/>
                  </a:lnTo>
                  <a:close/>
                  <a:moveTo>
                    <a:pt x="0" y="24936061"/>
                  </a:moveTo>
                  <a:lnTo>
                    <a:pt x="144780" y="24936061"/>
                  </a:lnTo>
                  <a:lnTo>
                    <a:pt x="144780" y="25080840"/>
                  </a:lnTo>
                  <a:lnTo>
                    <a:pt x="0" y="25080840"/>
                  </a:lnTo>
                  <a:lnTo>
                    <a:pt x="0" y="24936059"/>
                  </a:lnTo>
                  <a:close/>
                  <a:moveTo>
                    <a:pt x="7845227" y="144780"/>
                  </a:moveTo>
                  <a:lnTo>
                    <a:pt x="7990007" y="144780"/>
                  </a:lnTo>
                  <a:lnTo>
                    <a:pt x="7990007" y="24936061"/>
                  </a:lnTo>
                  <a:lnTo>
                    <a:pt x="7845227" y="24936061"/>
                  </a:lnTo>
                  <a:lnTo>
                    <a:pt x="7845227" y="144780"/>
                  </a:lnTo>
                  <a:close/>
                  <a:moveTo>
                    <a:pt x="144780" y="24936061"/>
                  </a:moveTo>
                  <a:lnTo>
                    <a:pt x="7845227" y="24936061"/>
                  </a:lnTo>
                  <a:lnTo>
                    <a:pt x="7845227" y="25080840"/>
                  </a:lnTo>
                  <a:lnTo>
                    <a:pt x="144780" y="25080840"/>
                  </a:lnTo>
                  <a:lnTo>
                    <a:pt x="144780" y="24936059"/>
                  </a:lnTo>
                  <a:close/>
                  <a:moveTo>
                    <a:pt x="7845227" y="0"/>
                  </a:moveTo>
                  <a:lnTo>
                    <a:pt x="7990007" y="0"/>
                  </a:lnTo>
                  <a:lnTo>
                    <a:pt x="7990007" y="144780"/>
                  </a:lnTo>
                  <a:lnTo>
                    <a:pt x="7845227" y="144780"/>
                  </a:lnTo>
                  <a:lnTo>
                    <a:pt x="7845227" y="0"/>
                  </a:lnTo>
                  <a:close/>
                  <a:moveTo>
                    <a:pt x="0" y="0"/>
                  </a:moveTo>
                  <a:lnTo>
                    <a:pt x="144780" y="0"/>
                  </a:lnTo>
                  <a:lnTo>
                    <a:pt x="144780" y="144780"/>
                  </a:lnTo>
                  <a:lnTo>
                    <a:pt x="0" y="144780"/>
                  </a:lnTo>
                  <a:lnTo>
                    <a:pt x="0" y="0"/>
                  </a:lnTo>
                  <a:close/>
                  <a:moveTo>
                    <a:pt x="144780" y="0"/>
                  </a:moveTo>
                  <a:lnTo>
                    <a:pt x="7845227" y="0"/>
                  </a:lnTo>
                  <a:lnTo>
                    <a:pt x="7845227" y="144780"/>
                  </a:lnTo>
                  <a:lnTo>
                    <a:pt x="144780" y="144780"/>
                  </a:lnTo>
                  <a:lnTo>
                    <a:pt x="144780" y="0"/>
                  </a:lnTo>
                  <a:close/>
                </a:path>
              </a:pathLst>
            </a:custGeom>
            <a:solidFill>
              <a:srgbClr val="241D27"/>
            </a:solidFill>
          </p:spPr>
        </p:sp>
      </p:grpSp>
      <p:sp>
        <p:nvSpPr>
          <p:cNvPr id="21" name="TextBox 10">
            <a:extLst>
              <a:ext uri="{FF2B5EF4-FFF2-40B4-BE49-F238E27FC236}">
                <a16:creationId xmlns:a16="http://schemas.microsoft.com/office/drawing/2014/main" xmlns="" id="{6F305E88-2D55-4D64-81C0-3EEF959472D7}"/>
              </a:ext>
            </a:extLst>
          </p:cNvPr>
          <p:cNvSpPr txBox="1"/>
          <p:nvPr/>
        </p:nvSpPr>
        <p:spPr>
          <a:xfrm>
            <a:off x="4876800" y="1866900"/>
            <a:ext cx="11049000" cy="584775"/>
          </a:xfrm>
          <a:prstGeom prst="rect">
            <a:avLst/>
          </a:prstGeom>
        </p:spPr>
        <p:txBody>
          <a:bodyPr wrap="square" lIns="0" tIns="0" rIns="0" bIns="0" rtlCol="0" anchor="t">
            <a:spAutoFit/>
          </a:bodyPr>
          <a:lstStyle/>
          <a:p>
            <a:pPr algn="ctr"/>
            <a:endParaRPr lang="en-US" sz="3800" spc="380" dirty="0">
              <a:solidFill>
                <a:srgbClr val="241D27"/>
              </a:solidFill>
              <a:latin typeface="Space Mono Bold"/>
            </a:endParaRPr>
          </a:p>
        </p:txBody>
      </p:sp>
      <p:sp>
        <p:nvSpPr>
          <p:cNvPr id="2" name="Rectangle 1">
            <a:extLst>
              <a:ext uri="{FF2B5EF4-FFF2-40B4-BE49-F238E27FC236}">
                <a16:creationId xmlns:a16="http://schemas.microsoft.com/office/drawing/2014/main" xmlns="" id="{B5378495-83B6-48E2-8BE5-0B8F6B3ADC39}"/>
              </a:ext>
            </a:extLst>
          </p:cNvPr>
          <p:cNvSpPr/>
          <p:nvPr/>
        </p:nvSpPr>
        <p:spPr>
          <a:xfrm>
            <a:off x="4915172" y="1753851"/>
            <a:ext cx="11462478" cy="7294305"/>
          </a:xfrm>
          <a:prstGeom prst="rect">
            <a:avLst/>
          </a:prstGeom>
        </p:spPr>
        <p:txBody>
          <a:bodyPr wrap="square">
            <a:spAutoFit/>
          </a:bodyPr>
          <a:lstStyle/>
          <a:p>
            <a:r>
              <a:rPr lang="en-US" sz="3600" dirty="0">
                <a:latin typeface="Space Mono" panose="020B0604020202020204" charset="0"/>
              </a:rPr>
              <a:t>It is critical to ensure that students are learning, and more instructors and better teaching are at the center of any solution to the current learning problem. Teachers are stated to be essential components of educational quality because they coordinate instructional interactions with and between students around academic subjects, and these classroom interactions influence student learning in both the ideal and real-world (</a:t>
            </a:r>
            <a:r>
              <a:rPr lang="en-US" sz="3600" dirty="0" err="1">
                <a:latin typeface="Space Mono" panose="020B0604020202020204" charset="0"/>
              </a:rPr>
              <a:t>Nordstrum</a:t>
            </a:r>
            <a:r>
              <a:rPr lang="en-US" sz="3600" dirty="0">
                <a:latin typeface="Space Mono" panose="020B0604020202020204" charset="0"/>
              </a:rPr>
              <a:t>, 2016).</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621</Words>
  <Application>Microsoft Office PowerPoint</Application>
  <PresentationFormat>Custom</PresentationFormat>
  <Paragraphs>58</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Space Mono</vt:lpstr>
      <vt:lpstr>Space Mono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Jr. Matugas</dc:creator>
  <cp:lastModifiedBy>Windows User</cp:lastModifiedBy>
  <cp:revision>35</cp:revision>
  <dcterms:created xsi:type="dcterms:W3CDTF">2006-08-16T00:00:00Z</dcterms:created>
  <dcterms:modified xsi:type="dcterms:W3CDTF">2022-02-13T05:51:00Z</dcterms:modified>
  <dc:identifier>DAEyg1cAHx0</dc:identifier>
</cp:coreProperties>
</file>