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Boys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5"/>
                <c:pt idx="0">
                  <c:v>140-144</c:v>
                </c:pt>
                <c:pt idx="1">
                  <c:v>145-149</c:v>
                </c:pt>
                <c:pt idx="2">
                  <c:v>130-134</c:v>
                </c:pt>
                <c:pt idx="3">
                  <c:v>135-139</c:v>
                </c:pt>
                <c:pt idx="4">
                  <c:v>120-124</c:v>
                </c:pt>
                <c:pt idx="5">
                  <c:v>125-129</c:v>
                </c:pt>
                <c:pt idx="6">
                  <c:v>115-119</c:v>
                </c:pt>
                <c:pt idx="7">
                  <c:v>110-114</c:v>
                </c:pt>
                <c:pt idx="8">
                  <c:v>105-109</c:v>
                </c:pt>
                <c:pt idx="9">
                  <c:v>100-104</c:v>
                </c:pt>
                <c:pt idx="10">
                  <c:v>95-99</c:v>
                </c:pt>
                <c:pt idx="11">
                  <c:v>90-94</c:v>
                </c:pt>
                <c:pt idx="12">
                  <c:v>85-89</c:v>
                </c:pt>
                <c:pt idx="13">
                  <c:v>80-84</c:v>
                </c:pt>
                <c:pt idx="14">
                  <c:v>75-79</c:v>
                </c:pt>
              </c:strCache>
            </c:strRef>
          </c:cat>
          <c:val>
            <c:numRef>
              <c:f>Sheet1!$B$2:$B$17</c:f>
              <c:numCache>
                <c:formatCode>General</c:formatCode>
                <c:ptCount val="16"/>
                <c:pt idx="0">
                  <c:v>2</c:v>
                </c:pt>
                <c:pt idx="1">
                  <c:v>2</c:v>
                </c:pt>
                <c:pt idx="2">
                  <c:v>4</c:v>
                </c:pt>
                <c:pt idx="3">
                  <c:v>4</c:v>
                </c:pt>
                <c:pt idx="4">
                  <c:v>6</c:v>
                </c:pt>
                <c:pt idx="5">
                  <c:v>6</c:v>
                </c:pt>
                <c:pt idx="6">
                  <c:v>14</c:v>
                </c:pt>
                <c:pt idx="7">
                  <c:v>22</c:v>
                </c:pt>
                <c:pt idx="8">
                  <c:v>32</c:v>
                </c:pt>
                <c:pt idx="9">
                  <c:v>46</c:v>
                </c:pt>
                <c:pt idx="10">
                  <c:v>54</c:v>
                </c:pt>
                <c:pt idx="11">
                  <c:v>72</c:v>
                </c:pt>
                <c:pt idx="12">
                  <c:v>82</c:v>
                </c:pt>
                <c:pt idx="13">
                  <c:v>94</c:v>
                </c:pt>
                <c:pt idx="14">
                  <c:v>100</c:v>
                </c:pt>
              </c:numCache>
            </c:numRef>
          </c:val>
          <c:smooth val="0"/>
          <c:extLst xmlns:c16r2="http://schemas.microsoft.com/office/drawing/2015/06/chart">
            <c:ext xmlns:c16="http://schemas.microsoft.com/office/drawing/2014/chart" uri="{C3380CC4-5D6E-409C-BE32-E72D297353CC}">
              <c16:uniqueId val="{00000000-CC0A-4161-93B3-50F3F7D2A9D6}"/>
            </c:ext>
          </c:extLst>
        </c:ser>
        <c:ser>
          <c:idx val="1"/>
          <c:order val="1"/>
          <c:tx>
            <c:strRef>
              <c:f>Sheet1!$C$1</c:f>
              <c:strCache>
                <c:ptCount val="1"/>
                <c:pt idx="0">
                  <c:v>Girls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5"/>
                <c:pt idx="0">
                  <c:v>140-144</c:v>
                </c:pt>
                <c:pt idx="1">
                  <c:v>145-149</c:v>
                </c:pt>
                <c:pt idx="2">
                  <c:v>130-134</c:v>
                </c:pt>
                <c:pt idx="3">
                  <c:v>135-139</c:v>
                </c:pt>
                <c:pt idx="4">
                  <c:v>120-124</c:v>
                </c:pt>
                <c:pt idx="5">
                  <c:v>125-129</c:v>
                </c:pt>
                <c:pt idx="6">
                  <c:v>115-119</c:v>
                </c:pt>
                <c:pt idx="7">
                  <c:v>110-114</c:v>
                </c:pt>
                <c:pt idx="8">
                  <c:v>105-109</c:v>
                </c:pt>
                <c:pt idx="9">
                  <c:v>100-104</c:v>
                </c:pt>
                <c:pt idx="10">
                  <c:v>95-99</c:v>
                </c:pt>
                <c:pt idx="11">
                  <c:v>90-94</c:v>
                </c:pt>
                <c:pt idx="12">
                  <c:v>85-89</c:v>
                </c:pt>
                <c:pt idx="13">
                  <c:v>80-84</c:v>
                </c:pt>
                <c:pt idx="14">
                  <c:v>75-79</c:v>
                </c:pt>
              </c:strCache>
            </c:strRef>
          </c:cat>
          <c:val>
            <c:numRef>
              <c:f>Sheet1!$C$2:$C$17</c:f>
              <c:numCache>
                <c:formatCode>General</c:formatCode>
                <c:ptCount val="16"/>
                <c:pt idx="0">
                  <c:v>0</c:v>
                </c:pt>
                <c:pt idx="1">
                  <c:v>0</c:v>
                </c:pt>
                <c:pt idx="2">
                  <c:v>4</c:v>
                </c:pt>
                <c:pt idx="3">
                  <c:v>4</c:v>
                </c:pt>
                <c:pt idx="4">
                  <c:v>8</c:v>
                </c:pt>
                <c:pt idx="5">
                  <c:v>8</c:v>
                </c:pt>
                <c:pt idx="6">
                  <c:v>16</c:v>
                </c:pt>
                <c:pt idx="7">
                  <c:v>36</c:v>
                </c:pt>
                <c:pt idx="8">
                  <c:v>44</c:v>
                </c:pt>
                <c:pt idx="9">
                  <c:v>64</c:v>
                </c:pt>
                <c:pt idx="10">
                  <c:v>78</c:v>
                </c:pt>
                <c:pt idx="11">
                  <c:v>90</c:v>
                </c:pt>
                <c:pt idx="12">
                  <c:v>98</c:v>
                </c:pt>
                <c:pt idx="13">
                  <c:v>100</c:v>
                </c:pt>
                <c:pt idx="14">
                  <c:v>100</c:v>
                </c:pt>
              </c:numCache>
            </c:numRef>
          </c:val>
          <c:smooth val="0"/>
          <c:extLst xmlns:c16r2="http://schemas.microsoft.com/office/drawing/2015/06/chart">
            <c:ext xmlns:c16="http://schemas.microsoft.com/office/drawing/2014/chart" uri="{C3380CC4-5D6E-409C-BE32-E72D297353CC}">
              <c16:uniqueId val="{00000001-CC0A-4161-93B3-50F3F7D2A9D6}"/>
            </c:ext>
          </c:extLst>
        </c:ser>
        <c:ser>
          <c:idx val="2"/>
          <c:order val="2"/>
          <c:tx>
            <c:strRef>
              <c:f>Sheet1!$D$1</c:f>
              <c:strCache>
                <c:ptCount val="1"/>
                <c:pt idx="0">
                  <c:v>Column1</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5"/>
                <c:pt idx="0">
                  <c:v>140-144</c:v>
                </c:pt>
                <c:pt idx="1">
                  <c:v>145-149</c:v>
                </c:pt>
                <c:pt idx="2">
                  <c:v>130-134</c:v>
                </c:pt>
                <c:pt idx="3">
                  <c:v>135-139</c:v>
                </c:pt>
                <c:pt idx="4">
                  <c:v>120-124</c:v>
                </c:pt>
                <c:pt idx="5">
                  <c:v>125-129</c:v>
                </c:pt>
                <c:pt idx="6">
                  <c:v>115-119</c:v>
                </c:pt>
                <c:pt idx="7">
                  <c:v>110-114</c:v>
                </c:pt>
                <c:pt idx="8">
                  <c:v>105-109</c:v>
                </c:pt>
                <c:pt idx="9">
                  <c:v>100-104</c:v>
                </c:pt>
                <c:pt idx="10">
                  <c:v>95-99</c:v>
                </c:pt>
                <c:pt idx="11">
                  <c:v>90-94</c:v>
                </c:pt>
                <c:pt idx="12">
                  <c:v>85-89</c:v>
                </c:pt>
                <c:pt idx="13">
                  <c:v>80-84</c:v>
                </c:pt>
                <c:pt idx="14">
                  <c:v>75-79</c:v>
                </c:pt>
              </c:strCache>
            </c:strRef>
          </c:cat>
          <c:val>
            <c:numRef>
              <c:f>Sheet1!$D$2:$D$17</c:f>
              <c:numCache>
                <c:formatCode>General</c:formatCode>
                <c:ptCount val="16"/>
              </c:numCache>
            </c:numRef>
          </c:val>
          <c:smooth val="0"/>
          <c:extLst xmlns:c16r2="http://schemas.microsoft.com/office/drawing/2015/06/chart">
            <c:ext xmlns:c16="http://schemas.microsoft.com/office/drawing/2014/chart" uri="{C3380CC4-5D6E-409C-BE32-E72D297353CC}">
              <c16:uniqueId val="{00000002-CC0A-4161-93B3-50F3F7D2A9D6}"/>
            </c:ext>
          </c:extLst>
        </c:ser>
        <c:dLbls>
          <c:dLblPos val="ctr"/>
          <c:showLegendKey val="0"/>
          <c:showVal val="1"/>
          <c:showCatName val="0"/>
          <c:showSerName val="0"/>
          <c:showPercent val="0"/>
          <c:showBubbleSize val="0"/>
        </c:dLbls>
        <c:smooth val="0"/>
        <c:axId val="494190656"/>
        <c:axId val="494191832"/>
      </c:lineChart>
      <c:catAx>
        <c:axId val="4941906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Scores in the FATBLQ</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191832"/>
        <c:crosses val="autoZero"/>
        <c:auto val="1"/>
        <c:lblAlgn val="ctr"/>
        <c:lblOffset val="100"/>
        <c:noMultiLvlLbl val="0"/>
      </c:catAx>
      <c:valAx>
        <c:axId val="494191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Com f%</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190656"/>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URBAN</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Sheet1!$B$2:$B$17</c:f>
              <c:numCache>
                <c:formatCode>General</c:formatCode>
                <c:ptCount val="16"/>
                <c:pt idx="0">
                  <c:v>0</c:v>
                </c:pt>
                <c:pt idx="1">
                  <c:v>0</c:v>
                </c:pt>
                <c:pt idx="2">
                  <c:v>4</c:v>
                </c:pt>
                <c:pt idx="3">
                  <c:v>4</c:v>
                </c:pt>
                <c:pt idx="4">
                  <c:v>6</c:v>
                </c:pt>
                <c:pt idx="5">
                  <c:v>6</c:v>
                </c:pt>
                <c:pt idx="6">
                  <c:v>14</c:v>
                </c:pt>
                <c:pt idx="7">
                  <c:v>32</c:v>
                </c:pt>
                <c:pt idx="8">
                  <c:v>36</c:v>
                </c:pt>
                <c:pt idx="9">
                  <c:v>50</c:v>
                </c:pt>
                <c:pt idx="10">
                  <c:v>66</c:v>
                </c:pt>
                <c:pt idx="11">
                  <c:v>84</c:v>
                </c:pt>
                <c:pt idx="12">
                  <c:v>88</c:v>
                </c:pt>
                <c:pt idx="13">
                  <c:v>98</c:v>
                </c:pt>
                <c:pt idx="14">
                  <c:v>100</c:v>
                </c:pt>
              </c:numCache>
            </c:numRef>
          </c:val>
          <c:smooth val="0"/>
          <c:extLst xmlns:c16r2="http://schemas.microsoft.com/office/drawing/2015/06/chart">
            <c:ext xmlns:c16="http://schemas.microsoft.com/office/drawing/2014/chart" uri="{C3380CC4-5D6E-409C-BE32-E72D297353CC}">
              <c16:uniqueId val="{00000000-CB14-4B3C-A9A4-F620888B0BAB}"/>
            </c:ext>
          </c:extLst>
        </c:ser>
        <c:ser>
          <c:idx val="1"/>
          <c:order val="1"/>
          <c:tx>
            <c:strRef>
              <c:f>Sheet1!$C$1</c:f>
              <c:strCache>
                <c:ptCount val="1"/>
                <c:pt idx="0">
                  <c:v>RURAL</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Sheet1!$C$2:$C$17</c:f>
              <c:numCache>
                <c:formatCode>General</c:formatCode>
                <c:ptCount val="16"/>
                <c:pt idx="0">
                  <c:v>2</c:v>
                </c:pt>
                <c:pt idx="1">
                  <c:v>2</c:v>
                </c:pt>
                <c:pt idx="2">
                  <c:v>4</c:v>
                </c:pt>
                <c:pt idx="3">
                  <c:v>4</c:v>
                </c:pt>
                <c:pt idx="4">
                  <c:v>8</c:v>
                </c:pt>
                <c:pt idx="5">
                  <c:v>8</c:v>
                </c:pt>
                <c:pt idx="6">
                  <c:v>16</c:v>
                </c:pt>
                <c:pt idx="7">
                  <c:v>26</c:v>
                </c:pt>
                <c:pt idx="8">
                  <c:v>40</c:v>
                </c:pt>
                <c:pt idx="9">
                  <c:v>60</c:v>
                </c:pt>
                <c:pt idx="10">
                  <c:v>66</c:v>
                </c:pt>
                <c:pt idx="11">
                  <c:v>78</c:v>
                </c:pt>
                <c:pt idx="12">
                  <c:v>92</c:v>
                </c:pt>
                <c:pt idx="13">
                  <c:v>96</c:v>
                </c:pt>
                <c:pt idx="14">
                  <c:v>100</c:v>
                </c:pt>
              </c:numCache>
            </c:numRef>
          </c:val>
          <c:smooth val="0"/>
          <c:extLst xmlns:c16r2="http://schemas.microsoft.com/office/drawing/2015/06/chart">
            <c:ext xmlns:c16="http://schemas.microsoft.com/office/drawing/2014/chart" uri="{C3380CC4-5D6E-409C-BE32-E72D297353CC}">
              <c16:uniqueId val="{00000001-CB14-4B3C-A9A4-F620888B0BAB}"/>
            </c:ext>
          </c:extLst>
        </c:ser>
        <c:ser>
          <c:idx val="2"/>
          <c:order val="2"/>
          <c:tx>
            <c:strRef>
              <c:f>Sheet1!$E$2</c:f>
              <c:strCache>
                <c:ptCount val="1"/>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Sheet1!$E$3:$E$18</c:f>
              <c:numCache>
                <c:formatCode>General</c:formatCode>
                <c:ptCount val="16"/>
              </c:numCache>
            </c:numRef>
          </c:val>
          <c:smooth val="0"/>
          <c:extLst xmlns:c16r2="http://schemas.microsoft.com/office/drawing/2015/06/chart">
            <c:ext xmlns:c16="http://schemas.microsoft.com/office/drawing/2014/chart" uri="{C3380CC4-5D6E-409C-BE32-E72D297353CC}">
              <c16:uniqueId val="{00000002-CB14-4B3C-A9A4-F620888B0BAB}"/>
            </c:ext>
          </c:extLst>
        </c:ser>
        <c:dLbls>
          <c:dLblPos val="ctr"/>
          <c:showLegendKey val="0"/>
          <c:showVal val="1"/>
          <c:showCatName val="0"/>
          <c:showSerName val="0"/>
          <c:showPercent val="0"/>
          <c:showBubbleSize val="0"/>
        </c:dLbls>
        <c:smooth val="0"/>
        <c:axId val="494197712"/>
        <c:axId val="494198104"/>
      </c:lineChart>
      <c:catAx>
        <c:axId val="4941977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Scores in the FATBLQ</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198104"/>
        <c:crosses val="autoZero"/>
        <c:auto val="1"/>
        <c:lblAlgn val="ctr"/>
        <c:lblOffset val="100"/>
        <c:noMultiLvlLbl val="0"/>
      </c:catAx>
      <c:valAx>
        <c:axId val="4941981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COM F%</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1977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URBAN BOYS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Sheet1!$B$2:$B$16</c:f>
              <c:numCache>
                <c:formatCode>General</c:formatCode>
                <c:ptCount val="15"/>
                <c:pt idx="0">
                  <c:v>0</c:v>
                </c:pt>
                <c:pt idx="1">
                  <c:v>0</c:v>
                </c:pt>
                <c:pt idx="2">
                  <c:v>4</c:v>
                </c:pt>
                <c:pt idx="3">
                  <c:v>4</c:v>
                </c:pt>
                <c:pt idx="4">
                  <c:v>4</c:v>
                </c:pt>
                <c:pt idx="5">
                  <c:v>4</c:v>
                </c:pt>
                <c:pt idx="6">
                  <c:v>12</c:v>
                </c:pt>
                <c:pt idx="7">
                  <c:v>24</c:v>
                </c:pt>
                <c:pt idx="8">
                  <c:v>28</c:v>
                </c:pt>
                <c:pt idx="9">
                  <c:v>44</c:v>
                </c:pt>
                <c:pt idx="10">
                  <c:v>52</c:v>
                </c:pt>
                <c:pt idx="11">
                  <c:v>72</c:v>
                </c:pt>
                <c:pt idx="12">
                  <c:v>80</c:v>
                </c:pt>
                <c:pt idx="13">
                  <c:v>96</c:v>
                </c:pt>
                <c:pt idx="14">
                  <c:v>100</c:v>
                </c:pt>
              </c:numCache>
            </c:numRef>
          </c:val>
          <c:smooth val="0"/>
          <c:extLst xmlns:c16r2="http://schemas.microsoft.com/office/drawing/2015/06/chart">
            <c:ext xmlns:c16="http://schemas.microsoft.com/office/drawing/2014/chart" uri="{C3380CC4-5D6E-409C-BE32-E72D297353CC}">
              <c16:uniqueId val="{00000000-687C-4EFE-B599-D200D293B4DF}"/>
            </c:ext>
          </c:extLst>
        </c:ser>
        <c:ser>
          <c:idx val="1"/>
          <c:order val="1"/>
          <c:tx>
            <c:strRef>
              <c:f>Sheet1!$C$1</c:f>
              <c:strCache>
                <c:ptCount val="1"/>
                <c:pt idx="0">
                  <c:v>URBAN GIRLS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Sheet1!$C$2:$C$16</c:f>
              <c:numCache>
                <c:formatCode>General</c:formatCode>
                <c:ptCount val="15"/>
                <c:pt idx="0">
                  <c:v>0</c:v>
                </c:pt>
                <c:pt idx="1">
                  <c:v>0</c:v>
                </c:pt>
                <c:pt idx="2">
                  <c:v>8</c:v>
                </c:pt>
                <c:pt idx="3">
                  <c:v>8</c:v>
                </c:pt>
                <c:pt idx="4">
                  <c:v>4</c:v>
                </c:pt>
                <c:pt idx="5">
                  <c:v>4</c:v>
                </c:pt>
                <c:pt idx="6">
                  <c:v>16</c:v>
                </c:pt>
                <c:pt idx="7">
                  <c:v>40</c:v>
                </c:pt>
                <c:pt idx="8">
                  <c:v>44</c:v>
                </c:pt>
                <c:pt idx="9">
                  <c:v>56</c:v>
                </c:pt>
                <c:pt idx="10">
                  <c:v>80</c:v>
                </c:pt>
                <c:pt idx="11">
                  <c:v>96</c:v>
                </c:pt>
                <c:pt idx="12">
                  <c:v>96</c:v>
                </c:pt>
                <c:pt idx="13">
                  <c:v>100</c:v>
                </c:pt>
                <c:pt idx="14">
                  <c:v>100</c:v>
                </c:pt>
              </c:numCache>
            </c:numRef>
          </c:val>
          <c:smooth val="0"/>
          <c:extLst xmlns:c16r2="http://schemas.microsoft.com/office/drawing/2015/06/chart">
            <c:ext xmlns:c16="http://schemas.microsoft.com/office/drawing/2014/chart" uri="{C3380CC4-5D6E-409C-BE32-E72D297353CC}">
              <c16:uniqueId val="{00000001-687C-4EFE-B599-D200D293B4DF}"/>
            </c:ext>
          </c:extLst>
        </c:ser>
        <c:ser>
          <c:idx val="2"/>
          <c:order val="2"/>
          <c:tx>
            <c:strRef>
              <c:f>Sheet1!$D$1</c:f>
              <c:strCache>
                <c:ptCount val="1"/>
                <c:pt idx="0">
                  <c:v>Column4</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Sheet1!$D$2:$D$16</c:f>
              <c:numCache>
                <c:formatCode>General</c:formatCode>
                <c:ptCount val="15"/>
              </c:numCache>
            </c:numRef>
          </c:val>
          <c:smooth val="0"/>
          <c:extLst xmlns:c16r2="http://schemas.microsoft.com/office/drawing/2015/06/chart">
            <c:ext xmlns:c16="http://schemas.microsoft.com/office/drawing/2014/chart" uri="{C3380CC4-5D6E-409C-BE32-E72D297353CC}">
              <c16:uniqueId val="{00000002-687C-4EFE-B599-D200D293B4DF}"/>
            </c:ext>
          </c:extLst>
        </c:ser>
        <c:dLbls>
          <c:dLblPos val="ctr"/>
          <c:showLegendKey val="0"/>
          <c:showVal val="1"/>
          <c:showCatName val="0"/>
          <c:showSerName val="0"/>
          <c:showPercent val="0"/>
          <c:showBubbleSize val="0"/>
        </c:dLbls>
        <c:smooth val="0"/>
        <c:axId val="494203200"/>
        <c:axId val="494203984"/>
      </c:lineChart>
      <c:catAx>
        <c:axId val="4942032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Scores in the FATBLQ</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203984"/>
        <c:crosses val="autoZero"/>
        <c:auto val="1"/>
        <c:lblAlgn val="ctr"/>
        <c:lblOffset val="100"/>
        <c:noMultiLvlLbl val="0"/>
      </c:catAx>
      <c:valAx>
        <c:axId val="494203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Com f%</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2032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1991219898161"/>
          <c:y val="3.4632034632034632E-2"/>
          <c:w val="0.723580996864857"/>
          <c:h val="0.3983911102021338"/>
        </c:manualLayout>
      </c:layout>
      <c:lineChart>
        <c:grouping val="standard"/>
        <c:varyColors val="0"/>
        <c:ser>
          <c:idx val="0"/>
          <c:order val="0"/>
          <c:tx>
            <c:strRef>
              <c:f>Sheet1!$B$1</c:f>
              <c:strCache>
                <c:ptCount val="1"/>
                <c:pt idx="0">
                  <c:v>RURAL BOYS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Sheet1!$B$2:$B$16</c:f>
              <c:numCache>
                <c:formatCode>General</c:formatCode>
                <c:ptCount val="15"/>
                <c:pt idx="0">
                  <c:v>4</c:v>
                </c:pt>
                <c:pt idx="1">
                  <c:v>4</c:v>
                </c:pt>
                <c:pt idx="2">
                  <c:v>4</c:v>
                </c:pt>
                <c:pt idx="3">
                  <c:v>4</c:v>
                </c:pt>
                <c:pt idx="4">
                  <c:v>8</c:v>
                </c:pt>
                <c:pt idx="5">
                  <c:v>8</c:v>
                </c:pt>
                <c:pt idx="6">
                  <c:v>16</c:v>
                </c:pt>
                <c:pt idx="7">
                  <c:v>20</c:v>
                </c:pt>
                <c:pt idx="8">
                  <c:v>36</c:v>
                </c:pt>
                <c:pt idx="9">
                  <c:v>48</c:v>
                </c:pt>
                <c:pt idx="10">
                  <c:v>56</c:v>
                </c:pt>
                <c:pt idx="11">
                  <c:v>72</c:v>
                </c:pt>
                <c:pt idx="12">
                  <c:v>84</c:v>
                </c:pt>
                <c:pt idx="13">
                  <c:v>92</c:v>
                </c:pt>
                <c:pt idx="14">
                  <c:v>100</c:v>
                </c:pt>
              </c:numCache>
            </c:numRef>
          </c:val>
          <c:smooth val="0"/>
          <c:extLst xmlns:c16r2="http://schemas.microsoft.com/office/drawing/2015/06/chart">
            <c:ext xmlns:c16="http://schemas.microsoft.com/office/drawing/2014/chart" uri="{C3380CC4-5D6E-409C-BE32-E72D297353CC}">
              <c16:uniqueId val="{00000000-E703-4E43-B44D-595F140C5807}"/>
            </c:ext>
          </c:extLst>
        </c:ser>
        <c:ser>
          <c:idx val="1"/>
          <c:order val="1"/>
          <c:tx>
            <c:strRef>
              <c:f>Sheet1!$C$1</c:f>
              <c:strCache>
                <c:ptCount val="1"/>
                <c:pt idx="0">
                  <c:v>RURAL GIRLS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Sheet1!$C$2:$C$16</c:f>
              <c:numCache>
                <c:formatCode>General</c:formatCode>
                <c:ptCount val="15"/>
                <c:pt idx="0">
                  <c:v>4</c:v>
                </c:pt>
                <c:pt idx="1">
                  <c:v>4</c:v>
                </c:pt>
                <c:pt idx="2">
                  <c:v>0</c:v>
                </c:pt>
                <c:pt idx="3">
                  <c:v>0</c:v>
                </c:pt>
                <c:pt idx="4">
                  <c:v>8</c:v>
                </c:pt>
                <c:pt idx="5">
                  <c:v>8</c:v>
                </c:pt>
                <c:pt idx="6">
                  <c:v>16</c:v>
                </c:pt>
                <c:pt idx="7">
                  <c:v>32</c:v>
                </c:pt>
                <c:pt idx="8">
                  <c:v>44</c:v>
                </c:pt>
                <c:pt idx="9">
                  <c:v>72</c:v>
                </c:pt>
                <c:pt idx="10">
                  <c:v>76</c:v>
                </c:pt>
                <c:pt idx="11">
                  <c:v>84</c:v>
                </c:pt>
                <c:pt idx="12">
                  <c:v>100</c:v>
                </c:pt>
                <c:pt idx="13">
                  <c:v>100</c:v>
                </c:pt>
                <c:pt idx="14">
                  <c:v>100</c:v>
                </c:pt>
              </c:numCache>
            </c:numRef>
          </c:val>
          <c:smooth val="0"/>
          <c:extLst xmlns:c16r2="http://schemas.microsoft.com/office/drawing/2015/06/chart">
            <c:ext xmlns:c16="http://schemas.microsoft.com/office/drawing/2014/chart" uri="{C3380CC4-5D6E-409C-BE32-E72D297353CC}">
              <c16:uniqueId val="{00000001-E703-4E43-B44D-595F140C5807}"/>
            </c:ext>
          </c:extLst>
        </c:ser>
        <c:ser>
          <c:idx val="2"/>
          <c:order val="2"/>
          <c:tx>
            <c:strRef>
              <c:f>Sheet1!$D$1</c:f>
              <c:strCache>
                <c:ptCount val="1"/>
                <c:pt idx="0">
                  <c:v>Column2</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Sheet1!$D$2:$D$16</c:f>
              <c:numCache>
                <c:formatCode>General</c:formatCode>
                <c:ptCount val="15"/>
              </c:numCache>
            </c:numRef>
          </c:val>
          <c:smooth val="0"/>
          <c:extLst xmlns:c16r2="http://schemas.microsoft.com/office/drawing/2015/06/chart">
            <c:ext xmlns:c16="http://schemas.microsoft.com/office/drawing/2014/chart" uri="{C3380CC4-5D6E-409C-BE32-E72D297353CC}">
              <c16:uniqueId val="{00000002-E703-4E43-B44D-595F140C5807}"/>
            </c:ext>
          </c:extLst>
        </c:ser>
        <c:dLbls>
          <c:dLblPos val="ctr"/>
          <c:showLegendKey val="0"/>
          <c:showVal val="1"/>
          <c:showCatName val="0"/>
          <c:showSerName val="0"/>
          <c:showPercent val="0"/>
          <c:showBubbleSize val="0"/>
        </c:dLbls>
        <c:smooth val="0"/>
        <c:axId val="494205160"/>
        <c:axId val="492554928"/>
      </c:lineChart>
      <c:catAx>
        <c:axId val="4942051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Scores in the FATBLQ</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554928"/>
        <c:crosses val="autoZero"/>
        <c:auto val="1"/>
        <c:lblAlgn val="ctr"/>
        <c:lblOffset val="100"/>
        <c:noMultiLvlLbl val="0"/>
      </c:catAx>
      <c:valAx>
        <c:axId val="492554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Com f%</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2051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URBAN BOYS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Sheet1!$B$2:$B$16</c:f>
              <c:numCache>
                <c:formatCode>General</c:formatCode>
                <c:ptCount val="15"/>
                <c:pt idx="0">
                  <c:v>0</c:v>
                </c:pt>
                <c:pt idx="1">
                  <c:v>0</c:v>
                </c:pt>
                <c:pt idx="2">
                  <c:v>4</c:v>
                </c:pt>
                <c:pt idx="3">
                  <c:v>4</c:v>
                </c:pt>
                <c:pt idx="4">
                  <c:v>4</c:v>
                </c:pt>
                <c:pt idx="5">
                  <c:v>4</c:v>
                </c:pt>
                <c:pt idx="6">
                  <c:v>12</c:v>
                </c:pt>
                <c:pt idx="7">
                  <c:v>24</c:v>
                </c:pt>
                <c:pt idx="8">
                  <c:v>28</c:v>
                </c:pt>
                <c:pt idx="9">
                  <c:v>44</c:v>
                </c:pt>
                <c:pt idx="10">
                  <c:v>52</c:v>
                </c:pt>
                <c:pt idx="11">
                  <c:v>72</c:v>
                </c:pt>
                <c:pt idx="12">
                  <c:v>80</c:v>
                </c:pt>
                <c:pt idx="13">
                  <c:v>96</c:v>
                </c:pt>
                <c:pt idx="14">
                  <c:v>100</c:v>
                </c:pt>
              </c:numCache>
            </c:numRef>
          </c:val>
          <c:smooth val="0"/>
          <c:extLst xmlns:c16r2="http://schemas.microsoft.com/office/drawing/2015/06/chart">
            <c:ext xmlns:c16="http://schemas.microsoft.com/office/drawing/2014/chart" uri="{C3380CC4-5D6E-409C-BE32-E72D297353CC}">
              <c16:uniqueId val="{00000000-BBD5-461D-BD1B-9C299A3BD46D}"/>
            </c:ext>
          </c:extLst>
        </c:ser>
        <c:ser>
          <c:idx val="1"/>
          <c:order val="1"/>
          <c:tx>
            <c:strRef>
              <c:f>Sheet1!$C$1</c:f>
              <c:strCache>
                <c:ptCount val="1"/>
                <c:pt idx="0">
                  <c:v>RURAL BOYS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Sheet1!$C$2:$C$16</c:f>
              <c:numCache>
                <c:formatCode>General</c:formatCode>
                <c:ptCount val="15"/>
                <c:pt idx="0">
                  <c:v>4</c:v>
                </c:pt>
                <c:pt idx="1">
                  <c:v>4</c:v>
                </c:pt>
                <c:pt idx="2">
                  <c:v>8</c:v>
                </c:pt>
                <c:pt idx="3">
                  <c:v>8</c:v>
                </c:pt>
                <c:pt idx="4">
                  <c:v>4</c:v>
                </c:pt>
                <c:pt idx="5">
                  <c:v>4</c:v>
                </c:pt>
                <c:pt idx="6">
                  <c:v>16</c:v>
                </c:pt>
                <c:pt idx="7">
                  <c:v>20</c:v>
                </c:pt>
                <c:pt idx="8">
                  <c:v>36</c:v>
                </c:pt>
                <c:pt idx="9">
                  <c:v>48</c:v>
                </c:pt>
                <c:pt idx="10">
                  <c:v>56</c:v>
                </c:pt>
                <c:pt idx="11">
                  <c:v>72</c:v>
                </c:pt>
                <c:pt idx="12">
                  <c:v>84</c:v>
                </c:pt>
                <c:pt idx="13">
                  <c:v>92</c:v>
                </c:pt>
                <c:pt idx="14">
                  <c:v>100</c:v>
                </c:pt>
              </c:numCache>
            </c:numRef>
          </c:val>
          <c:smooth val="0"/>
          <c:extLst xmlns:c16r2="http://schemas.microsoft.com/office/drawing/2015/06/chart">
            <c:ext xmlns:c16="http://schemas.microsoft.com/office/drawing/2014/chart" uri="{C3380CC4-5D6E-409C-BE32-E72D297353CC}">
              <c16:uniqueId val="{00000001-BBD5-461D-BD1B-9C299A3BD46D}"/>
            </c:ext>
          </c:extLst>
        </c:ser>
        <c:ser>
          <c:idx val="2"/>
          <c:order val="2"/>
          <c:tx>
            <c:strRef>
              <c:f>Sheet1!$D$1</c:f>
              <c:strCache>
                <c:ptCount val="1"/>
                <c:pt idx="0">
                  <c:v>Column2</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Sheet1!$D$2:$D$16</c:f>
              <c:numCache>
                <c:formatCode>General</c:formatCode>
                <c:ptCount val="15"/>
              </c:numCache>
            </c:numRef>
          </c:val>
          <c:smooth val="0"/>
          <c:extLst xmlns:c16r2="http://schemas.microsoft.com/office/drawing/2015/06/chart">
            <c:ext xmlns:c16="http://schemas.microsoft.com/office/drawing/2014/chart" uri="{C3380CC4-5D6E-409C-BE32-E72D297353CC}">
              <c16:uniqueId val="{00000002-BBD5-461D-BD1B-9C299A3BD46D}"/>
            </c:ext>
          </c:extLst>
        </c:ser>
        <c:dLbls>
          <c:dLblPos val="t"/>
          <c:showLegendKey val="0"/>
          <c:showVal val="1"/>
          <c:showCatName val="0"/>
          <c:showSerName val="0"/>
          <c:showPercent val="0"/>
          <c:showBubbleSize val="0"/>
        </c:dLbls>
        <c:smooth val="0"/>
        <c:axId val="492560808"/>
        <c:axId val="492554536"/>
      </c:lineChart>
      <c:catAx>
        <c:axId val="4925608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Scores in the FATBLQ</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554536"/>
        <c:crosses val="autoZero"/>
        <c:auto val="1"/>
        <c:lblAlgn val="ctr"/>
        <c:lblOffset val="100"/>
        <c:noMultiLvlLbl val="0"/>
      </c:catAx>
      <c:valAx>
        <c:axId val="492554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Com f%</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5608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08626914593422"/>
          <c:y val="2.4943322820342281E-2"/>
          <c:w val="0.63301873724118973"/>
          <c:h val="0.66314460692415156"/>
        </c:manualLayout>
      </c:layout>
      <c:lineChart>
        <c:grouping val="standard"/>
        <c:varyColors val="0"/>
        <c:ser>
          <c:idx val="0"/>
          <c:order val="0"/>
          <c:tx>
            <c:strRef>
              <c:f>Sheet1!$B$1</c:f>
              <c:strCache>
                <c:ptCount val="1"/>
                <c:pt idx="0">
                  <c:v>URBAN GIRLS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Sheet1!$B$2:$B$16</c:f>
              <c:numCache>
                <c:formatCode>General</c:formatCode>
                <c:ptCount val="15"/>
                <c:pt idx="0">
                  <c:v>0</c:v>
                </c:pt>
                <c:pt idx="1">
                  <c:v>0</c:v>
                </c:pt>
                <c:pt idx="2">
                  <c:v>4</c:v>
                </c:pt>
                <c:pt idx="3">
                  <c:v>4</c:v>
                </c:pt>
                <c:pt idx="4">
                  <c:v>8</c:v>
                </c:pt>
                <c:pt idx="5">
                  <c:v>8</c:v>
                </c:pt>
                <c:pt idx="6">
                  <c:v>16</c:v>
                </c:pt>
                <c:pt idx="7">
                  <c:v>40</c:v>
                </c:pt>
                <c:pt idx="8">
                  <c:v>44</c:v>
                </c:pt>
                <c:pt idx="9">
                  <c:v>56</c:v>
                </c:pt>
                <c:pt idx="10">
                  <c:v>80</c:v>
                </c:pt>
                <c:pt idx="11">
                  <c:v>96</c:v>
                </c:pt>
                <c:pt idx="12">
                  <c:v>96</c:v>
                </c:pt>
                <c:pt idx="13">
                  <c:v>100</c:v>
                </c:pt>
                <c:pt idx="14">
                  <c:v>100</c:v>
                </c:pt>
              </c:numCache>
            </c:numRef>
          </c:val>
          <c:smooth val="0"/>
          <c:extLst xmlns:c16r2="http://schemas.microsoft.com/office/drawing/2015/06/chart">
            <c:ext xmlns:c16="http://schemas.microsoft.com/office/drawing/2014/chart" uri="{C3380CC4-5D6E-409C-BE32-E72D297353CC}">
              <c16:uniqueId val="{00000000-594A-481B-8DAC-2D2ED7E48AF1}"/>
            </c:ext>
          </c:extLst>
        </c:ser>
        <c:ser>
          <c:idx val="1"/>
          <c:order val="1"/>
          <c:tx>
            <c:strRef>
              <c:f>Sheet1!$C$1</c:f>
              <c:strCache>
                <c:ptCount val="1"/>
                <c:pt idx="0">
                  <c:v>RURAL GIRLS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Sheet1!$C$2:$C$16</c:f>
              <c:numCache>
                <c:formatCode>General</c:formatCode>
                <c:ptCount val="15"/>
                <c:pt idx="0">
                  <c:v>0</c:v>
                </c:pt>
                <c:pt idx="1">
                  <c:v>0</c:v>
                </c:pt>
                <c:pt idx="2">
                  <c:v>4</c:v>
                </c:pt>
                <c:pt idx="3">
                  <c:v>4</c:v>
                </c:pt>
                <c:pt idx="4">
                  <c:v>8</c:v>
                </c:pt>
                <c:pt idx="5">
                  <c:v>8</c:v>
                </c:pt>
                <c:pt idx="6">
                  <c:v>16</c:v>
                </c:pt>
                <c:pt idx="7">
                  <c:v>32</c:v>
                </c:pt>
                <c:pt idx="8">
                  <c:v>44</c:v>
                </c:pt>
                <c:pt idx="9">
                  <c:v>72</c:v>
                </c:pt>
                <c:pt idx="10">
                  <c:v>76</c:v>
                </c:pt>
                <c:pt idx="11">
                  <c:v>100</c:v>
                </c:pt>
                <c:pt idx="12">
                  <c:v>84</c:v>
                </c:pt>
                <c:pt idx="13">
                  <c:v>100</c:v>
                </c:pt>
                <c:pt idx="14">
                  <c:v>100</c:v>
                </c:pt>
              </c:numCache>
            </c:numRef>
          </c:val>
          <c:smooth val="0"/>
          <c:extLst xmlns:c16r2="http://schemas.microsoft.com/office/drawing/2015/06/chart">
            <c:ext xmlns:c16="http://schemas.microsoft.com/office/drawing/2014/chart" uri="{C3380CC4-5D6E-409C-BE32-E72D297353CC}">
              <c16:uniqueId val="{00000001-594A-481B-8DAC-2D2ED7E48AF1}"/>
            </c:ext>
          </c:extLst>
        </c:ser>
        <c:ser>
          <c:idx val="2"/>
          <c:order val="2"/>
          <c:tx>
            <c:strRef>
              <c:f>Sheet1!$D$1</c:f>
              <c:strCache>
                <c:ptCount val="1"/>
                <c:pt idx="0">
                  <c:v>Column2</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75-79</c:v>
                </c:pt>
                <c:pt idx="1">
                  <c:v>80-84</c:v>
                </c:pt>
                <c:pt idx="2">
                  <c:v>85-89</c:v>
                </c:pt>
                <c:pt idx="3">
                  <c:v>90-94</c:v>
                </c:pt>
                <c:pt idx="4">
                  <c:v>95-99</c:v>
                </c:pt>
                <c:pt idx="5">
                  <c:v>100-104</c:v>
                </c:pt>
                <c:pt idx="6">
                  <c:v>105-109</c:v>
                </c:pt>
                <c:pt idx="7">
                  <c:v>110-114</c:v>
                </c:pt>
                <c:pt idx="8">
                  <c:v>115-119</c:v>
                </c:pt>
                <c:pt idx="9">
                  <c:v>120-124</c:v>
                </c:pt>
                <c:pt idx="10">
                  <c:v>125-129</c:v>
                </c:pt>
                <c:pt idx="11">
                  <c:v>130-134</c:v>
                </c:pt>
                <c:pt idx="12">
                  <c:v>135-139</c:v>
                </c:pt>
                <c:pt idx="13">
                  <c:v>140-144</c:v>
                </c:pt>
                <c:pt idx="14">
                  <c:v>145-149</c:v>
                </c:pt>
              </c:strCache>
            </c:strRef>
          </c:cat>
          <c:val>
            <c:numRef>
              <c:f>Sheet1!$D$2:$D$16</c:f>
              <c:numCache>
                <c:formatCode>General</c:formatCode>
                <c:ptCount val="15"/>
              </c:numCache>
            </c:numRef>
          </c:val>
          <c:smooth val="0"/>
          <c:extLst xmlns:c16r2="http://schemas.microsoft.com/office/drawing/2015/06/chart">
            <c:ext xmlns:c16="http://schemas.microsoft.com/office/drawing/2014/chart" uri="{C3380CC4-5D6E-409C-BE32-E72D297353CC}">
              <c16:uniqueId val="{00000002-594A-481B-8DAC-2D2ED7E48AF1}"/>
            </c:ext>
          </c:extLst>
        </c:ser>
        <c:dLbls>
          <c:dLblPos val="ctr"/>
          <c:showLegendKey val="0"/>
          <c:showVal val="1"/>
          <c:showCatName val="0"/>
          <c:showSerName val="0"/>
          <c:showPercent val="0"/>
          <c:showBubbleSize val="0"/>
        </c:dLbls>
        <c:smooth val="0"/>
        <c:axId val="492556104"/>
        <c:axId val="492557280"/>
      </c:lineChart>
      <c:catAx>
        <c:axId val="4925561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Score in the FATBLQ</a:t>
                </a:r>
              </a:p>
            </c:rich>
          </c:tx>
          <c:layout>
            <c:manualLayout>
              <c:xMode val="edge"/>
              <c:yMode val="edge"/>
              <c:x val="0.37745365162687999"/>
              <c:y val="0.92634093815196172"/>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557280"/>
        <c:crosses val="autoZero"/>
        <c:auto val="1"/>
        <c:lblAlgn val="ctr"/>
        <c:lblOffset val="100"/>
        <c:noMultiLvlLbl val="0"/>
      </c:catAx>
      <c:valAx>
        <c:axId val="4925572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Com f%</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5561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7391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5795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228600"/>
            <a:ext cx="4570738" cy="1200329"/>
          </a:xfrm>
          <a:prstGeom prst="rect">
            <a:avLst/>
          </a:prstGeom>
          <a:noFill/>
        </p:spPr>
        <p:txBody>
          <a:bodyPr wrap="none" rtlCol="0">
            <a:spAutoFit/>
          </a:bodyPr>
          <a:lstStyle/>
          <a:p>
            <a:r>
              <a:rPr lang="en-US" sz="3600" b="1" u="sng" dirty="0">
                <a:solidFill>
                  <a:srgbClr val="FF0000"/>
                </a:solidFill>
                <a:latin typeface="Times New Roman" pitchFamily="18" charset="0"/>
                <a:cs typeface="Times New Roman" pitchFamily="18" charset="0"/>
              </a:rPr>
              <a:t>ANALYSIS OF DATA</a:t>
            </a:r>
            <a:endParaRPr lang="en-US" sz="3600" u="sng" dirty="0">
              <a:solidFill>
                <a:srgbClr val="FF0000"/>
              </a:solidFill>
              <a:latin typeface="Times New Roman" pitchFamily="18" charset="0"/>
              <a:cs typeface="Times New Roman" pitchFamily="18" charset="0"/>
            </a:endParaRPr>
          </a:p>
          <a:p>
            <a:endParaRPr lang="en-US" sz="3600" u="sng"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35904605"/>
              </p:ext>
            </p:extLst>
          </p:nvPr>
        </p:nvGraphicFramePr>
        <p:xfrm>
          <a:off x="1295400" y="1442784"/>
          <a:ext cx="7138036" cy="4252641"/>
        </p:xfrm>
        <a:graphic>
          <a:graphicData uri="http://schemas.openxmlformats.org/drawingml/2006/table">
            <a:tbl>
              <a:tblPr firstRow="1" firstCol="1" bandRow="1">
                <a:tableStyleId>{5C22544A-7EE6-4342-B048-85BDC9FD1C3A}</a:tableStyleId>
              </a:tblPr>
              <a:tblGrid>
                <a:gridCol w="1427456"/>
                <a:gridCol w="1427456"/>
                <a:gridCol w="1427456"/>
                <a:gridCol w="1427456"/>
                <a:gridCol w="1428212"/>
              </a:tblGrid>
              <a:tr h="780873">
                <a:tc>
                  <a:txBody>
                    <a:bodyPr/>
                    <a:lstStyle/>
                    <a:p>
                      <a:pPr marL="0" marR="0" algn="just">
                        <a:lnSpc>
                          <a:spcPct val="150000"/>
                        </a:lnSpc>
                        <a:spcBef>
                          <a:spcPts val="0"/>
                        </a:spcBef>
                        <a:spcAft>
                          <a:spcPts val="0"/>
                        </a:spcAft>
                      </a:pPr>
                      <a:r>
                        <a:rPr lang="en-US" sz="1200">
                          <a:effectLst/>
                        </a:rPr>
                        <a:t>Measures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Urban</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Rural</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Boys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Girls</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N</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50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50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50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50</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Mean</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122.42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122.2</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125.04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119.58</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Median</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124.5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125.5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120.5</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Mode</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130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123</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117</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112</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S.D</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13.72037067</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14.51670396</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15.09285545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12.49014305</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S.K</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-0.630050914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-0.742831104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-0.931716865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-0.675726577</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KU</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0.652075296</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0.887060974</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1.062575451</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0.907624084</a:t>
                      </a:r>
                      <a:endParaRPr lang="en-US" sz="1100">
                        <a:effectLst/>
                        <a:latin typeface="Calibri"/>
                        <a:ea typeface="Calibri"/>
                        <a:cs typeface="Times New Roman"/>
                      </a:endParaRPr>
                    </a:p>
                  </a:txBody>
                  <a:tcPr marL="68580" marR="68580" marT="0" marB="0"/>
                </a:tc>
              </a:tr>
              <a:tr h="433971">
                <a:tc>
                  <a:txBody>
                    <a:bodyPr/>
                    <a:lstStyle/>
                    <a:p>
                      <a:pPr marL="0" marR="0" algn="just">
                        <a:lnSpc>
                          <a:spcPct val="150000"/>
                        </a:lnSpc>
                        <a:spcBef>
                          <a:spcPts val="0"/>
                        </a:spcBef>
                        <a:spcAft>
                          <a:spcPts val="0"/>
                        </a:spcAft>
                      </a:pPr>
                      <a:r>
                        <a:rPr lang="en-US" sz="1200">
                          <a:effectLst/>
                        </a:rPr>
                        <a:t>Q.D</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9.5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9.5</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dirty="0">
                          <a:effectLst/>
                        </a:rPr>
                        <a:t>8</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68851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1" y="304800"/>
            <a:ext cx="8382000" cy="1200329"/>
          </a:xfrm>
          <a:prstGeom prst="rect">
            <a:avLst/>
          </a:prstGeom>
          <a:noFill/>
        </p:spPr>
        <p:txBody>
          <a:bodyPr wrap="square" rtlCol="0">
            <a:spAutoFit/>
          </a:bodyPr>
          <a:lstStyle/>
          <a:p>
            <a:r>
              <a:rPr lang="en-US" sz="3600" b="1" u="sng" dirty="0">
                <a:solidFill>
                  <a:srgbClr val="FF0000"/>
                </a:solidFill>
                <a:latin typeface="Times New Roman" pitchFamily="18" charset="0"/>
                <a:cs typeface="Times New Roman" pitchFamily="18" charset="0"/>
              </a:rPr>
              <a:t>STATEMENT OF THE GRAPHICAL REPRESENTATION OF THE SCORES </a:t>
            </a:r>
            <a:endParaRPr lang="en-US" sz="3600" u="sng" dirty="0">
              <a:solidFill>
                <a:srgbClr val="FF0000"/>
              </a:solidFill>
              <a:latin typeface="Times New Roman" pitchFamily="18" charset="0"/>
              <a:cs typeface="Times New Roman" pitchFamily="18" charset="0"/>
            </a:endParaRPr>
          </a:p>
        </p:txBody>
      </p:sp>
      <p:graphicFrame>
        <p:nvGraphicFramePr>
          <p:cNvPr id="3" name="Chart 2"/>
          <p:cNvGraphicFramePr/>
          <p:nvPr>
            <p:extLst>
              <p:ext uri="{D42A27DB-BD31-4B8C-83A1-F6EECF244321}">
                <p14:modId xmlns:p14="http://schemas.microsoft.com/office/powerpoint/2010/main" val="3713433127"/>
              </p:ext>
            </p:extLst>
          </p:nvPr>
        </p:nvGraphicFramePr>
        <p:xfrm>
          <a:off x="1143000" y="2209800"/>
          <a:ext cx="6652260" cy="36499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4430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79039970"/>
              </p:ext>
            </p:extLst>
          </p:nvPr>
        </p:nvGraphicFramePr>
        <p:xfrm>
          <a:off x="762000" y="457200"/>
          <a:ext cx="74676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extLst>
              <p:ext uri="{D42A27DB-BD31-4B8C-83A1-F6EECF244321}">
                <p14:modId xmlns:p14="http://schemas.microsoft.com/office/powerpoint/2010/main" val="296006239"/>
              </p:ext>
            </p:extLst>
          </p:nvPr>
        </p:nvGraphicFramePr>
        <p:xfrm>
          <a:off x="762000" y="3352800"/>
          <a:ext cx="7467600" cy="2895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2566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65802865"/>
              </p:ext>
            </p:extLst>
          </p:nvPr>
        </p:nvGraphicFramePr>
        <p:xfrm>
          <a:off x="381000" y="228600"/>
          <a:ext cx="8305800" cy="2933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extLst>
              <p:ext uri="{D42A27DB-BD31-4B8C-83A1-F6EECF244321}">
                <p14:modId xmlns:p14="http://schemas.microsoft.com/office/powerpoint/2010/main" val="1989303551"/>
              </p:ext>
            </p:extLst>
          </p:nvPr>
        </p:nvGraphicFramePr>
        <p:xfrm>
          <a:off x="381000" y="3429000"/>
          <a:ext cx="8305800" cy="30251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3969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48809218"/>
              </p:ext>
            </p:extLst>
          </p:nvPr>
        </p:nvGraphicFramePr>
        <p:xfrm>
          <a:off x="762000" y="381000"/>
          <a:ext cx="7620000" cy="2209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62000" y="2895600"/>
            <a:ext cx="7017947" cy="369332"/>
          </a:xfrm>
          <a:prstGeom prst="rect">
            <a:avLst/>
          </a:prstGeom>
          <a:noFill/>
        </p:spPr>
        <p:txBody>
          <a:bodyPr wrap="none" rtlCol="0">
            <a:spAutoFit/>
          </a:bodyPr>
          <a:lstStyle/>
          <a:p>
            <a:r>
              <a:rPr lang="en-US" b="1" dirty="0"/>
              <a:t>FINDING OUT THE SIGNIFICANCE OF DIFFERENCE IN THE MEAN SCORES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3099967"/>
              </p:ext>
            </p:extLst>
          </p:nvPr>
        </p:nvGraphicFramePr>
        <p:xfrm>
          <a:off x="762000" y="3299568"/>
          <a:ext cx="6858000" cy="3253631"/>
        </p:xfrm>
        <a:graphic>
          <a:graphicData uri="http://schemas.openxmlformats.org/drawingml/2006/table">
            <a:tbl>
              <a:tblPr firstRow="1" firstCol="1" bandRow="1">
                <a:tableStyleId>{5C22544A-7EE6-4342-B048-85BDC9FD1C3A}</a:tableStyleId>
              </a:tblPr>
              <a:tblGrid>
                <a:gridCol w="3429000"/>
                <a:gridCol w="3429000"/>
              </a:tblGrid>
              <a:tr h="440718">
                <a:tc>
                  <a:txBody>
                    <a:bodyPr/>
                    <a:lstStyle/>
                    <a:p>
                      <a:pPr marL="0" marR="0" algn="just">
                        <a:lnSpc>
                          <a:spcPct val="150000"/>
                        </a:lnSpc>
                        <a:spcBef>
                          <a:spcPts val="0"/>
                        </a:spcBef>
                        <a:spcAft>
                          <a:spcPts val="0"/>
                        </a:spcAft>
                      </a:pPr>
                      <a:r>
                        <a:rPr lang="en-US" sz="1200">
                          <a:effectLst/>
                        </a:rPr>
                        <a:t>GROUPS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t Values</a:t>
                      </a:r>
                      <a:endParaRPr lang="en-US" sz="1100">
                        <a:effectLst/>
                        <a:latin typeface="Calibri"/>
                        <a:ea typeface="Calibri"/>
                        <a:cs typeface="Times New Roman"/>
                      </a:endParaRPr>
                    </a:p>
                  </a:txBody>
                  <a:tcPr marL="68580" marR="68580" marT="0" marB="0"/>
                </a:tc>
              </a:tr>
              <a:tr h="440718">
                <a:tc>
                  <a:txBody>
                    <a:bodyPr/>
                    <a:lstStyle/>
                    <a:p>
                      <a:pPr marL="0" marR="0" algn="just">
                        <a:lnSpc>
                          <a:spcPct val="150000"/>
                        </a:lnSpc>
                        <a:spcBef>
                          <a:spcPts val="0"/>
                        </a:spcBef>
                        <a:spcAft>
                          <a:spcPts val="0"/>
                        </a:spcAft>
                      </a:pPr>
                      <a:r>
                        <a:rPr lang="en-US" sz="1200">
                          <a:effectLst/>
                        </a:rPr>
                        <a:t>BOYS-GIRLS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1.826</a:t>
                      </a:r>
                      <a:endParaRPr lang="en-US" sz="1100">
                        <a:effectLst/>
                        <a:latin typeface="Calibri"/>
                        <a:ea typeface="Calibri"/>
                        <a:cs typeface="Times New Roman"/>
                      </a:endParaRPr>
                    </a:p>
                  </a:txBody>
                  <a:tcPr marL="68580" marR="68580" marT="0" marB="0"/>
                </a:tc>
              </a:tr>
              <a:tr h="440718">
                <a:tc>
                  <a:txBody>
                    <a:bodyPr/>
                    <a:lstStyle/>
                    <a:p>
                      <a:pPr marL="0" marR="0" algn="just">
                        <a:lnSpc>
                          <a:spcPct val="150000"/>
                        </a:lnSpc>
                        <a:spcBef>
                          <a:spcPts val="0"/>
                        </a:spcBef>
                        <a:spcAft>
                          <a:spcPts val="0"/>
                        </a:spcAft>
                      </a:pPr>
                      <a:r>
                        <a:rPr lang="en-US" sz="1200">
                          <a:effectLst/>
                        </a:rPr>
                        <a:t>URBAN-RURAL</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0.557</a:t>
                      </a:r>
                      <a:endParaRPr lang="en-US" sz="1100">
                        <a:effectLst/>
                        <a:latin typeface="Calibri"/>
                        <a:ea typeface="Calibri"/>
                        <a:cs typeface="Times New Roman"/>
                      </a:endParaRPr>
                    </a:p>
                  </a:txBody>
                  <a:tcPr marL="68580" marR="68580" marT="0" marB="0"/>
                </a:tc>
              </a:tr>
              <a:tr h="609323">
                <a:tc>
                  <a:txBody>
                    <a:bodyPr/>
                    <a:lstStyle/>
                    <a:p>
                      <a:pPr marL="0" marR="0" algn="just">
                        <a:lnSpc>
                          <a:spcPct val="150000"/>
                        </a:lnSpc>
                        <a:spcBef>
                          <a:spcPts val="0"/>
                        </a:spcBef>
                        <a:spcAft>
                          <a:spcPts val="0"/>
                        </a:spcAft>
                      </a:pPr>
                      <a:r>
                        <a:rPr lang="en-US" sz="1200">
                          <a:effectLst/>
                        </a:rPr>
                        <a:t>URBAN-BOYS URBAN- GIRLS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1.51</a:t>
                      </a:r>
                      <a:endParaRPr lang="en-US" sz="1100">
                        <a:effectLst/>
                        <a:latin typeface="Calibri"/>
                        <a:ea typeface="Calibri"/>
                        <a:cs typeface="Times New Roman"/>
                      </a:endParaRPr>
                    </a:p>
                  </a:txBody>
                  <a:tcPr marL="68580" marR="68580" marT="0" marB="0"/>
                </a:tc>
              </a:tr>
              <a:tr h="440718">
                <a:tc>
                  <a:txBody>
                    <a:bodyPr/>
                    <a:lstStyle/>
                    <a:p>
                      <a:pPr marL="0" marR="0" algn="just">
                        <a:lnSpc>
                          <a:spcPct val="150000"/>
                        </a:lnSpc>
                        <a:spcBef>
                          <a:spcPts val="0"/>
                        </a:spcBef>
                        <a:spcAft>
                          <a:spcPts val="0"/>
                        </a:spcAft>
                      </a:pPr>
                      <a:r>
                        <a:rPr lang="en-US" sz="1200">
                          <a:effectLst/>
                        </a:rPr>
                        <a:t>RURAL-BOYS RURAL- GIRLS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1.671</a:t>
                      </a:r>
                      <a:endParaRPr lang="en-US" sz="1100">
                        <a:effectLst/>
                        <a:latin typeface="Calibri"/>
                        <a:ea typeface="Calibri"/>
                        <a:cs typeface="Times New Roman"/>
                      </a:endParaRPr>
                    </a:p>
                  </a:txBody>
                  <a:tcPr marL="68580" marR="68580" marT="0" marB="0"/>
                </a:tc>
              </a:tr>
              <a:tr h="440718">
                <a:tc>
                  <a:txBody>
                    <a:bodyPr/>
                    <a:lstStyle/>
                    <a:p>
                      <a:pPr marL="0" marR="0" algn="just">
                        <a:lnSpc>
                          <a:spcPct val="150000"/>
                        </a:lnSpc>
                        <a:spcBef>
                          <a:spcPts val="0"/>
                        </a:spcBef>
                        <a:spcAft>
                          <a:spcPts val="0"/>
                        </a:spcAft>
                      </a:pPr>
                      <a:r>
                        <a:rPr lang="en-US" sz="1200">
                          <a:effectLst/>
                        </a:rPr>
                        <a:t>URBAN-BOYS RURAL- BOYS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a:effectLst/>
                        </a:rPr>
                        <a:t>0.031</a:t>
                      </a:r>
                      <a:endParaRPr lang="en-US" sz="1100">
                        <a:effectLst/>
                        <a:latin typeface="Calibri"/>
                        <a:ea typeface="Calibri"/>
                        <a:cs typeface="Times New Roman"/>
                      </a:endParaRPr>
                    </a:p>
                  </a:txBody>
                  <a:tcPr marL="68580" marR="68580" marT="0" marB="0"/>
                </a:tc>
              </a:tr>
              <a:tr h="440718">
                <a:tc>
                  <a:txBody>
                    <a:bodyPr/>
                    <a:lstStyle/>
                    <a:p>
                      <a:pPr marL="0" marR="0" algn="just">
                        <a:lnSpc>
                          <a:spcPct val="150000"/>
                        </a:lnSpc>
                        <a:spcBef>
                          <a:spcPts val="0"/>
                        </a:spcBef>
                        <a:spcAft>
                          <a:spcPts val="0"/>
                        </a:spcAft>
                      </a:pPr>
                      <a:r>
                        <a:rPr lang="en-US" sz="1200">
                          <a:effectLst/>
                        </a:rPr>
                        <a:t>URBAN-GIRLS RURAL-GIRLS</a:t>
                      </a:r>
                      <a:endParaRPr lang="en-US" sz="1100">
                        <a:effectLst/>
                        <a:latin typeface="Calibri"/>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en-US" sz="1200" dirty="0">
                          <a:effectLst/>
                        </a:rPr>
                        <a:t>0.132</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4238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6187720" cy="1200329"/>
          </a:xfrm>
          <a:prstGeom prst="rect">
            <a:avLst/>
          </a:prstGeom>
          <a:noFill/>
        </p:spPr>
        <p:txBody>
          <a:bodyPr wrap="none" rtlCol="0">
            <a:spAutoFit/>
          </a:bodyPr>
          <a:lstStyle/>
          <a:p>
            <a:r>
              <a:rPr lang="en-US" sz="3600" b="1" u="sng" dirty="0">
                <a:solidFill>
                  <a:srgbClr val="FF0000"/>
                </a:solidFill>
                <a:latin typeface="Times New Roman" pitchFamily="18" charset="0"/>
                <a:cs typeface="Times New Roman" pitchFamily="18" charset="0"/>
              </a:rPr>
              <a:t>SUMMARY OF THE STUDY.</a:t>
            </a:r>
            <a:endParaRPr lang="en-US" sz="3600" u="sng" dirty="0">
              <a:solidFill>
                <a:srgbClr val="FF0000"/>
              </a:solidFill>
              <a:latin typeface="Times New Roman" pitchFamily="18" charset="0"/>
              <a:cs typeface="Times New Roman" pitchFamily="18" charset="0"/>
            </a:endParaRPr>
          </a:p>
          <a:p>
            <a:endParaRPr lang="en-US" sz="3600" u="sng" dirty="0">
              <a:solidFill>
                <a:srgbClr val="FF0000"/>
              </a:solidFill>
              <a:latin typeface="Times New Roman" pitchFamily="18" charset="0"/>
              <a:cs typeface="Times New Roman" pitchFamily="18" charset="0"/>
            </a:endParaRPr>
          </a:p>
        </p:txBody>
      </p:sp>
      <p:sp>
        <p:nvSpPr>
          <p:cNvPr id="3" name="TextBox 2"/>
          <p:cNvSpPr txBox="1"/>
          <p:nvPr/>
        </p:nvSpPr>
        <p:spPr>
          <a:xfrm>
            <a:off x="609600" y="1657529"/>
            <a:ext cx="8382000" cy="4524315"/>
          </a:xfrm>
          <a:prstGeom prst="rect">
            <a:avLst/>
          </a:prstGeom>
          <a:noFill/>
        </p:spPr>
        <p:txBody>
          <a:bodyPr wrap="square" rtlCol="0">
            <a:spAutoFit/>
          </a:bodyPr>
          <a:lstStyle/>
          <a:p>
            <a:pPr algn="just"/>
            <a:r>
              <a:rPr lang="en-US" sz="3600" dirty="0">
                <a:latin typeface="Times New Roman" pitchFamily="18" charset="0"/>
                <a:cs typeface="Times New Roman" pitchFamily="18" charset="0"/>
              </a:rPr>
              <a:t>The current lessons highlighted the Attitude towards Bengali </a:t>
            </a:r>
            <a:r>
              <a:rPr lang="en-US" sz="3600" dirty="0" smtClean="0">
                <a:latin typeface="Times New Roman" pitchFamily="18" charset="0"/>
                <a:cs typeface="Times New Roman" pitchFamily="18" charset="0"/>
              </a:rPr>
              <a:t>Language. The </a:t>
            </a:r>
            <a:r>
              <a:rPr lang="en-US" sz="3600" dirty="0">
                <a:latin typeface="Times New Roman" pitchFamily="18" charset="0"/>
                <a:cs typeface="Times New Roman" pitchFamily="18" charset="0"/>
              </a:rPr>
              <a:t>present researcher discusses the importance of the Bengali Language in human life, society and country. He also discussed its relation with general education. Then he passed on to the crisis of the study, and clearly delineated the process of study</a:t>
            </a:r>
            <a:r>
              <a:rPr lang="en-US" sz="3600" dirty="0"/>
              <a:t>. </a:t>
            </a:r>
          </a:p>
        </p:txBody>
      </p:sp>
    </p:spTree>
    <p:extLst>
      <p:ext uri="{BB962C8B-B14F-4D97-AF65-F5344CB8AC3E}">
        <p14:creationId xmlns:p14="http://schemas.microsoft.com/office/powerpoint/2010/main" val="3663093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305800" cy="5632311"/>
          </a:xfrm>
          <a:prstGeom prst="rect">
            <a:avLst/>
          </a:prstGeom>
          <a:noFill/>
        </p:spPr>
        <p:txBody>
          <a:bodyPr wrap="square" rtlCol="0">
            <a:spAutoFit/>
          </a:bodyPr>
          <a:lstStyle/>
          <a:p>
            <a:pPr algn="just"/>
            <a:r>
              <a:rPr lang="en-US" sz="4000" dirty="0">
                <a:latin typeface="Times New Roman" pitchFamily="18" charset="0"/>
                <a:cs typeface="Times New Roman" pitchFamily="18" charset="0"/>
              </a:rPr>
              <a:t>The researcher took the opportunity of presenting his acquaintance with various prose connected to the present study. The examiner formed some null hypothesis to proceed towards his problem. The important and relevant terms of this study were also defined. In the process of the study was narrated chronologically by the investigator</a:t>
            </a:r>
          </a:p>
        </p:txBody>
      </p:sp>
    </p:spTree>
    <p:extLst>
      <p:ext uri="{BB962C8B-B14F-4D97-AF65-F5344CB8AC3E}">
        <p14:creationId xmlns:p14="http://schemas.microsoft.com/office/powerpoint/2010/main" val="4034233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686800" cy="6124754"/>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        </a:t>
            </a:r>
            <a:r>
              <a:rPr lang="en-US" sz="2800" b="1" u="sng" dirty="0" smtClean="0">
                <a:solidFill>
                  <a:srgbClr val="FF0000"/>
                </a:solidFill>
                <a:latin typeface="Times New Roman" pitchFamily="18" charset="0"/>
                <a:cs typeface="Times New Roman" pitchFamily="18" charset="0"/>
              </a:rPr>
              <a:t>CONCLUSION </a:t>
            </a:r>
            <a:r>
              <a:rPr lang="en-US" sz="2800" b="1" u="sng" dirty="0">
                <a:solidFill>
                  <a:srgbClr val="FF0000"/>
                </a:solidFill>
                <a:latin typeface="Times New Roman" pitchFamily="18" charset="0"/>
                <a:cs typeface="Times New Roman" pitchFamily="18" charset="0"/>
              </a:rPr>
              <a:t>OF THE STUDY.</a:t>
            </a:r>
            <a:endParaRPr lang="en-US" sz="2800" u="sng"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In the current lessons the researcher attempted to make critical study of the results obtained. For this purpose, the scores of the Attitude towards Bengali Language Questionnaire were grouped into frequency distributions and the statistics (Mean, QD, Median, SD, S.K, K.U, and Mode) were made for each frequency distribution. From these statistics it was concluded that-</a:t>
            </a:r>
          </a:p>
          <a:p>
            <a:pPr algn="just"/>
            <a:r>
              <a:rPr lang="en-US" sz="2800" dirty="0">
                <a:latin typeface="Times New Roman" pitchFamily="18" charset="0"/>
                <a:cs typeface="Times New Roman" pitchFamily="18" charset="0"/>
              </a:rPr>
              <a:t>1. </a:t>
            </a:r>
            <a:r>
              <a:rPr lang="en-US" sz="2800" dirty="0">
                <a:solidFill>
                  <a:srgbClr val="FF0000"/>
                </a:solidFill>
                <a:latin typeface="Times New Roman" pitchFamily="18" charset="0"/>
                <a:cs typeface="Times New Roman" pitchFamily="18" charset="0"/>
              </a:rPr>
              <a:t>(a)</a:t>
            </a:r>
            <a:r>
              <a:rPr lang="en-US" sz="2800" dirty="0">
                <a:latin typeface="Times New Roman" pitchFamily="18" charset="0"/>
                <a:cs typeface="Times New Roman" pitchFamily="18" charset="0"/>
              </a:rPr>
              <a:t> The frequency distribution for the total scores in the attitude towards education was not a normal one; it was negative skewed.</a:t>
            </a:r>
          </a:p>
          <a:p>
            <a:pPr algn="just"/>
            <a:r>
              <a:rPr lang="en-US" sz="2800" dirty="0">
                <a:solidFill>
                  <a:srgbClr val="FF0000"/>
                </a:solidFill>
                <a:latin typeface="Times New Roman" pitchFamily="18" charset="0"/>
                <a:cs typeface="Times New Roman" pitchFamily="18" charset="0"/>
              </a:rPr>
              <a:t>(b)</a:t>
            </a:r>
            <a:r>
              <a:rPr lang="en-US" sz="2800" dirty="0">
                <a:latin typeface="Times New Roman" pitchFamily="18" charset="0"/>
                <a:cs typeface="Times New Roman" pitchFamily="18" charset="0"/>
              </a:rPr>
              <a:t> The frequency distribution for the boys, girls, and </a:t>
            </a:r>
            <a:r>
              <a:rPr lang="en-US" sz="2800" dirty="0" smtClean="0">
                <a:latin typeface="Times New Roman" pitchFamily="18" charset="0"/>
                <a:cs typeface="Times New Roman" pitchFamily="18" charset="0"/>
              </a:rPr>
              <a:t>urban, rural </a:t>
            </a:r>
            <a:r>
              <a:rPr lang="en-US" sz="2800" dirty="0">
                <a:latin typeface="Times New Roman" pitchFamily="18" charset="0"/>
                <a:cs typeface="Times New Roman" pitchFamily="18" charset="0"/>
              </a:rPr>
              <a:t>was also negative skewed.</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353305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1" y="457200"/>
            <a:ext cx="8534400" cy="1384995"/>
          </a:xfrm>
          <a:prstGeom prst="rect">
            <a:avLst/>
          </a:prstGeom>
          <a:noFill/>
        </p:spPr>
        <p:txBody>
          <a:bodyPr wrap="square" rtlCol="0">
            <a:spAutoFit/>
          </a:bodyPr>
          <a:lstStyle/>
          <a:p>
            <a:pPr algn="just"/>
            <a:r>
              <a:rPr lang="en-US" sz="2800" dirty="0">
                <a:solidFill>
                  <a:srgbClr val="FF0000"/>
                </a:solidFill>
                <a:latin typeface="Times New Roman" pitchFamily="18" charset="0"/>
                <a:cs typeface="Times New Roman" pitchFamily="18" charset="0"/>
              </a:rPr>
              <a:t>(c) </a:t>
            </a:r>
            <a:r>
              <a:rPr lang="en-US" sz="2800" dirty="0">
                <a:latin typeface="Times New Roman" pitchFamily="18" charset="0"/>
                <a:cs typeface="Times New Roman" pitchFamily="18" charset="0"/>
              </a:rPr>
              <a:t>The frequency distribution for the urban boys, urban girls, rural boys, rural girls were negative skewed.</a:t>
            </a:r>
          </a:p>
          <a:p>
            <a:pPr algn="just"/>
            <a:endParaRPr lang="en-US" sz="2800" dirty="0">
              <a:latin typeface="Times New Roman" pitchFamily="18" charset="0"/>
              <a:cs typeface="Times New Roman" pitchFamily="18" charset="0"/>
            </a:endParaRPr>
          </a:p>
        </p:txBody>
      </p:sp>
      <p:sp>
        <p:nvSpPr>
          <p:cNvPr id="3" name="TextBox 2"/>
          <p:cNvSpPr txBox="1"/>
          <p:nvPr/>
        </p:nvSpPr>
        <p:spPr>
          <a:xfrm>
            <a:off x="609601" y="1752600"/>
            <a:ext cx="8077199" cy="5078313"/>
          </a:xfrm>
          <a:prstGeom prst="rect">
            <a:avLst/>
          </a:prstGeom>
          <a:noFill/>
        </p:spPr>
        <p:txBody>
          <a:bodyPr wrap="square" rtlCol="0">
            <a:spAutoFit/>
          </a:bodyPr>
          <a:lstStyle/>
          <a:p>
            <a:r>
              <a:rPr lang="en-US" sz="3600" u="sng" dirty="0">
                <a:solidFill>
                  <a:srgbClr val="FF0000"/>
                </a:solidFill>
                <a:latin typeface="Times New Roman" pitchFamily="18" charset="0"/>
                <a:cs typeface="Times New Roman" pitchFamily="18" charset="0"/>
              </a:rPr>
              <a:t>The following conclusion was drawn from the </a:t>
            </a:r>
            <a:r>
              <a:rPr lang="en-US" sz="3600" u="sng" dirty="0" err="1">
                <a:solidFill>
                  <a:srgbClr val="FF0000"/>
                </a:solidFill>
                <a:latin typeface="Times New Roman" pitchFamily="18" charset="0"/>
                <a:cs typeface="Times New Roman" pitchFamily="18" charset="0"/>
              </a:rPr>
              <a:t>ogives</a:t>
            </a:r>
            <a:r>
              <a:rPr lang="en-US" sz="3600" u="sng" dirty="0">
                <a:solidFill>
                  <a:srgbClr val="FF0000"/>
                </a:solidFill>
                <a:latin typeface="Times New Roman" pitchFamily="18" charset="0"/>
                <a:cs typeface="Times New Roman" pitchFamily="18" charset="0"/>
              </a:rPr>
              <a:t>-</a:t>
            </a:r>
          </a:p>
          <a:p>
            <a:pPr algn="just"/>
            <a:r>
              <a:rPr lang="en-US" sz="3600" dirty="0">
                <a:solidFill>
                  <a:srgbClr val="FF0000"/>
                </a:solidFill>
                <a:latin typeface="Times New Roman" pitchFamily="18" charset="0"/>
                <a:cs typeface="Times New Roman" pitchFamily="18" charset="0"/>
              </a:rPr>
              <a:t>(a) </a:t>
            </a:r>
            <a:r>
              <a:rPr lang="en-US" sz="3600" dirty="0">
                <a:latin typeface="Times New Roman" pitchFamily="18" charset="0"/>
                <a:cs typeface="Times New Roman" pitchFamily="18" charset="0"/>
              </a:rPr>
              <a:t>From the </a:t>
            </a:r>
            <a:r>
              <a:rPr lang="en-US" sz="3600" dirty="0" err="1">
                <a:latin typeface="Times New Roman" pitchFamily="18" charset="0"/>
                <a:cs typeface="Times New Roman" pitchFamily="18" charset="0"/>
              </a:rPr>
              <a:t>ogives</a:t>
            </a:r>
            <a:r>
              <a:rPr lang="en-US" sz="3600" dirty="0">
                <a:latin typeface="Times New Roman" pitchFamily="18" charset="0"/>
                <a:cs typeface="Times New Roman" pitchFamily="18" charset="0"/>
              </a:rPr>
              <a:t> of the distribution of scores obtained by the boys and girls in the Attitude towards Bengali Language Questionnaire, was evident that the performance of boys and girls were almost same.</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57563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8229600" cy="6494085"/>
          </a:xfrm>
          <a:prstGeom prst="rect">
            <a:avLst/>
          </a:prstGeom>
          <a:noFill/>
        </p:spPr>
        <p:txBody>
          <a:bodyPr wrap="square" rtlCol="0">
            <a:spAutoFit/>
          </a:bodyPr>
          <a:lstStyle/>
          <a:p>
            <a:pPr algn="just"/>
            <a:r>
              <a:rPr lang="en-US" sz="3200" dirty="0">
                <a:solidFill>
                  <a:srgbClr val="FF0000"/>
                </a:solidFill>
                <a:latin typeface="Times New Roman" pitchFamily="18" charset="0"/>
                <a:cs typeface="Times New Roman" pitchFamily="18" charset="0"/>
              </a:rPr>
              <a:t>(b) </a:t>
            </a:r>
            <a:r>
              <a:rPr lang="en-US" sz="3200" dirty="0">
                <a:latin typeface="Times New Roman" pitchFamily="18" charset="0"/>
                <a:cs typeface="Times New Roman" pitchFamily="18" charset="0"/>
              </a:rPr>
              <a:t>The </a:t>
            </a:r>
            <a:r>
              <a:rPr lang="en-US" sz="3200" dirty="0" err="1">
                <a:latin typeface="Times New Roman" pitchFamily="18" charset="0"/>
                <a:cs typeface="Times New Roman" pitchFamily="18" charset="0"/>
              </a:rPr>
              <a:t>ogives</a:t>
            </a:r>
            <a:r>
              <a:rPr lang="en-US" sz="3200" dirty="0">
                <a:latin typeface="Times New Roman" pitchFamily="18" charset="0"/>
                <a:cs typeface="Times New Roman" pitchFamily="18" charset="0"/>
              </a:rPr>
              <a:t> of the distribution of scores obtain by the urban and rural students in the Attitude towards Bengali Language Questionnaire; it was evident that the urban student’s performance was a bit lower than the rural pupils.</a:t>
            </a:r>
          </a:p>
          <a:p>
            <a:pPr algn="just"/>
            <a:r>
              <a:rPr lang="en-US" sz="3200" dirty="0">
                <a:solidFill>
                  <a:srgbClr val="FF0000"/>
                </a:solidFill>
                <a:latin typeface="Times New Roman" pitchFamily="18" charset="0"/>
                <a:cs typeface="Times New Roman" pitchFamily="18" charset="0"/>
              </a:rPr>
              <a:t>(c) </a:t>
            </a:r>
            <a:r>
              <a:rPr lang="en-US" sz="3200" dirty="0">
                <a:latin typeface="Times New Roman" pitchFamily="18" charset="0"/>
                <a:cs typeface="Times New Roman" pitchFamily="18" charset="0"/>
              </a:rPr>
              <a:t>The </a:t>
            </a:r>
            <a:r>
              <a:rPr lang="en-US" sz="3200" dirty="0" err="1">
                <a:latin typeface="Times New Roman" pitchFamily="18" charset="0"/>
                <a:cs typeface="Times New Roman" pitchFamily="18" charset="0"/>
              </a:rPr>
              <a:t>ogives</a:t>
            </a:r>
            <a:r>
              <a:rPr lang="en-US" sz="3200" dirty="0">
                <a:latin typeface="Times New Roman" pitchFamily="18" charset="0"/>
                <a:cs typeface="Times New Roman" pitchFamily="18" charset="0"/>
              </a:rPr>
              <a:t> of the distribution of scores obtained by the urban boys and urban girls in the Attitude towards Bengali Language Questionnaire, was evident that the performance of urban boys performance was a bit improved than the urban girls.</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155451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28800" y="391180"/>
            <a:ext cx="5488875" cy="646331"/>
          </a:xfrm>
          <a:prstGeom prst="rect">
            <a:avLst/>
          </a:prstGeom>
          <a:noFill/>
        </p:spPr>
        <p:txBody>
          <a:bodyPr wrap="none" rtlCol="0">
            <a:spAutoFit/>
          </a:bodyPr>
          <a:lstStyle/>
          <a:p>
            <a:r>
              <a:rPr lang="en-IN" sz="3600" b="1" u="sng" dirty="0">
                <a:solidFill>
                  <a:srgbClr val="FF0000"/>
                </a:solidFill>
              </a:rPr>
              <a:t>PROPOSED METHODOLOGY</a:t>
            </a:r>
            <a:endParaRPr lang="en-US" sz="3600" u="sng" dirty="0">
              <a:solidFill>
                <a:srgbClr val="FF0000"/>
              </a:solidFill>
            </a:endParaRPr>
          </a:p>
        </p:txBody>
      </p:sp>
      <p:sp>
        <p:nvSpPr>
          <p:cNvPr id="9" name="TextBox 8"/>
          <p:cNvSpPr txBox="1"/>
          <p:nvPr/>
        </p:nvSpPr>
        <p:spPr>
          <a:xfrm>
            <a:off x="637309" y="1219200"/>
            <a:ext cx="7772400" cy="6124754"/>
          </a:xfrm>
          <a:prstGeom prst="rect">
            <a:avLst/>
          </a:prstGeom>
          <a:noFill/>
        </p:spPr>
        <p:txBody>
          <a:bodyPr wrap="square" rtlCol="0">
            <a:spAutoFit/>
          </a:bodyPr>
          <a:lstStyle/>
          <a:p>
            <a:r>
              <a:rPr lang="en-US" sz="2800" b="1" dirty="0" smtClean="0"/>
              <a:t>                    </a:t>
            </a:r>
            <a:r>
              <a:rPr lang="en-US" sz="2800" b="1" u="sng" dirty="0" smtClean="0">
                <a:solidFill>
                  <a:srgbClr val="FF0000"/>
                </a:solidFill>
              </a:rPr>
              <a:t>Objectives </a:t>
            </a:r>
            <a:r>
              <a:rPr lang="en-US" sz="2800" b="1" u="sng" dirty="0">
                <a:solidFill>
                  <a:srgbClr val="FF0000"/>
                </a:solidFill>
              </a:rPr>
              <a:t>of the </a:t>
            </a:r>
            <a:r>
              <a:rPr lang="en-US" sz="2800" b="1" u="sng" dirty="0" smtClean="0">
                <a:solidFill>
                  <a:srgbClr val="FF0000"/>
                </a:solidFill>
              </a:rPr>
              <a:t>study</a:t>
            </a:r>
            <a:endParaRPr lang="en-US" sz="2800" u="sng" dirty="0">
              <a:solidFill>
                <a:srgbClr val="FF0000"/>
              </a:solidFill>
            </a:endParaRPr>
          </a:p>
          <a:p>
            <a:pPr marL="457200" lvl="0" indent="-457200" algn="just">
              <a:buFont typeface="Wingdings" pitchFamily="2" charset="2"/>
              <a:buChar char="v"/>
            </a:pPr>
            <a:r>
              <a:rPr lang="en-US" sz="2800" dirty="0" smtClean="0">
                <a:latin typeface="Times New Roman" pitchFamily="18" charset="0"/>
                <a:cs typeface="Times New Roman" pitchFamily="18" charset="0"/>
              </a:rPr>
              <a:t>To </a:t>
            </a:r>
            <a:r>
              <a:rPr lang="en-US" sz="2800" dirty="0">
                <a:latin typeface="Times New Roman" pitchFamily="18" charset="0"/>
                <a:cs typeface="Times New Roman" pitchFamily="18" charset="0"/>
              </a:rPr>
              <a:t>find out the attitudes towards mother-tongue instruction.</a:t>
            </a:r>
          </a:p>
          <a:p>
            <a:pPr marL="457200" lvl="0" indent="-457200" algn="just">
              <a:buFont typeface="Wingdings" pitchFamily="2" charset="2"/>
              <a:buChar char="v"/>
            </a:pPr>
            <a:r>
              <a:rPr lang="en-US" sz="2800" dirty="0">
                <a:latin typeface="Times New Roman" pitchFamily="18" charset="0"/>
                <a:cs typeface="Times New Roman" pitchFamily="18" charset="0"/>
              </a:rPr>
              <a:t>To find out the attitude towards Bengali language of male and female students.</a:t>
            </a:r>
          </a:p>
          <a:p>
            <a:pPr marL="457200" lvl="0" indent="-457200" algn="just">
              <a:buFont typeface="Wingdings" pitchFamily="2" charset="2"/>
              <a:buChar char="v"/>
            </a:pPr>
            <a:r>
              <a:rPr lang="en-US" sz="2800" dirty="0">
                <a:latin typeface="Times New Roman" pitchFamily="18" charset="0"/>
                <a:cs typeface="Times New Roman" pitchFamily="18" charset="0"/>
              </a:rPr>
              <a:t>To find out different attitude studies state that attitudes vary from favorably to unfavorably or vice-versa in language learning and acquisition, choice and use of language in different domains and thus, surveys of attitudes provide social indicators of changing beliefs about language and the chances of success in language policy implementation.</a:t>
            </a:r>
          </a:p>
          <a:p>
            <a:endParaRPr lang="en-US" sz="2800" dirty="0"/>
          </a:p>
        </p:txBody>
      </p:sp>
    </p:spTree>
    <p:extLst>
      <p:ext uri="{BB962C8B-B14F-4D97-AF65-F5344CB8AC3E}">
        <p14:creationId xmlns:p14="http://schemas.microsoft.com/office/powerpoint/2010/main" val="3256493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381000"/>
            <a:ext cx="8382000" cy="6555641"/>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(d) </a:t>
            </a:r>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ogives</a:t>
            </a:r>
            <a:r>
              <a:rPr lang="en-US" sz="2800" dirty="0">
                <a:latin typeface="Times New Roman" pitchFamily="18" charset="0"/>
                <a:cs typeface="Times New Roman" pitchFamily="18" charset="0"/>
              </a:rPr>
              <a:t> of the distribution of scores obtained by the rural boys and rural girls in the Attitude towards Bengali Language Questionnaire, it was evident that the performance of rural boys’ performance was higher than the rural girls.</a:t>
            </a:r>
          </a:p>
          <a:p>
            <a:r>
              <a:rPr lang="en-US" sz="2800" dirty="0">
                <a:solidFill>
                  <a:srgbClr val="FF0000"/>
                </a:solidFill>
                <a:latin typeface="Times New Roman" pitchFamily="18" charset="0"/>
                <a:cs typeface="Times New Roman" pitchFamily="18" charset="0"/>
              </a:rPr>
              <a:t>(e)</a:t>
            </a:r>
            <a:r>
              <a:rPr lang="en-US" sz="2800" dirty="0">
                <a:latin typeface="Times New Roman" pitchFamily="18" charset="0"/>
                <a:cs typeface="Times New Roman" pitchFamily="18" charset="0"/>
              </a:rPr>
              <a:t> The </a:t>
            </a:r>
            <a:r>
              <a:rPr lang="en-US" sz="2800" dirty="0" err="1">
                <a:latin typeface="Times New Roman" pitchFamily="18" charset="0"/>
                <a:cs typeface="Times New Roman" pitchFamily="18" charset="0"/>
              </a:rPr>
              <a:t>ogives</a:t>
            </a:r>
            <a:r>
              <a:rPr lang="en-US" sz="2800" dirty="0">
                <a:latin typeface="Times New Roman" pitchFamily="18" charset="0"/>
                <a:cs typeface="Times New Roman" pitchFamily="18" charset="0"/>
              </a:rPr>
              <a:t> of the distribution of scores obtained by the urban boys and rural boys in the Attitude Towards Bengali Language Questionnaire, it was evident that the presentation of </a:t>
            </a:r>
            <a:r>
              <a:rPr lang="en-US" sz="2800" dirty="0" smtClean="0">
                <a:latin typeface="Times New Roman" pitchFamily="18" charset="0"/>
                <a:cs typeface="Times New Roman" pitchFamily="18" charset="0"/>
              </a:rPr>
              <a:t>rural </a:t>
            </a:r>
            <a:r>
              <a:rPr lang="en-US" sz="2800" dirty="0">
                <a:latin typeface="Times New Roman" pitchFamily="18" charset="0"/>
                <a:cs typeface="Times New Roman" pitchFamily="18" charset="0"/>
              </a:rPr>
              <a:t>boys performance was bit improved than urban boys.</a:t>
            </a:r>
          </a:p>
          <a:p>
            <a:r>
              <a:rPr lang="en-US" sz="2800" dirty="0">
                <a:solidFill>
                  <a:srgbClr val="FF0000"/>
                </a:solidFill>
                <a:latin typeface="Times New Roman" pitchFamily="18" charset="0"/>
                <a:cs typeface="Times New Roman" pitchFamily="18" charset="0"/>
              </a:rPr>
              <a:t>(f) </a:t>
            </a:r>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ogives</a:t>
            </a:r>
            <a:r>
              <a:rPr lang="en-US" sz="2800" dirty="0">
                <a:latin typeface="Times New Roman" pitchFamily="18" charset="0"/>
                <a:cs typeface="Times New Roman" pitchFamily="18" charset="0"/>
              </a:rPr>
              <a:t> of the distribution of scores obtained by the urban girls and rural girls in the Attitude Towards Bengali Language Questionnaire, it was evident that the both graphs overlapping throughout the end.</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92721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981200"/>
            <a:ext cx="4559261" cy="2646878"/>
          </a:xfrm>
          <a:prstGeom prst="rect">
            <a:avLst/>
          </a:prstGeom>
          <a:noFill/>
        </p:spPr>
        <p:txBody>
          <a:bodyPr wrap="none" rtlCol="0">
            <a:spAutoFit/>
          </a:bodyPr>
          <a:lstStyle/>
          <a:p>
            <a:r>
              <a:rPr lang="en-US" sz="16600" dirty="0" smtClean="0">
                <a:solidFill>
                  <a:srgbClr val="FF0000"/>
                </a:solidFill>
                <a:latin typeface="Times New Roman" pitchFamily="18" charset="0"/>
                <a:cs typeface="Times New Roman" pitchFamily="18" charset="0"/>
              </a:rPr>
              <a:t>END</a:t>
            </a:r>
            <a:endParaRPr lang="en-US" sz="16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04878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
            <a:ext cx="7672229" cy="1323439"/>
          </a:xfrm>
          <a:prstGeom prst="rect">
            <a:avLst/>
          </a:prstGeom>
          <a:noFill/>
        </p:spPr>
        <p:txBody>
          <a:bodyPr wrap="none" rtlCol="0">
            <a:spAutoFit/>
          </a:bodyPr>
          <a:lstStyle/>
          <a:p>
            <a:r>
              <a:rPr lang="en-US" sz="4000" b="1" u="sng" dirty="0" smtClean="0">
                <a:solidFill>
                  <a:srgbClr val="FF0000"/>
                </a:solidFill>
                <a:latin typeface="Times New Roman" pitchFamily="18" charset="0"/>
                <a:cs typeface="Times New Roman" pitchFamily="18" charset="0"/>
              </a:rPr>
              <a:t>HYPOTHESES OF THE STUDY</a:t>
            </a:r>
            <a:r>
              <a:rPr lang="en-US" sz="4000" b="1" dirty="0" smtClean="0">
                <a:solidFill>
                  <a:srgbClr val="FF0000"/>
                </a:solidFill>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a:p>
            <a:endParaRPr lang="en-US" sz="4000" dirty="0">
              <a:solidFill>
                <a:srgbClr val="FF0000"/>
              </a:solidFill>
              <a:latin typeface="Times New Roman" pitchFamily="18" charset="0"/>
              <a:cs typeface="Times New Roman" pitchFamily="18" charset="0"/>
            </a:endParaRPr>
          </a:p>
        </p:txBody>
      </p:sp>
      <p:sp>
        <p:nvSpPr>
          <p:cNvPr id="3" name="TextBox 2"/>
          <p:cNvSpPr txBox="1"/>
          <p:nvPr/>
        </p:nvSpPr>
        <p:spPr>
          <a:xfrm>
            <a:off x="653144" y="971467"/>
            <a:ext cx="8314486" cy="6555641"/>
          </a:xfrm>
          <a:prstGeom prst="rect">
            <a:avLst/>
          </a:prstGeom>
          <a:noFill/>
        </p:spPr>
        <p:txBody>
          <a:bodyPr wrap="square" rtlCol="0">
            <a:spAutoFit/>
          </a:bodyPr>
          <a:lstStyle/>
          <a:p>
            <a:r>
              <a:rPr lang="en-US" sz="3200" u="sng" dirty="0">
                <a:latin typeface="Times New Roman" pitchFamily="18" charset="0"/>
                <a:cs typeface="Times New Roman" pitchFamily="18" charset="0"/>
              </a:rPr>
              <a:t>The investigator has framed the following essential null hypotheses for the study. These are-</a:t>
            </a:r>
          </a:p>
          <a:p>
            <a:pPr algn="just"/>
            <a:r>
              <a:rPr lang="en-US" sz="3600" b="1" baseline="30000" dirty="0">
                <a:solidFill>
                  <a:srgbClr val="FF0000"/>
                </a:solidFill>
                <a:latin typeface="Times New Roman" pitchFamily="18" charset="0"/>
                <a:cs typeface="Times New Roman" pitchFamily="18" charset="0"/>
              </a:rPr>
              <a:t>O</a:t>
            </a:r>
            <a:r>
              <a:rPr lang="en-US" sz="3600" b="1" dirty="0">
                <a:solidFill>
                  <a:srgbClr val="FF0000"/>
                </a:solidFill>
                <a:latin typeface="Times New Roman" pitchFamily="18" charset="0"/>
                <a:cs typeface="Times New Roman" pitchFamily="18" charset="0"/>
              </a:rPr>
              <a:t>H</a:t>
            </a:r>
            <a:r>
              <a:rPr lang="en-US" sz="3600" b="1" baseline="-25000" dirty="0">
                <a:solidFill>
                  <a:srgbClr val="FF0000"/>
                </a:solidFill>
                <a:latin typeface="Times New Roman" pitchFamily="18" charset="0"/>
                <a:cs typeface="Times New Roman" pitchFamily="18" charset="0"/>
              </a:rPr>
              <a:t>1</a:t>
            </a:r>
            <a:r>
              <a:rPr lang="en-US" sz="3600" dirty="0">
                <a:solidFill>
                  <a:srgbClr val="FF0000"/>
                </a:solidFill>
                <a:latin typeface="Times New Roman" pitchFamily="18" charset="0"/>
                <a:cs typeface="Times New Roman" pitchFamily="18" charset="0"/>
              </a:rPr>
              <a:t>:</a:t>
            </a:r>
            <a:r>
              <a:rPr lang="en-US" sz="3600" dirty="0">
                <a:latin typeface="Times New Roman" pitchFamily="18" charset="0"/>
                <a:cs typeface="Times New Roman" pitchFamily="18" charset="0"/>
              </a:rPr>
              <a:t>	The rural students would not show more favorable attitude towards Bengali language than the urban students.</a:t>
            </a:r>
          </a:p>
          <a:p>
            <a:pPr algn="just"/>
            <a:r>
              <a:rPr lang="en-US" sz="3600" b="1" baseline="30000" dirty="0">
                <a:solidFill>
                  <a:srgbClr val="FF0000"/>
                </a:solidFill>
                <a:latin typeface="Times New Roman" pitchFamily="18" charset="0"/>
                <a:cs typeface="Times New Roman" pitchFamily="18" charset="0"/>
              </a:rPr>
              <a:t>O</a:t>
            </a:r>
            <a:r>
              <a:rPr lang="en-US" sz="3600" b="1" dirty="0">
                <a:solidFill>
                  <a:srgbClr val="FF0000"/>
                </a:solidFill>
                <a:latin typeface="Times New Roman" pitchFamily="18" charset="0"/>
                <a:cs typeface="Times New Roman" pitchFamily="18" charset="0"/>
              </a:rPr>
              <a:t>H</a:t>
            </a:r>
            <a:r>
              <a:rPr lang="en-US" sz="3600" b="1" baseline="-25000" dirty="0">
                <a:solidFill>
                  <a:srgbClr val="FF0000"/>
                </a:solidFill>
                <a:latin typeface="Times New Roman" pitchFamily="18" charset="0"/>
                <a:cs typeface="Times New Roman" pitchFamily="18" charset="0"/>
              </a:rPr>
              <a:t>2</a:t>
            </a:r>
            <a:r>
              <a:rPr lang="en-US" sz="3600" dirty="0">
                <a:solidFill>
                  <a:srgbClr val="FF0000"/>
                </a:solidFill>
                <a:latin typeface="Times New Roman" pitchFamily="18" charset="0"/>
                <a:cs typeface="Times New Roman" pitchFamily="18" charset="0"/>
              </a:rPr>
              <a:t>: </a:t>
            </a:r>
            <a:r>
              <a:rPr lang="en-US" sz="3600" dirty="0">
                <a:latin typeface="Times New Roman" pitchFamily="18" charset="0"/>
                <a:cs typeface="Times New Roman" pitchFamily="18" charset="0"/>
              </a:rPr>
              <a:t>	The boys would not show more favorable attitude towards Bengali language than the girls.</a:t>
            </a:r>
          </a:p>
          <a:p>
            <a:pPr algn="just"/>
            <a:r>
              <a:rPr lang="en-US" sz="3600" b="1" baseline="30000" dirty="0">
                <a:solidFill>
                  <a:srgbClr val="FF0000"/>
                </a:solidFill>
                <a:latin typeface="Times New Roman" pitchFamily="18" charset="0"/>
                <a:cs typeface="Times New Roman" pitchFamily="18" charset="0"/>
              </a:rPr>
              <a:t>O</a:t>
            </a:r>
            <a:r>
              <a:rPr lang="en-US" sz="3600" b="1" dirty="0">
                <a:solidFill>
                  <a:srgbClr val="FF0000"/>
                </a:solidFill>
                <a:latin typeface="Times New Roman" pitchFamily="18" charset="0"/>
                <a:cs typeface="Times New Roman" pitchFamily="18" charset="0"/>
              </a:rPr>
              <a:t>H</a:t>
            </a:r>
            <a:r>
              <a:rPr lang="en-US" sz="3600" b="1" baseline="-25000" dirty="0">
                <a:solidFill>
                  <a:srgbClr val="FF0000"/>
                </a:solidFill>
                <a:latin typeface="Times New Roman" pitchFamily="18" charset="0"/>
                <a:cs typeface="Times New Roman" pitchFamily="18" charset="0"/>
              </a:rPr>
              <a:t>3</a:t>
            </a:r>
            <a:r>
              <a:rPr lang="en-US" sz="3600" dirty="0">
                <a:solidFill>
                  <a:srgbClr val="FF0000"/>
                </a:solidFill>
                <a:latin typeface="Times New Roman" pitchFamily="18" charset="0"/>
                <a:cs typeface="Times New Roman" pitchFamily="18" charset="0"/>
              </a:rPr>
              <a:t>:</a:t>
            </a:r>
            <a:r>
              <a:rPr lang="en-US" sz="3600" dirty="0">
                <a:latin typeface="Times New Roman" pitchFamily="18" charset="0"/>
                <a:cs typeface="Times New Roman" pitchFamily="18" charset="0"/>
              </a:rPr>
              <a:t>	The urban boys would not show more favorable attitude towards Bengali language than the urban girls.</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288808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
            <a:ext cx="7672229" cy="1323439"/>
          </a:xfrm>
          <a:prstGeom prst="rect">
            <a:avLst/>
          </a:prstGeom>
          <a:noFill/>
        </p:spPr>
        <p:txBody>
          <a:bodyPr wrap="none" rtlCol="0">
            <a:spAutoFit/>
          </a:bodyPr>
          <a:lstStyle/>
          <a:p>
            <a:r>
              <a:rPr lang="en-US" sz="4000" b="1" u="sng" dirty="0" smtClean="0">
                <a:solidFill>
                  <a:srgbClr val="FF0000"/>
                </a:solidFill>
                <a:latin typeface="Times New Roman" pitchFamily="18" charset="0"/>
                <a:cs typeface="Times New Roman" pitchFamily="18" charset="0"/>
              </a:rPr>
              <a:t>HYPOTHESES OF THE STUDY</a:t>
            </a:r>
            <a:r>
              <a:rPr lang="en-US" sz="4000" b="1" dirty="0" smtClean="0">
                <a:solidFill>
                  <a:srgbClr val="FF0000"/>
                </a:solidFill>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a:p>
            <a:endParaRPr lang="en-US" sz="4000" dirty="0">
              <a:solidFill>
                <a:srgbClr val="FF0000"/>
              </a:solidFill>
              <a:latin typeface="Times New Roman" pitchFamily="18" charset="0"/>
              <a:cs typeface="Times New Roman" pitchFamily="18" charset="0"/>
            </a:endParaRPr>
          </a:p>
        </p:txBody>
      </p:sp>
      <p:sp>
        <p:nvSpPr>
          <p:cNvPr id="3" name="TextBox 2"/>
          <p:cNvSpPr txBox="1"/>
          <p:nvPr/>
        </p:nvSpPr>
        <p:spPr>
          <a:xfrm>
            <a:off x="457200" y="1219200"/>
            <a:ext cx="8510429" cy="5570756"/>
          </a:xfrm>
          <a:prstGeom prst="rect">
            <a:avLst/>
          </a:prstGeom>
          <a:noFill/>
        </p:spPr>
        <p:txBody>
          <a:bodyPr wrap="square" rtlCol="0">
            <a:spAutoFit/>
          </a:bodyPr>
          <a:lstStyle/>
          <a:p>
            <a:pPr algn="just"/>
            <a:r>
              <a:rPr lang="en-US" sz="3600" b="1" baseline="30000" dirty="0">
                <a:solidFill>
                  <a:srgbClr val="FF0000"/>
                </a:solidFill>
                <a:latin typeface="Times New Roman" pitchFamily="18" charset="0"/>
                <a:cs typeface="Times New Roman" pitchFamily="18" charset="0"/>
              </a:rPr>
              <a:t>O</a:t>
            </a:r>
            <a:r>
              <a:rPr lang="en-US" sz="3600" b="1" dirty="0">
                <a:solidFill>
                  <a:srgbClr val="FF0000"/>
                </a:solidFill>
                <a:latin typeface="Times New Roman" pitchFamily="18" charset="0"/>
                <a:cs typeface="Times New Roman" pitchFamily="18" charset="0"/>
              </a:rPr>
              <a:t>H</a:t>
            </a:r>
            <a:r>
              <a:rPr lang="en-US" sz="3600" b="1" baseline="-25000" dirty="0">
                <a:solidFill>
                  <a:srgbClr val="FF0000"/>
                </a:solidFill>
                <a:latin typeface="Times New Roman" pitchFamily="18" charset="0"/>
                <a:cs typeface="Times New Roman" pitchFamily="18" charset="0"/>
              </a:rPr>
              <a:t>4</a:t>
            </a:r>
            <a:r>
              <a:rPr lang="en-US" sz="3600" dirty="0">
                <a:solidFill>
                  <a:srgbClr val="FF0000"/>
                </a:solidFill>
                <a:latin typeface="Times New Roman" pitchFamily="18" charset="0"/>
                <a:cs typeface="Times New Roman" pitchFamily="18" charset="0"/>
              </a:rPr>
              <a:t>:</a:t>
            </a:r>
            <a:r>
              <a:rPr lang="en-US" sz="3600" dirty="0">
                <a:latin typeface="Times New Roman" pitchFamily="18" charset="0"/>
                <a:cs typeface="Times New Roman" pitchFamily="18" charset="0"/>
              </a:rPr>
              <a:t>	The rural boys would not show more favorable attitude towards Bengali language than the rural girls.</a:t>
            </a:r>
          </a:p>
          <a:p>
            <a:pPr algn="just"/>
            <a:r>
              <a:rPr lang="en-US" sz="3600" b="1" baseline="30000" dirty="0">
                <a:solidFill>
                  <a:srgbClr val="FF0000"/>
                </a:solidFill>
                <a:latin typeface="Times New Roman" pitchFamily="18" charset="0"/>
                <a:cs typeface="Times New Roman" pitchFamily="18" charset="0"/>
              </a:rPr>
              <a:t>O</a:t>
            </a:r>
            <a:r>
              <a:rPr lang="en-US" sz="3600" b="1" dirty="0">
                <a:solidFill>
                  <a:srgbClr val="FF0000"/>
                </a:solidFill>
                <a:latin typeface="Times New Roman" pitchFamily="18" charset="0"/>
                <a:cs typeface="Times New Roman" pitchFamily="18" charset="0"/>
              </a:rPr>
              <a:t>H</a:t>
            </a:r>
            <a:r>
              <a:rPr lang="en-US" sz="3600" b="1" baseline="-25000" dirty="0">
                <a:solidFill>
                  <a:srgbClr val="FF0000"/>
                </a:solidFill>
                <a:latin typeface="Times New Roman" pitchFamily="18" charset="0"/>
                <a:cs typeface="Times New Roman" pitchFamily="18" charset="0"/>
              </a:rPr>
              <a:t>5</a:t>
            </a:r>
            <a:r>
              <a:rPr lang="en-US" sz="3600" dirty="0">
                <a:latin typeface="Times New Roman" pitchFamily="18" charset="0"/>
                <a:cs typeface="Times New Roman" pitchFamily="18" charset="0"/>
              </a:rPr>
              <a:t>:	The rural boys would not show more favorable attitude towards Bengali language than the urban boys.</a:t>
            </a:r>
          </a:p>
          <a:p>
            <a:pPr algn="just"/>
            <a:r>
              <a:rPr lang="en-US" sz="3600" b="1" baseline="30000" dirty="0">
                <a:solidFill>
                  <a:srgbClr val="FF0000"/>
                </a:solidFill>
                <a:latin typeface="Times New Roman" pitchFamily="18" charset="0"/>
                <a:cs typeface="Times New Roman" pitchFamily="18" charset="0"/>
              </a:rPr>
              <a:t>O</a:t>
            </a:r>
            <a:r>
              <a:rPr lang="en-US" sz="3600" b="1" dirty="0">
                <a:solidFill>
                  <a:srgbClr val="FF0000"/>
                </a:solidFill>
                <a:latin typeface="Times New Roman" pitchFamily="18" charset="0"/>
                <a:cs typeface="Times New Roman" pitchFamily="18" charset="0"/>
              </a:rPr>
              <a:t>H</a:t>
            </a:r>
            <a:r>
              <a:rPr lang="en-US" sz="3600" b="1" baseline="-25000" dirty="0">
                <a:solidFill>
                  <a:srgbClr val="FF0000"/>
                </a:solidFill>
                <a:latin typeface="Times New Roman" pitchFamily="18" charset="0"/>
                <a:cs typeface="Times New Roman" pitchFamily="18" charset="0"/>
              </a:rPr>
              <a:t>6</a:t>
            </a:r>
            <a:r>
              <a:rPr lang="en-US" sz="3600" dirty="0">
                <a:latin typeface="Times New Roman" pitchFamily="18" charset="0"/>
                <a:cs typeface="Times New Roman" pitchFamily="18" charset="0"/>
              </a:rPr>
              <a:t>: The rural girls would not show more favorable attitude towards Bengali language than the urban girls.</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664922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7200"/>
            <a:ext cx="7924800" cy="6801862"/>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Research </a:t>
            </a:r>
            <a:r>
              <a:rPr lang="en-US" sz="3600" b="1" u="sng" dirty="0">
                <a:solidFill>
                  <a:srgbClr val="FF0000"/>
                </a:solidFill>
                <a:latin typeface="Times New Roman" pitchFamily="18" charset="0"/>
                <a:cs typeface="Times New Roman" pitchFamily="18" charset="0"/>
              </a:rPr>
              <a:t>Design: </a:t>
            </a:r>
            <a:endParaRPr lang="en-US" sz="3600" dirty="0">
              <a:solidFill>
                <a:srgbClr val="FF0000"/>
              </a:solidFill>
              <a:latin typeface="Times New Roman" pitchFamily="18" charset="0"/>
              <a:cs typeface="Times New Roman" pitchFamily="18" charset="0"/>
            </a:endParaRPr>
          </a:p>
          <a:p>
            <a:r>
              <a:rPr lang="en-US" sz="4000" dirty="0">
                <a:latin typeface="Times New Roman" pitchFamily="18" charset="0"/>
                <a:cs typeface="Times New Roman" pitchFamily="18" charset="0"/>
              </a:rPr>
              <a:t>Researcher considered a quantitative descriptive research design to carry out the present study. In this regard, researcher considered judgmental sampling technique for this study and also considered three types of subsequent strata (i.e. gender, locality and gender plus locality) for current study.</a:t>
            </a:r>
          </a:p>
          <a:p>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62092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772400" cy="6617196"/>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Population </a:t>
            </a:r>
            <a:r>
              <a:rPr lang="en-US" sz="3200" b="1" u="sng" dirty="0">
                <a:solidFill>
                  <a:srgbClr val="FF0000"/>
                </a:solidFill>
                <a:latin typeface="Times New Roman" pitchFamily="18" charset="0"/>
                <a:cs typeface="Times New Roman" pitchFamily="18" charset="0"/>
              </a:rPr>
              <a:t>of the </a:t>
            </a:r>
            <a:r>
              <a:rPr lang="en-US" sz="3200" b="1" u="sng" dirty="0" smtClean="0">
                <a:solidFill>
                  <a:srgbClr val="FF0000"/>
                </a:solidFill>
                <a:latin typeface="Times New Roman" pitchFamily="18" charset="0"/>
                <a:cs typeface="Times New Roman" pitchFamily="18" charset="0"/>
              </a:rPr>
              <a:t>study</a:t>
            </a:r>
            <a:endParaRPr lang="en-US" sz="3200"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Researcher considered IX class students under WBBSE as the population for this study. For carrying out the study, researcher considered judgmental sampling process to select the actual area for study; in this case secondary schools had been chosen for this study in the periphery of Uttar </a:t>
            </a:r>
            <a:r>
              <a:rPr lang="en-US" sz="2800" dirty="0" err="1">
                <a:latin typeface="Times New Roman" pitchFamily="18" charset="0"/>
                <a:cs typeface="Times New Roman" pitchFamily="18" charset="0"/>
              </a:rPr>
              <a:t>Dinajpur</a:t>
            </a:r>
            <a:r>
              <a:rPr lang="en-US" sz="2800" dirty="0">
                <a:latin typeface="Times New Roman" pitchFamily="18" charset="0"/>
                <a:cs typeface="Times New Roman" pitchFamily="18" charset="0"/>
              </a:rPr>
              <a:t> district in West Bengal.</a:t>
            </a:r>
          </a:p>
          <a:p>
            <a:pPr algn="just"/>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Researcher also considered one hundred of class IX students, among one hundred students’ fifty boys and fifty girls from four schools, two schools from urban and two schools from rural area in </a:t>
            </a:r>
            <a:r>
              <a:rPr lang="en-US" sz="2800" dirty="0" err="1">
                <a:latin typeface="Times New Roman" pitchFamily="18" charset="0"/>
                <a:cs typeface="Times New Roman" pitchFamily="18" charset="0"/>
              </a:rPr>
              <a:t>Islampur</a:t>
            </a:r>
            <a:r>
              <a:rPr lang="en-US" sz="2800" dirty="0">
                <a:latin typeface="Times New Roman" pitchFamily="18" charset="0"/>
                <a:cs typeface="Times New Roman" pitchFamily="18" charset="0"/>
              </a:rPr>
              <a:t> sub-division of Uttar </a:t>
            </a:r>
            <a:r>
              <a:rPr lang="en-US" sz="2800" dirty="0" err="1">
                <a:latin typeface="Times New Roman" pitchFamily="18" charset="0"/>
                <a:cs typeface="Times New Roman" pitchFamily="18" charset="0"/>
              </a:rPr>
              <a:t>Dinajpur</a:t>
            </a:r>
            <a:r>
              <a:rPr lang="en-US" sz="2800" dirty="0">
                <a:latin typeface="Times New Roman" pitchFamily="18" charset="0"/>
                <a:cs typeface="Times New Roman" pitchFamily="18" charset="0"/>
              </a:rPr>
              <a:t> in West Bengal.</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7677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609600"/>
            <a:ext cx="184731" cy="369332"/>
          </a:xfrm>
          <a:prstGeom prst="rect">
            <a:avLst/>
          </a:prstGeom>
          <a:noFill/>
        </p:spPr>
        <p:txBody>
          <a:bodyPr wrap="none" rtlCol="0">
            <a:spAutoFit/>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7848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69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8077200" cy="6124754"/>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                      </a:t>
            </a:r>
            <a:r>
              <a:rPr lang="en-US" sz="2800" b="1" u="sng" dirty="0">
                <a:solidFill>
                  <a:srgbClr val="FF0000"/>
                </a:solidFill>
                <a:latin typeface="Times New Roman" pitchFamily="18" charset="0"/>
                <a:cs typeface="Times New Roman" pitchFamily="18" charset="0"/>
              </a:rPr>
              <a:t>Tools and Technique</a:t>
            </a:r>
            <a:r>
              <a:rPr lang="en-US" sz="2800" b="1" dirty="0">
                <a:solidFill>
                  <a:srgbClr val="FF0000"/>
                </a:solidFill>
                <a:latin typeface="Times New Roman" pitchFamily="18" charset="0"/>
                <a:cs typeface="Times New Roman" pitchFamily="18" charset="0"/>
              </a:rPr>
              <a:t>:</a:t>
            </a:r>
            <a:endParaRPr lang="en-US" sz="2800"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investigator will prepare one questionnaire for measuring of the Attitude towards Bengali language. This questionnaire will be eight dimensions. He will develop thirty-two items. These items were distributed over eight dimensions. Among of these items Sl. No (1-4), (5-8), (9-12), (13-16), (17-20), (21-24), (25-28) and (29-32) were selected for measuring the dimensions: (A1), (A2), (A3), (A4), (A5), (A6), (A7) and (A8). Several items measuring different objectives would find under each dimensions of attitude towards Bengali language. The language of each question would not complex. This questionnaire will be validity and reliability measurement</a:t>
            </a:r>
          </a:p>
        </p:txBody>
      </p:sp>
    </p:spTree>
    <p:extLst>
      <p:ext uri="{BB962C8B-B14F-4D97-AF65-F5344CB8AC3E}">
        <p14:creationId xmlns:p14="http://schemas.microsoft.com/office/powerpoint/2010/main" val="2919621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1" y="685800"/>
            <a:ext cx="7696200" cy="5262979"/>
          </a:xfrm>
          <a:prstGeom prst="rect">
            <a:avLst/>
          </a:prstGeom>
          <a:noFill/>
        </p:spPr>
        <p:txBody>
          <a:bodyPr wrap="square" rtlCol="0">
            <a:spAutoFit/>
          </a:bodyPr>
          <a:lstStyle/>
          <a:p>
            <a:r>
              <a:rPr lang="en-US" sz="4800" b="1" dirty="0" smtClean="0">
                <a:latin typeface="Times New Roman" pitchFamily="18" charset="0"/>
                <a:cs typeface="Times New Roman" pitchFamily="18" charset="0"/>
              </a:rPr>
              <a:t>       </a:t>
            </a:r>
            <a:r>
              <a:rPr lang="en-US" sz="4800" b="1" u="sng" dirty="0" smtClean="0">
                <a:solidFill>
                  <a:srgbClr val="FF0000"/>
                </a:solidFill>
                <a:latin typeface="Times New Roman" pitchFamily="18" charset="0"/>
                <a:cs typeface="Times New Roman" pitchFamily="18" charset="0"/>
              </a:rPr>
              <a:t>Data </a:t>
            </a:r>
            <a:r>
              <a:rPr lang="en-US" sz="4800" b="1" u="sng" dirty="0">
                <a:solidFill>
                  <a:srgbClr val="FF0000"/>
                </a:solidFill>
                <a:latin typeface="Times New Roman" pitchFamily="18" charset="0"/>
                <a:cs typeface="Times New Roman" pitchFamily="18" charset="0"/>
              </a:rPr>
              <a:t>collection:</a:t>
            </a:r>
            <a:endParaRPr lang="en-US" sz="4800" u="sng" dirty="0">
              <a:solidFill>
                <a:srgbClr val="FF0000"/>
              </a:solidFill>
              <a:latin typeface="Times New Roman" pitchFamily="18" charset="0"/>
              <a:cs typeface="Times New Roman" pitchFamily="18" charset="0"/>
            </a:endParaRPr>
          </a:p>
          <a:p>
            <a:pPr algn="just"/>
            <a:r>
              <a:rPr lang="en-US" sz="4800" dirty="0">
                <a:latin typeface="Times New Roman" pitchFamily="18" charset="0"/>
                <a:cs typeface="Times New Roman" pitchFamily="18" charset="0"/>
              </a:rPr>
              <a:t>By direct administration of the questionnaire survey data will collect from the students of four schools by the investigator.</a:t>
            </a:r>
          </a:p>
          <a:p>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662114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1040</Words>
  <Application>Microsoft Office PowerPoint</Application>
  <PresentationFormat>On-screen Show (4:3)</PresentationFormat>
  <Paragraphs>113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madhu</dc:creator>
  <cp:lastModifiedBy>Windows User</cp:lastModifiedBy>
  <cp:revision>58</cp:revision>
  <dcterms:created xsi:type="dcterms:W3CDTF">2006-08-16T00:00:00Z</dcterms:created>
  <dcterms:modified xsi:type="dcterms:W3CDTF">2022-02-13T06:04:02Z</dcterms:modified>
</cp:coreProperties>
</file>