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9"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7" d="100"/>
          <a:sy n="87" d="100"/>
        </p:scale>
        <p:origin x="528"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2/14/2022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2/14/2022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2/14/2022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2/14/2022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2846231" cy="2833352"/>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010714" y="1860998"/>
            <a:ext cx="10934163" cy="1674253"/>
          </a:xfrm>
        </p:spPr>
        <p:txBody>
          <a:bodyPr>
            <a:noAutofit/>
            <a:scene3d>
              <a:camera prst="orthographicFront"/>
              <a:lightRig rig="soft" dir="t">
                <a:rot lat="0" lon="0" rev="15600000"/>
              </a:lightRig>
            </a:scene3d>
            <a:sp3d extrusionH="57150" prstMaterial="softEdge">
              <a:bevelT w="25400" h="38100"/>
            </a:sp3d>
          </a:bodyPr>
          <a:lstStyle/>
          <a:p>
            <a:r>
              <a:rPr lang="en-US" sz="3600" b="1" dirty="0">
                <a:ln/>
                <a:solidFill>
                  <a:srgbClr val="002060"/>
                </a:solidFill>
                <a:latin typeface="Cambria" panose="02040503050406030204" pitchFamily="18" charset="0"/>
              </a:rPr>
              <a:t>JOB SATISFACTION OF SECONDARY SCHOOL TEACHERS VIS-À-VIS TEACHERS </a:t>
            </a:r>
            <a:br>
              <a:rPr lang="en-US" sz="3600" b="1" dirty="0">
                <a:ln/>
                <a:solidFill>
                  <a:srgbClr val="002060"/>
                </a:solidFill>
                <a:latin typeface="Cambria" panose="02040503050406030204" pitchFamily="18" charset="0"/>
              </a:rPr>
            </a:br>
            <a:r>
              <a:rPr lang="en-US" sz="3600" b="1" dirty="0">
                <a:ln/>
                <a:solidFill>
                  <a:srgbClr val="002060"/>
                </a:solidFill>
                <a:latin typeface="Cambria" panose="02040503050406030204" pitchFamily="18" charset="0"/>
              </a:rPr>
              <a:t>EFFICIENCY IN WORK PERFORMANCE</a:t>
            </a:r>
          </a:p>
        </p:txBody>
      </p:sp>
      <p:sp>
        <p:nvSpPr>
          <p:cNvPr id="3" name="Subtitle 2"/>
          <p:cNvSpPr>
            <a:spLocks noGrp="1"/>
          </p:cNvSpPr>
          <p:nvPr>
            <p:ph type="subTitle" idx="1"/>
          </p:nvPr>
        </p:nvSpPr>
        <p:spPr>
          <a:xfrm>
            <a:off x="7368989" y="5236225"/>
            <a:ext cx="4970737" cy="1239701"/>
          </a:xfrm>
        </p:spPr>
        <p:txBody>
          <a:bodyPr>
            <a:normAutofit/>
          </a:bodyPr>
          <a:lstStyle/>
          <a:p>
            <a:pPr algn="l"/>
            <a:r>
              <a:rPr lang="en-US" sz="2000" b="1" dirty="0">
                <a:latin typeface="Cambria" panose="02040503050406030204" pitchFamily="18" charset="0"/>
              </a:rPr>
              <a:t>ASST. PROF. RYAN TEOFEL P. ARPON</a:t>
            </a:r>
          </a:p>
          <a:p>
            <a:pPr algn="l"/>
            <a:r>
              <a:rPr lang="en-US" sz="2000" b="1" dirty="0">
                <a:latin typeface="Cambria" panose="02040503050406030204" pitchFamily="18" charset="0"/>
              </a:rPr>
              <a:t>RHEAMY N. BALIBER, MAED</a:t>
            </a:r>
          </a:p>
          <a:p>
            <a:pPr algn="l"/>
            <a:r>
              <a:rPr lang="en-US" sz="2000" b="1" dirty="0">
                <a:latin typeface="Cambria" panose="02040503050406030204" pitchFamily="18" charset="0"/>
              </a:rPr>
              <a:t>BILIRAN PROVINCE STATE UNIVERSITY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2942" y="4237150"/>
            <a:ext cx="2238776" cy="2238776"/>
          </a:xfrm>
          <a:prstGeom prst="rect">
            <a:avLst/>
          </a:prstGeom>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436125" y="4254012"/>
            <a:ext cx="2763592" cy="2292439"/>
          </a:xfrm>
          <a:prstGeom prst="rect">
            <a:avLst/>
          </a:prstGeom>
          <a:noFill/>
        </p:spPr>
      </p:pic>
      <p:sp>
        <p:nvSpPr>
          <p:cNvPr id="6" name="Rectangle 5"/>
          <p:cNvSpPr/>
          <p:nvPr/>
        </p:nvSpPr>
        <p:spPr>
          <a:xfrm>
            <a:off x="2947304" y="3962779"/>
            <a:ext cx="252413" cy="2665102"/>
          </a:xfrm>
          <a:prstGeom prst="rect">
            <a:avLst/>
          </a:prstGeom>
          <a:solidFill>
            <a:schemeClr val="accent4"/>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p:cNvSpPr/>
          <p:nvPr/>
        </p:nvSpPr>
        <p:spPr>
          <a:xfrm rot="18841618" flipH="1">
            <a:off x="-2075479" y="878618"/>
            <a:ext cx="4150956" cy="4024071"/>
          </a:xfrm>
          <a:prstGeom prst="rtTriangl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025589" y="80192"/>
            <a:ext cx="8686800" cy="1015663"/>
          </a:xfrm>
          <a:prstGeom prst="rect">
            <a:avLst/>
          </a:prstGeom>
          <a:noFill/>
        </p:spPr>
        <p:txBody>
          <a:bodyPr wrap="square" rtlCol="0">
            <a:spAutoFit/>
          </a:bodyPr>
          <a:lstStyle/>
          <a:p>
            <a:pPr algn="ctr"/>
            <a:r>
              <a:rPr lang="en-US" sz="2000" b="1" dirty="0">
                <a:latin typeface="Cambria" panose="02040503050406030204" pitchFamily="18" charset="0"/>
              </a:rPr>
              <a:t>International Virtual Conference on Challenges in Education, Business and Technology</a:t>
            </a:r>
          </a:p>
          <a:p>
            <a:pPr algn="ctr"/>
            <a:r>
              <a:rPr lang="en-US" sz="2000" dirty="0">
                <a:latin typeface="Cambria" panose="02040503050406030204" pitchFamily="18" charset="0"/>
              </a:rPr>
              <a:t>February 20-21, 2022  |  Via Zoom Conferencing</a:t>
            </a: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5924" y="4114733"/>
            <a:ext cx="1933370" cy="2361194"/>
          </a:xfrm>
          <a:prstGeom prst="rect">
            <a:avLst/>
          </a:prstGeom>
        </p:spPr>
      </p:pic>
    </p:spTree>
    <p:extLst>
      <p:ext uri="{BB962C8B-B14F-4D97-AF65-F5344CB8AC3E}">
        <p14:creationId xmlns:p14="http://schemas.microsoft.com/office/powerpoint/2010/main" val="6812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84383"/>
            <a:ext cx="10515600" cy="4351338"/>
          </a:xfrm>
        </p:spPr>
        <p:txBody>
          <a:bodyPr/>
          <a:lstStyle/>
          <a:p>
            <a:pPr marL="0" indent="0" algn="just">
              <a:buNone/>
            </a:pPr>
            <a:endParaRPr lang="en-US" sz="3000" dirty="0">
              <a:latin typeface="Cambria" panose="02040503050406030204" pitchFamily="18" charset="0"/>
            </a:endParaRPr>
          </a:p>
          <a:p>
            <a:pPr marL="0" indent="0" algn="just">
              <a:buNone/>
            </a:pPr>
            <a:endParaRPr lang="en-US" sz="3000" dirty="0">
              <a:latin typeface="Cambria" panose="02040503050406030204" pitchFamily="18" charset="0"/>
            </a:endParaRPr>
          </a:p>
          <a:p>
            <a:pPr marL="0" indent="0" algn="just">
              <a:buNone/>
            </a:pPr>
            <a:r>
              <a:rPr lang="en-US" sz="3200" dirty="0">
                <a:latin typeface="Cambria" panose="02040503050406030204" pitchFamily="18" charset="0"/>
              </a:rPr>
              <a:t>Based on the findings of the study, it could be concluded that the secondary teachers in the Districts of Naval, Division of </a:t>
            </a:r>
            <a:r>
              <a:rPr lang="en-US" sz="3200" dirty="0" err="1">
                <a:latin typeface="Cambria" panose="02040503050406030204" pitchFamily="18" charset="0"/>
              </a:rPr>
              <a:t>Biliran</a:t>
            </a:r>
            <a:r>
              <a:rPr lang="en-US" sz="3200" dirty="0"/>
              <a:t> </a:t>
            </a:r>
            <a:r>
              <a:rPr lang="en-US" sz="3200" dirty="0">
                <a:latin typeface="Cambria" panose="02040503050406030204" pitchFamily="18" charset="0"/>
              </a:rPr>
              <a:t>were just satisfied and quite a bit efficient</a:t>
            </a:r>
            <a:r>
              <a:rPr lang="en-US" sz="3200" dirty="0"/>
              <a:t> </a:t>
            </a:r>
            <a:r>
              <a:rPr lang="en-US" sz="3200" dirty="0">
                <a:latin typeface="Cambria" panose="02040503050406030204" pitchFamily="18" charset="0"/>
              </a:rPr>
              <a:t>of their work performance. </a:t>
            </a:r>
            <a:endParaRPr lang="en-US" sz="3200" dirty="0"/>
          </a:p>
        </p:txBody>
      </p:sp>
      <p:sp>
        <p:nvSpPr>
          <p:cNvPr id="4" name="Title 1"/>
          <p:cNvSpPr txBox="1">
            <a:spLocks/>
          </p:cNvSpPr>
          <p:nvPr/>
        </p:nvSpPr>
        <p:spPr>
          <a:xfrm>
            <a:off x="0" y="0"/>
            <a:ext cx="12192000" cy="1325563"/>
          </a:xfrm>
          <a:prstGeom prst="rect">
            <a:avLst/>
          </a:prstGeom>
          <a:solidFill>
            <a:schemeClr val="accent4"/>
          </a:solidFill>
          <a:ln>
            <a:solidFill>
              <a:schemeClr val="accent4"/>
            </a:solidFill>
          </a:ln>
        </p:spPr>
        <p:txBody>
          <a:bodyPr vert="horz" lIns="91440" tIns="45720" rIns="91440" bIns="45720" rtlCol="0" anchor="ctr">
            <a:normAutofit/>
            <a:scene3d>
              <a:camera prst="orthographicFront"/>
              <a:lightRig rig="soft" dir="t">
                <a:rot lat="0" lon="0" rev="15600000"/>
              </a:lightRig>
            </a:scene3d>
            <a:sp3d extrusionH="57150" prstMaterial="softEdge">
              <a:bevelT w="25400" h="38100"/>
            </a:sp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n/>
                <a:solidFill>
                  <a:srgbClr val="002060"/>
                </a:solidFill>
                <a:latin typeface="Cambria" panose="02040503050406030204" pitchFamily="18" charset="0"/>
              </a:rPr>
              <a:t>CONCLUSION    </a:t>
            </a:r>
            <a:r>
              <a:rPr lang="en-US" sz="2000" b="1" dirty="0">
                <a:ln/>
                <a:solidFill>
                  <a:srgbClr val="002060"/>
                </a:solidFill>
                <a:latin typeface="Cambria" panose="02040503050406030204" pitchFamily="18" charset="0"/>
              </a:rPr>
              <a:t>JOB SATISFACTION OF SECONDARY SCHOOL TEACHERS VIS-À-VIS  					     TEACHERS EFFICIENCY IN WORK PERFORMANCE</a:t>
            </a:r>
          </a:p>
        </p:txBody>
      </p:sp>
      <p:sp>
        <p:nvSpPr>
          <p:cNvPr id="6" name="Rectangle 5"/>
          <p:cNvSpPr/>
          <p:nvPr/>
        </p:nvSpPr>
        <p:spPr>
          <a:xfrm>
            <a:off x="3644153" y="91281"/>
            <a:ext cx="94130" cy="11430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0" y="6027003"/>
            <a:ext cx="12192000" cy="830997"/>
          </a:xfrm>
          <a:prstGeom prst="rect">
            <a:avLst/>
          </a:prstGeom>
          <a:solidFill>
            <a:schemeClr val="accent5">
              <a:lumMod val="20000"/>
              <a:lumOff val="80000"/>
            </a:schemeClr>
          </a:solidFill>
          <a:ln>
            <a:solidFill>
              <a:schemeClr val="accent5">
                <a:lumMod val="20000"/>
                <a:lumOff val="80000"/>
              </a:schemeClr>
            </a:solidFill>
          </a:ln>
        </p:spPr>
        <p:txBody>
          <a:bodyPr wrap="square" rtlCol="0">
            <a:spAutoFit/>
          </a:bodyPr>
          <a:lstStyle/>
          <a:p>
            <a:pPr algn="ctr"/>
            <a:r>
              <a:rPr lang="en-US" sz="2400" b="1" dirty="0">
                <a:latin typeface="Cambria" panose="02040503050406030204" pitchFamily="18" charset="0"/>
              </a:rPr>
              <a:t>International Virtual Conference on Challenges in Education, Business and Technology | </a:t>
            </a:r>
            <a:r>
              <a:rPr lang="en-US" sz="2400" dirty="0">
                <a:latin typeface="Cambria" panose="02040503050406030204" pitchFamily="18" charset="0"/>
              </a:rPr>
              <a:t>February 20-21, 2022 | Via Zoom Conferencing</a:t>
            </a:r>
          </a:p>
        </p:txBody>
      </p:sp>
    </p:spTree>
    <p:extLst>
      <p:ext uri="{BB962C8B-B14F-4D97-AF65-F5344CB8AC3E}">
        <p14:creationId xmlns:p14="http://schemas.microsoft.com/office/powerpoint/2010/main" val="1738588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16844"/>
            <a:ext cx="10515600" cy="4518877"/>
          </a:xfrm>
        </p:spPr>
        <p:txBody>
          <a:bodyPr>
            <a:normAutofit fontScale="92500" lnSpcReduction="10000"/>
          </a:bodyPr>
          <a:lstStyle/>
          <a:p>
            <a:pPr marL="0" lvl="0" indent="0" algn="just">
              <a:buNone/>
            </a:pPr>
            <a:endParaRPr lang="en-US" sz="1200" dirty="0">
              <a:latin typeface="Cambria" panose="02040503050406030204" pitchFamily="18" charset="0"/>
            </a:endParaRPr>
          </a:p>
          <a:p>
            <a:pPr marL="0" lvl="0" indent="0" algn="just">
              <a:buNone/>
            </a:pPr>
            <a:r>
              <a:rPr lang="en-US" sz="3000" dirty="0">
                <a:latin typeface="Cambria" panose="02040503050406030204" pitchFamily="18" charset="0"/>
              </a:rPr>
              <a:t>1. School heads are encouraged to actively support, work and collaborate with teachers for the betterment and improvement of the teachers in terms of job satisfaction and efficiency of their work performance.</a:t>
            </a:r>
          </a:p>
          <a:p>
            <a:pPr marL="0" lvl="0" indent="0" algn="just">
              <a:buNone/>
            </a:pPr>
            <a:r>
              <a:rPr lang="en-US" sz="3000" dirty="0">
                <a:latin typeface="Cambria" panose="02040503050406030204" pitchFamily="18" charset="0"/>
              </a:rPr>
              <a:t>2. There should be a peer mentoring and/or counselling for the teachers. Proper and adequate technical assistance should also be provided to teachers, most especially those with low performance at school.</a:t>
            </a:r>
          </a:p>
          <a:p>
            <a:pPr marL="0" lvl="0" indent="0" algn="just">
              <a:buNone/>
            </a:pPr>
            <a:r>
              <a:rPr lang="en-US" sz="3000" dirty="0">
                <a:latin typeface="Cambria" panose="02040503050406030204" pitchFamily="18" charset="0"/>
              </a:rPr>
              <a:t>3. School heads should implement the designed Training and Development Program for teachers for the satisfaction and efficiency of teachers in their teaching job.</a:t>
            </a:r>
          </a:p>
          <a:p>
            <a:pPr marL="0" indent="0">
              <a:buNone/>
            </a:pPr>
            <a:endParaRPr lang="en-US" dirty="0"/>
          </a:p>
        </p:txBody>
      </p:sp>
      <p:sp>
        <p:nvSpPr>
          <p:cNvPr id="4" name="Title 1"/>
          <p:cNvSpPr txBox="1">
            <a:spLocks/>
          </p:cNvSpPr>
          <p:nvPr/>
        </p:nvSpPr>
        <p:spPr>
          <a:xfrm>
            <a:off x="0" y="0"/>
            <a:ext cx="12192000" cy="1325563"/>
          </a:xfrm>
          <a:prstGeom prst="rect">
            <a:avLst/>
          </a:prstGeom>
          <a:solidFill>
            <a:schemeClr val="accent4"/>
          </a:solidFill>
          <a:ln>
            <a:solidFill>
              <a:schemeClr val="accent4"/>
            </a:solidFill>
          </a:ln>
        </p:spPr>
        <p:txBody>
          <a:bodyPr vert="horz" lIns="91440" tIns="45720" rIns="91440" bIns="45720" rtlCol="0" anchor="ctr">
            <a:normAutofit/>
            <a:scene3d>
              <a:camera prst="orthographicFront"/>
              <a:lightRig rig="soft" dir="t">
                <a:rot lat="0" lon="0" rev="15600000"/>
              </a:lightRig>
            </a:scene3d>
            <a:sp3d extrusionH="57150" prstMaterial="softEdge">
              <a:bevelT w="25400" h="38100"/>
            </a:sp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ln/>
                <a:solidFill>
                  <a:srgbClr val="002060"/>
                </a:solidFill>
                <a:latin typeface="Cambria" panose="02040503050406030204" pitchFamily="18" charset="0"/>
              </a:rPr>
              <a:t>RECOMMENDATIONS</a:t>
            </a:r>
            <a:r>
              <a:rPr lang="en-US" b="1" dirty="0">
                <a:ln/>
                <a:solidFill>
                  <a:srgbClr val="002060"/>
                </a:solidFill>
                <a:latin typeface="Cambria" panose="02040503050406030204" pitchFamily="18" charset="0"/>
              </a:rPr>
              <a:t>    </a:t>
            </a:r>
            <a:r>
              <a:rPr lang="en-US" sz="2000" b="1" dirty="0">
                <a:ln/>
                <a:solidFill>
                  <a:srgbClr val="002060"/>
                </a:solidFill>
                <a:latin typeface="Cambria" panose="02040503050406030204" pitchFamily="18" charset="0"/>
              </a:rPr>
              <a:t>JOB SATISFACTION OF SECONDARY SCHOOL TEACHERS 						     VIS-À-VIS TEACHERS EFFICIENCY IN WORK PERFORMANCE</a:t>
            </a:r>
          </a:p>
        </p:txBody>
      </p:sp>
      <p:sp>
        <p:nvSpPr>
          <p:cNvPr id="5" name="Rectangle 4"/>
          <p:cNvSpPr/>
          <p:nvPr/>
        </p:nvSpPr>
        <p:spPr>
          <a:xfrm>
            <a:off x="4625788" y="91281"/>
            <a:ext cx="94130" cy="11430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0" y="6027003"/>
            <a:ext cx="12192000" cy="830997"/>
          </a:xfrm>
          <a:prstGeom prst="rect">
            <a:avLst/>
          </a:prstGeom>
          <a:solidFill>
            <a:schemeClr val="accent5">
              <a:lumMod val="20000"/>
              <a:lumOff val="80000"/>
            </a:schemeClr>
          </a:solidFill>
          <a:ln>
            <a:solidFill>
              <a:schemeClr val="accent5">
                <a:lumMod val="20000"/>
                <a:lumOff val="80000"/>
              </a:schemeClr>
            </a:solidFill>
          </a:ln>
        </p:spPr>
        <p:txBody>
          <a:bodyPr wrap="square" rtlCol="0">
            <a:spAutoFit/>
          </a:bodyPr>
          <a:lstStyle/>
          <a:p>
            <a:pPr algn="ctr"/>
            <a:r>
              <a:rPr lang="en-US" sz="2400" b="1" dirty="0">
                <a:latin typeface="Cambria" panose="02040503050406030204" pitchFamily="18" charset="0"/>
              </a:rPr>
              <a:t>International Virtual Conference on Challenges in Education, Business and Technology | </a:t>
            </a:r>
            <a:r>
              <a:rPr lang="en-US" sz="2400" dirty="0">
                <a:latin typeface="Cambria" panose="02040503050406030204" pitchFamily="18" charset="0"/>
              </a:rPr>
              <a:t>February 20-21, 2022 | Via Zoom Conferencing</a:t>
            </a:r>
          </a:p>
        </p:txBody>
      </p:sp>
    </p:spTree>
    <p:extLst>
      <p:ext uri="{BB962C8B-B14F-4D97-AF65-F5344CB8AC3E}">
        <p14:creationId xmlns:p14="http://schemas.microsoft.com/office/powerpoint/2010/main" val="285815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1796" y="1591431"/>
            <a:ext cx="10810204" cy="4351338"/>
          </a:xfrm>
        </p:spPr>
        <p:txBody>
          <a:bodyPr>
            <a:normAutofit/>
          </a:bodyPr>
          <a:lstStyle/>
          <a:p>
            <a:pPr marL="0" indent="0" algn="r">
              <a:buNone/>
            </a:pPr>
            <a:endParaRPr lang="en-US" sz="6000" dirty="0">
              <a:latin typeface="Cambria" panose="02040503050406030204" pitchFamily="18" charset="0"/>
            </a:endParaRPr>
          </a:p>
          <a:p>
            <a:pPr marL="0" indent="0" algn="r">
              <a:buNone/>
            </a:pPr>
            <a:endParaRPr lang="en-US" sz="6600" dirty="0">
              <a:latin typeface="Cambria" panose="02040503050406030204" pitchFamily="18" charset="0"/>
            </a:endParaRPr>
          </a:p>
          <a:p>
            <a:pPr marL="0" indent="0" algn="r">
              <a:buNone/>
            </a:pPr>
            <a:r>
              <a:rPr lang="en-US" sz="6000" dirty="0">
                <a:latin typeface="Cambria" panose="02040503050406030204" pitchFamily="18" charset="0"/>
              </a:rPr>
              <a:t>           THANK YOU! </a:t>
            </a:r>
          </a:p>
        </p:txBody>
      </p:sp>
      <p:sp>
        <p:nvSpPr>
          <p:cNvPr id="4" name="TextBox 3"/>
          <p:cNvSpPr txBox="1"/>
          <p:nvPr/>
        </p:nvSpPr>
        <p:spPr>
          <a:xfrm>
            <a:off x="0" y="6027003"/>
            <a:ext cx="12192000" cy="830997"/>
          </a:xfrm>
          <a:prstGeom prst="rect">
            <a:avLst/>
          </a:prstGeom>
          <a:solidFill>
            <a:schemeClr val="accent5">
              <a:lumMod val="20000"/>
              <a:lumOff val="80000"/>
            </a:schemeClr>
          </a:solidFill>
          <a:ln>
            <a:solidFill>
              <a:schemeClr val="accent5">
                <a:lumMod val="20000"/>
                <a:lumOff val="80000"/>
              </a:schemeClr>
            </a:solidFill>
          </a:ln>
        </p:spPr>
        <p:txBody>
          <a:bodyPr wrap="square" rtlCol="0">
            <a:spAutoFit/>
          </a:bodyPr>
          <a:lstStyle/>
          <a:p>
            <a:pPr algn="ctr"/>
            <a:r>
              <a:rPr lang="en-US" sz="2400" b="1" dirty="0">
                <a:latin typeface="Cambria" panose="02040503050406030204" pitchFamily="18" charset="0"/>
              </a:rPr>
              <a:t>International Virtual Conference on Challenges in Education, Business and Technology   |   </a:t>
            </a:r>
            <a:r>
              <a:rPr lang="en-US" sz="2400" dirty="0">
                <a:latin typeface="Cambria" panose="02040503050406030204" pitchFamily="18" charset="0"/>
              </a:rPr>
              <a:t>February 20-21, 2022  |   Via Zoom Conferencing</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2347" y="2231698"/>
            <a:ext cx="2772650" cy="2772650"/>
          </a:xfrm>
          <a:prstGeom prst="rect">
            <a:avLst/>
          </a:prstGeom>
        </p:spPr>
      </p:pic>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274751" y="2471805"/>
            <a:ext cx="2763592" cy="2292439"/>
          </a:xfrm>
          <a:prstGeom prst="rect">
            <a:avLst/>
          </a:prstGeom>
          <a:noFill/>
        </p:spPr>
      </p:pic>
      <p:sp>
        <p:nvSpPr>
          <p:cNvPr id="7" name="Rectangle 6"/>
          <p:cNvSpPr/>
          <p:nvPr/>
        </p:nvSpPr>
        <p:spPr>
          <a:xfrm>
            <a:off x="2264711" y="1809394"/>
            <a:ext cx="261426" cy="3617259"/>
          </a:xfrm>
          <a:prstGeom prst="rect">
            <a:avLst/>
          </a:prstGeom>
          <a:solidFill>
            <a:schemeClr val="accent4"/>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title"/>
          </p:nvPr>
        </p:nvSpPr>
        <p:spPr>
          <a:xfrm>
            <a:off x="0" y="0"/>
            <a:ext cx="12192000" cy="1325563"/>
          </a:xfrm>
          <a:solidFill>
            <a:schemeClr val="accent4"/>
          </a:solidFill>
        </p:spPr>
        <p:txBody>
          <a:bodyPr>
            <a:normAutofit/>
            <a:scene3d>
              <a:camera prst="orthographicFront"/>
              <a:lightRig rig="soft" dir="t">
                <a:rot lat="0" lon="0" rev="15600000"/>
              </a:lightRig>
            </a:scene3d>
            <a:sp3d extrusionH="57150" prstMaterial="softEdge">
              <a:bevelT w="25400" h="38100"/>
            </a:sp3d>
          </a:bodyPr>
          <a:lstStyle/>
          <a:p>
            <a:pPr algn="ctr"/>
            <a:r>
              <a:rPr lang="en-US" sz="3200" b="1" dirty="0">
                <a:ln/>
                <a:solidFill>
                  <a:srgbClr val="002060"/>
                </a:solidFill>
                <a:latin typeface="Cambria" panose="02040503050406030204" pitchFamily="18" charset="0"/>
              </a:rPr>
              <a:t>JOB SATISFACTION OF SECONDARY SCHOOL TEACHERS VIS-À-VIS  TEACHERS EFFICIENCY IN WORK PERFORMANCE</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51560" y="2189581"/>
            <a:ext cx="2304760" cy="2814767"/>
          </a:xfrm>
          <a:prstGeom prst="rect">
            <a:avLst/>
          </a:prstGeom>
        </p:spPr>
      </p:pic>
    </p:spTree>
    <p:extLst>
      <p:ext uri="{BB962C8B-B14F-4D97-AF65-F5344CB8AC3E}">
        <p14:creationId xmlns:p14="http://schemas.microsoft.com/office/powerpoint/2010/main" val="2764780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a:solidFill>
            <a:schemeClr val="accent4"/>
          </a:solidFill>
        </p:spPr>
        <p:txBody>
          <a:bodyPr>
            <a:normAutofit/>
            <a:scene3d>
              <a:camera prst="orthographicFront"/>
              <a:lightRig rig="soft" dir="t">
                <a:rot lat="0" lon="0" rev="15600000"/>
              </a:lightRig>
            </a:scene3d>
            <a:sp3d extrusionH="57150" prstMaterial="softEdge">
              <a:bevelT w="25400" h="38100"/>
            </a:sp3d>
          </a:bodyPr>
          <a:lstStyle/>
          <a:p>
            <a:r>
              <a:rPr lang="en-US" b="1" dirty="0">
                <a:ln/>
                <a:solidFill>
                  <a:srgbClr val="002060"/>
                </a:solidFill>
                <a:latin typeface="Cambria" panose="02040503050406030204" pitchFamily="18" charset="0"/>
              </a:rPr>
              <a:t>INTRODUCTION	</a:t>
            </a:r>
            <a:r>
              <a:rPr lang="en-US" sz="1800" b="1" dirty="0">
                <a:ln/>
                <a:solidFill>
                  <a:srgbClr val="002060"/>
                </a:solidFill>
                <a:latin typeface="Cambria" panose="02040503050406030204" pitchFamily="18" charset="0"/>
              </a:rPr>
              <a:t>JOB SATISFACTION OF SECONDARY SCHOOL TEACHERS VIS-À-VIS  						TEACHERS EFFICIENCY IN WORK PERFORMANCE</a:t>
            </a:r>
          </a:p>
        </p:txBody>
      </p:sp>
      <p:sp>
        <p:nvSpPr>
          <p:cNvPr id="3" name="Content Placeholder 2"/>
          <p:cNvSpPr>
            <a:spLocks noGrp="1"/>
          </p:cNvSpPr>
          <p:nvPr>
            <p:ph idx="1"/>
          </p:nvPr>
        </p:nvSpPr>
        <p:spPr>
          <a:xfrm>
            <a:off x="825321" y="1652080"/>
            <a:ext cx="10515600" cy="3679774"/>
          </a:xfrm>
        </p:spPr>
        <p:txBody>
          <a:bodyPr>
            <a:normAutofit/>
          </a:bodyPr>
          <a:lstStyle/>
          <a:p>
            <a:pPr marL="0" indent="0" algn="just">
              <a:buNone/>
            </a:pPr>
            <a:endParaRPr lang="en-US" sz="3200" dirty="0">
              <a:latin typeface="Cambria" panose="02040503050406030204" pitchFamily="18" charset="0"/>
            </a:endParaRPr>
          </a:p>
          <a:p>
            <a:pPr marL="0" indent="0" algn="just">
              <a:buNone/>
            </a:pPr>
            <a:r>
              <a:rPr lang="en-US" sz="3200" dirty="0" err="1">
                <a:latin typeface="Cambria" panose="02040503050406030204" pitchFamily="18" charset="0"/>
              </a:rPr>
              <a:t>Toropova</a:t>
            </a:r>
            <a:r>
              <a:rPr lang="en-US" sz="3200" dirty="0">
                <a:latin typeface="Cambria" panose="02040503050406030204" pitchFamily="18" charset="0"/>
              </a:rPr>
              <a:t> (2021) specified that teacher shortage is an international problem thus, teacher job satisfaction merits closer attention. Not only is job satisfaction closely related to teacher retention, but it also contributes to the well-being of teachers and their over-all wok performance or work efficiency.</a:t>
            </a:r>
          </a:p>
          <a:p>
            <a:pPr marL="0" indent="0" algn="just">
              <a:buNone/>
            </a:pPr>
            <a:endParaRPr lang="en-US" sz="3200" dirty="0">
              <a:latin typeface="Cambria" panose="02040503050406030204" pitchFamily="18" charset="0"/>
            </a:endParaRPr>
          </a:p>
        </p:txBody>
      </p:sp>
      <p:sp>
        <p:nvSpPr>
          <p:cNvPr id="4" name="Rectangle 3"/>
          <p:cNvSpPr/>
          <p:nvPr/>
        </p:nvSpPr>
        <p:spPr>
          <a:xfrm>
            <a:off x="4356846" y="91281"/>
            <a:ext cx="94130" cy="11430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0" y="6027003"/>
            <a:ext cx="12192000" cy="830997"/>
          </a:xfrm>
          <a:prstGeom prst="rect">
            <a:avLst/>
          </a:prstGeom>
          <a:solidFill>
            <a:schemeClr val="accent5">
              <a:lumMod val="20000"/>
              <a:lumOff val="80000"/>
            </a:schemeClr>
          </a:solidFill>
          <a:ln>
            <a:solidFill>
              <a:schemeClr val="accent5">
                <a:lumMod val="20000"/>
                <a:lumOff val="80000"/>
              </a:schemeClr>
            </a:solidFill>
          </a:ln>
        </p:spPr>
        <p:txBody>
          <a:bodyPr wrap="square" rtlCol="0">
            <a:spAutoFit/>
          </a:bodyPr>
          <a:lstStyle/>
          <a:p>
            <a:pPr algn="ctr"/>
            <a:r>
              <a:rPr lang="en-US" sz="2400" b="1" dirty="0">
                <a:latin typeface="Cambria" panose="02040503050406030204" pitchFamily="18" charset="0"/>
              </a:rPr>
              <a:t>International Virtual Conference on Challenges in Education, Business and Technology | </a:t>
            </a:r>
            <a:r>
              <a:rPr lang="en-US" sz="2400" dirty="0">
                <a:latin typeface="Cambria" panose="02040503050406030204" pitchFamily="18" charset="0"/>
              </a:rPr>
              <a:t>February 20-21, 2022 | Via Zoom Conferencing</a:t>
            </a:r>
          </a:p>
        </p:txBody>
      </p:sp>
    </p:spTree>
    <p:extLst>
      <p:ext uri="{BB962C8B-B14F-4D97-AF65-F5344CB8AC3E}">
        <p14:creationId xmlns:p14="http://schemas.microsoft.com/office/powerpoint/2010/main" val="3586730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a:solidFill>
            <a:schemeClr val="accent4"/>
          </a:solidFill>
          <a:ln>
            <a:solidFill>
              <a:schemeClr val="accent4"/>
            </a:solidFill>
          </a:ln>
        </p:spPr>
        <p:txBody>
          <a:bodyPr>
            <a:normAutofit/>
            <a:scene3d>
              <a:camera prst="orthographicFront"/>
              <a:lightRig rig="soft" dir="t">
                <a:rot lat="0" lon="0" rev="15600000"/>
              </a:lightRig>
            </a:scene3d>
            <a:sp3d extrusionH="57150" prstMaterial="softEdge">
              <a:bevelT w="25400" h="38100"/>
            </a:sp3d>
          </a:bodyPr>
          <a:lstStyle/>
          <a:p>
            <a:r>
              <a:rPr lang="en-US" b="1" dirty="0">
                <a:ln/>
                <a:solidFill>
                  <a:srgbClr val="002060"/>
                </a:solidFill>
                <a:latin typeface="Cambria" panose="02040503050406030204" pitchFamily="18" charset="0"/>
              </a:rPr>
              <a:t>OBJECTIVES   </a:t>
            </a:r>
            <a:r>
              <a:rPr lang="en-US" sz="2000" b="1" dirty="0">
                <a:ln/>
                <a:solidFill>
                  <a:srgbClr val="002060"/>
                </a:solidFill>
                <a:latin typeface="Cambria" panose="02040503050406030204" pitchFamily="18" charset="0"/>
              </a:rPr>
              <a:t>JOB SATISFACTION OF SECONDARY SCHOOL TEACHERS VIS-À-VIS  					TEACHERS EFFICIENCY IN WORK PERFORMANCE</a:t>
            </a:r>
          </a:p>
        </p:txBody>
      </p:sp>
      <p:sp>
        <p:nvSpPr>
          <p:cNvPr id="3" name="Content Placeholder 2"/>
          <p:cNvSpPr>
            <a:spLocks noGrp="1"/>
          </p:cNvSpPr>
          <p:nvPr>
            <p:ph idx="1"/>
          </p:nvPr>
        </p:nvSpPr>
        <p:spPr>
          <a:xfrm>
            <a:off x="838200" y="1787653"/>
            <a:ext cx="10515600" cy="4029215"/>
          </a:xfrm>
        </p:spPr>
        <p:txBody>
          <a:bodyPr>
            <a:normAutofit/>
          </a:bodyPr>
          <a:lstStyle/>
          <a:p>
            <a:pPr marL="0" indent="0" algn="just">
              <a:buNone/>
            </a:pPr>
            <a:endParaRPr lang="en-US" sz="3200" dirty="0">
              <a:latin typeface="Cambria" panose="02040503050406030204" pitchFamily="18" charset="0"/>
            </a:endParaRPr>
          </a:p>
          <a:p>
            <a:pPr marL="0" indent="0" algn="just">
              <a:buNone/>
            </a:pPr>
            <a:r>
              <a:rPr lang="en-US" sz="3200" dirty="0">
                <a:latin typeface="Cambria" panose="02040503050406030204" pitchFamily="18" charset="0"/>
              </a:rPr>
              <a:t>The study generally aimed at determining the teachers’ job satisfaction vis-à-vis teacher’s efficiency in work performance. Specifically, purportedly aimed to: 1) Ascertain the teachers’ job satisfaction; 2) Determine the teachers’ efficiency in work performance; 3) Design a Training and Development Program for Teachers.</a:t>
            </a:r>
          </a:p>
          <a:p>
            <a:pPr marL="0" indent="0" algn="just">
              <a:buNone/>
            </a:pPr>
            <a:endParaRPr lang="en-US" sz="3200" dirty="0">
              <a:latin typeface="Cambria" panose="02040503050406030204" pitchFamily="18" charset="0"/>
            </a:endParaRPr>
          </a:p>
        </p:txBody>
      </p:sp>
      <p:sp>
        <p:nvSpPr>
          <p:cNvPr id="4" name="Rectangle 3"/>
          <p:cNvSpPr/>
          <p:nvPr/>
        </p:nvSpPr>
        <p:spPr>
          <a:xfrm>
            <a:off x="3321424" y="91281"/>
            <a:ext cx="94130" cy="11430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6027003"/>
            <a:ext cx="12192000" cy="830997"/>
          </a:xfrm>
          <a:prstGeom prst="rect">
            <a:avLst/>
          </a:prstGeom>
          <a:solidFill>
            <a:schemeClr val="accent5">
              <a:lumMod val="20000"/>
              <a:lumOff val="80000"/>
            </a:schemeClr>
          </a:solidFill>
          <a:ln>
            <a:solidFill>
              <a:schemeClr val="accent5">
                <a:lumMod val="20000"/>
                <a:lumOff val="80000"/>
              </a:schemeClr>
            </a:solidFill>
          </a:ln>
        </p:spPr>
        <p:txBody>
          <a:bodyPr wrap="square" rtlCol="0">
            <a:spAutoFit/>
          </a:bodyPr>
          <a:lstStyle/>
          <a:p>
            <a:pPr algn="ctr"/>
            <a:r>
              <a:rPr lang="en-US" sz="2400" b="1" dirty="0">
                <a:latin typeface="Cambria" panose="02040503050406030204" pitchFamily="18" charset="0"/>
              </a:rPr>
              <a:t>International Virtual Conference on Challenges in Education, Business and Technology | </a:t>
            </a:r>
            <a:r>
              <a:rPr lang="en-US" sz="2400" dirty="0">
                <a:latin typeface="Cambria" panose="02040503050406030204" pitchFamily="18" charset="0"/>
              </a:rPr>
              <a:t>February 20-21, 2022 | Via Zoom Conferencing</a:t>
            </a:r>
          </a:p>
        </p:txBody>
      </p:sp>
    </p:spTree>
    <p:extLst>
      <p:ext uri="{BB962C8B-B14F-4D97-AF65-F5344CB8AC3E}">
        <p14:creationId xmlns:p14="http://schemas.microsoft.com/office/powerpoint/2010/main" val="3293234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01510"/>
            <a:ext cx="10515600" cy="4149545"/>
          </a:xfrm>
        </p:spPr>
        <p:txBody>
          <a:bodyPr>
            <a:normAutofit/>
          </a:bodyPr>
          <a:lstStyle/>
          <a:p>
            <a:pPr marL="0" indent="0" algn="just">
              <a:buNone/>
            </a:pPr>
            <a:r>
              <a:rPr lang="en-US" sz="3200" dirty="0">
                <a:latin typeface="Cambria" panose="02040503050406030204" pitchFamily="18" charset="0"/>
              </a:rPr>
              <a:t>This quantitative study made use of a descriptive survey design to find out the secondary school teacher’s job satisfaction and efficiency in work performance in the Districts of Naval, Division of </a:t>
            </a:r>
            <a:r>
              <a:rPr lang="en-US" sz="3200" dirty="0" err="1">
                <a:latin typeface="Cambria" panose="02040503050406030204" pitchFamily="18" charset="0"/>
              </a:rPr>
              <a:t>Biliran</a:t>
            </a:r>
            <a:r>
              <a:rPr lang="en-US" sz="3200" dirty="0">
                <a:latin typeface="Cambria" panose="02040503050406030204" pitchFamily="18" charset="0"/>
              </a:rPr>
              <a:t>. Furthermore, the respondents of this study composed of 142 teachers. Stratified random sampling was employed in choosing the teacher respondents of this study so that there will be appropriate representation of the teachers per school. </a:t>
            </a:r>
          </a:p>
          <a:p>
            <a:pPr marL="0" indent="0" algn="just">
              <a:buNone/>
            </a:pPr>
            <a:endParaRPr lang="en-US" sz="3200" dirty="0">
              <a:latin typeface="Cambria" panose="02040503050406030204" pitchFamily="18" charset="0"/>
            </a:endParaRPr>
          </a:p>
        </p:txBody>
      </p:sp>
      <p:sp>
        <p:nvSpPr>
          <p:cNvPr id="4" name="Title 1"/>
          <p:cNvSpPr txBox="1">
            <a:spLocks/>
          </p:cNvSpPr>
          <p:nvPr/>
        </p:nvSpPr>
        <p:spPr>
          <a:xfrm>
            <a:off x="0" y="0"/>
            <a:ext cx="12192000" cy="1325563"/>
          </a:xfrm>
          <a:prstGeom prst="rect">
            <a:avLst/>
          </a:prstGeom>
          <a:solidFill>
            <a:schemeClr val="accent4"/>
          </a:solidFill>
          <a:ln>
            <a:solidFill>
              <a:schemeClr val="accent4"/>
            </a:solidFill>
          </a:ln>
        </p:spPr>
        <p:txBody>
          <a:bodyPr vert="horz" lIns="91440" tIns="45720" rIns="91440" bIns="45720" rtlCol="0" anchor="ctr">
            <a:normAutofit/>
            <a:scene3d>
              <a:camera prst="orthographicFront"/>
              <a:lightRig rig="soft" dir="t">
                <a:rot lat="0" lon="0" rev="15600000"/>
              </a:lightRig>
            </a:scene3d>
            <a:sp3d extrusionH="57150" prstMaterial="softEdge">
              <a:bevelT w="25400" h="38100"/>
            </a:sp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n/>
                <a:solidFill>
                  <a:srgbClr val="002060"/>
                </a:solidFill>
                <a:latin typeface="Cambria" panose="02040503050406030204" pitchFamily="18" charset="0"/>
              </a:rPr>
              <a:t>METHOD   </a:t>
            </a:r>
            <a:r>
              <a:rPr lang="en-US" sz="2000" b="1" dirty="0">
                <a:ln/>
                <a:solidFill>
                  <a:srgbClr val="002060"/>
                </a:solidFill>
                <a:latin typeface="Cambria" panose="02040503050406030204" pitchFamily="18" charset="0"/>
              </a:rPr>
              <a:t>JOB SATISFACTION OF SECONDARY SCHOOL TEACHERS VIS-À-VIS  					     TEACHERS EFFICIENCY IN WORK PERFORMANCE</a:t>
            </a:r>
          </a:p>
        </p:txBody>
      </p:sp>
      <p:sp>
        <p:nvSpPr>
          <p:cNvPr id="5" name="Rectangle 4"/>
          <p:cNvSpPr/>
          <p:nvPr/>
        </p:nvSpPr>
        <p:spPr>
          <a:xfrm>
            <a:off x="2541494" y="91281"/>
            <a:ext cx="94130" cy="11430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0" y="6027003"/>
            <a:ext cx="12192000" cy="830997"/>
          </a:xfrm>
          <a:prstGeom prst="rect">
            <a:avLst/>
          </a:prstGeom>
          <a:solidFill>
            <a:schemeClr val="accent5">
              <a:lumMod val="20000"/>
              <a:lumOff val="80000"/>
            </a:schemeClr>
          </a:solidFill>
          <a:ln>
            <a:solidFill>
              <a:schemeClr val="accent5">
                <a:lumMod val="20000"/>
                <a:lumOff val="80000"/>
              </a:schemeClr>
            </a:solidFill>
          </a:ln>
        </p:spPr>
        <p:txBody>
          <a:bodyPr wrap="square" rtlCol="0">
            <a:spAutoFit/>
          </a:bodyPr>
          <a:lstStyle/>
          <a:p>
            <a:pPr algn="ctr"/>
            <a:r>
              <a:rPr lang="en-US" sz="2400" b="1" dirty="0">
                <a:latin typeface="Cambria" panose="02040503050406030204" pitchFamily="18" charset="0"/>
              </a:rPr>
              <a:t>International Virtual Conference on Challenges in Education, Business and Technology | </a:t>
            </a:r>
            <a:r>
              <a:rPr lang="en-US" sz="2400" dirty="0">
                <a:latin typeface="Cambria" panose="02040503050406030204" pitchFamily="18" charset="0"/>
              </a:rPr>
              <a:t>February 20-21, 2022 | Via Zoom Conferencing</a:t>
            </a:r>
          </a:p>
        </p:txBody>
      </p:sp>
    </p:spTree>
    <p:extLst>
      <p:ext uri="{BB962C8B-B14F-4D97-AF65-F5344CB8AC3E}">
        <p14:creationId xmlns:p14="http://schemas.microsoft.com/office/powerpoint/2010/main" val="611148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658355350"/>
              </p:ext>
            </p:extLst>
          </p:nvPr>
        </p:nvGraphicFramePr>
        <p:xfrm>
          <a:off x="143846" y="1478279"/>
          <a:ext cx="5814994" cy="4557729"/>
        </p:xfrm>
        <a:graphic>
          <a:graphicData uri="http://schemas.openxmlformats.org/drawingml/2006/table">
            <a:tbl>
              <a:tblPr firstRow="1" firstCol="1" bandRow="1">
                <a:tableStyleId>{5C22544A-7EE6-4342-B048-85BDC9FD1C3A}</a:tableStyleId>
              </a:tblPr>
              <a:tblGrid>
                <a:gridCol w="435159">
                  <a:extLst>
                    <a:ext uri="{9D8B030D-6E8A-4147-A177-3AD203B41FA5}">
                      <a16:colId xmlns:a16="http://schemas.microsoft.com/office/drawing/2014/main" val="20000"/>
                    </a:ext>
                  </a:extLst>
                </a:gridCol>
                <a:gridCol w="3352311">
                  <a:extLst>
                    <a:ext uri="{9D8B030D-6E8A-4147-A177-3AD203B41FA5}">
                      <a16:colId xmlns:a16="http://schemas.microsoft.com/office/drawing/2014/main" val="20001"/>
                    </a:ext>
                  </a:extLst>
                </a:gridCol>
                <a:gridCol w="496537">
                  <a:extLst>
                    <a:ext uri="{9D8B030D-6E8A-4147-A177-3AD203B41FA5}">
                      <a16:colId xmlns:a16="http://schemas.microsoft.com/office/drawing/2014/main" val="20002"/>
                    </a:ext>
                  </a:extLst>
                </a:gridCol>
                <a:gridCol w="1530987">
                  <a:extLst>
                    <a:ext uri="{9D8B030D-6E8A-4147-A177-3AD203B41FA5}">
                      <a16:colId xmlns:a16="http://schemas.microsoft.com/office/drawing/2014/main" val="20003"/>
                    </a:ext>
                  </a:extLst>
                </a:gridCol>
              </a:tblGrid>
              <a:tr h="446771">
                <a:tc>
                  <a:txBody>
                    <a:bodyPr/>
                    <a:lstStyle/>
                    <a:p>
                      <a:pPr marL="30480" marR="0" algn="ctr">
                        <a:lnSpc>
                          <a:spcPct val="107000"/>
                        </a:lnSpc>
                        <a:spcBef>
                          <a:spcPts val="0"/>
                        </a:spcBef>
                        <a:spcAft>
                          <a:spcPts val="0"/>
                        </a:spcAft>
                      </a:pPr>
                      <a:r>
                        <a:rPr lang="en-PH" sz="1500" dirty="0">
                          <a:effectLst/>
                          <a:latin typeface="Cambria" panose="02040503050406030204" pitchFamily="18" charset="0"/>
                        </a:rPr>
                        <a:t>No.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nchor="ctr"/>
                </a:tc>
                <a:tc>
                  <a:txBody>
                    <a:bodyPr/>
                    <a:lstStyle/>
                    <a:p>
                      <a:pPr marL="0" marR="34290" algn="ctr">
                        <a:lnSpc>
                          <a:spcPct val="107000"/>
                        </a:lnSpc>
                        <a:spcBef>
                          <a:spcPts val="0"/>
                        </a:spcBef>
                        <a:spcAft>
                          <a:spcPts val="0"/>
                        </a:spcAft>
                      </a:pPr>
                      <a:r>
                        <a:rPr lang="en-PH" sz="1500" dirty="0">
                          <a:effectLst/>
                          <a:latin typeface="Cambria" panose="02040503050406030204" pitchFamily="18" charset="0"/>
                        </a:rPr>
                        <a:t>Statement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nchor="ctr"/>
                </a:tc>
                <a:tc>
                  <a:txBody>
                    <a:bodyPr/>
                    <a:lstStyle/>
                    <a:p>
                      <a:pPr marL="48895" marR="0" algn="ctr">
                        <a:lnSpc>
                          <a:spcPct val="107000"/>
                        </a:lnSpc>
                        <a:spcBef>
                          <a:spcPts val="0"/>
                        </a:spcBef>
                        <a:spcAft>
                          <a:spcPts val="0"/>
                        </a:spcAft>
                      </a:pPr>
                      <a:r>
                        <a:rPr lang="en-PH" sz="1500" dirty="0">
                          <a:effectLst/>
                          <a:latin typeface="Cambria" panose="02040503050406030204" pitchFamily="18" charset="0"/>
                        </a:rPr>
                        <a:t>WM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nchor="ctr"/>
                </a:tc>
                <a:tc>
                  <a:txBody>
                    <a:bodyPr/>
                    <a:lstStyle/>
                    <a:p>
                      <a:pPr marL="0" marR="34290" algn="ctr">
                        <a:lnSpc>
                          <a:spcPct val="107000"/>
                        </a:lnSpc>
                        <a:spcBef>
                          <a:spcPts val="0"/>
                        </a:spcBef>
                        <a:spcAft>
                          <a:spcPts val="0"/>
                        </a:spcAft>
                      </a:pPr>
                      <a:r>
                        <a:rPr lang="en-PH" sz="1500" dirty="0">
                          <a:effectLst/>
                          <a:latin typeface="Cambria" panose="02040503050406030204" pitchFamily="18" charset="0"/>
                        </a:rPr>
                        <a:t>Description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nchor="ctr"/>
                </a:tc>
                <a:extLst>
                  <a:ext uri="{0D108BD9-81ED-4DB2-BD59-A6C34878D82A}">
                    <a16:rowId xmlns:a16="http://schemas.microsoft.com/office/drawing/2014/main" val="10000"/>
                  </a:ext>
                </a:extLst>
              </a:tr>
              <a:tr h="238740">
                <a:tc>
                  <a:txBody>
                    <a:bodyPr/>
                    <a:lstStyle/>
                    <a:p>
                      <a:pPr marL="0" marR="0" algn="ctr">
                        <a:lnSpc>
                          <a:spcPct val="107000"/>
                        </a:lnSpc>
                        <a:spcBef>
                          <a:spcPts val="0"/>
                        </a:spcBef>
                        <a:spcAft>
                          <a:spcPts val="0"/>
                        </a:spcAft>
                      </a:pPr>
                      <a:r>
                        <a:rPr lang="en-PH" sz="1500" dirty="0">
                          <a:effectLst/>
                          <a:latin typeface="Cambria" panose="02040503050406030204" pitchFamily="18" charset="0"/>
                        </a:rPr>
                        <a:t>1.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tc>
                  <a:txBody>
                    <a:bodyPr/>
                    <a:lstStyle/>
                    <a:p>
                      <a:pPr marL="0" marR="0" algn="l">
                        <a:lnSpc>
                          <a:spcPct val="107000"/>
                        </a:lnSpc>
                        <a:spcBef>
                          <a:spcPts val="0"/>
                        </a:spcBef>
                        <a:spcAft>
                          <a:spcPts val="0"/>
                        </a:spcAft>
                      </a:pPr>
                      <a:r>
                        <a:rPr lang="en-PH" sz="1500" dirty="0">
                          <a:effectLst/>
                          <a:latin typeface="Cambria" panose="02040503050406030204" pitchFamily="18" charset="0"/>
                        </a:rPr>
                        <a:t>Being able to keep busy all the time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tc>
                  <a:txBody>
                    <a:bodyPr/>
                    <a:lstStyle/>
                    <a:p>
                      <a:pPr marL="38100" marR="0" algn="l">
                        <a:lnSpc>
                          <a:spcPct val="107000"/>
                        </a:lnSpc>
                        <a:spcBef>
                          <a:spcPts val="0"/>
                        </a:spcBef>
                        <a:spcAft>
                          <a:spcPts val="0"/>
                        </a:spcAft>
                      </a:pPr>
                      <a:r>
                        <a:rPr lang="en-PH" sz="1500">
                          <a:effectLst/>
                          <a:latin typeface="Cambria" panose="02040503050406030204" pitchFamily="18" charset="0"/>
                        </a:rPr>
                        <a:t>3.68 </a:t>
                      </a:r>
                      <a:endParaRPr lang="en-US" sz="150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tc>
                  <a:txBody>
                    <a:bodyPr/>
                    <a:lstStyle/>
                    <a:p>
                      <a:pPr marL="0" marR="34925" algn="ctr">
                        <a:lnSpc>
                          <a:spcPct val="107000"/>
                        </a:lnSpc>
                        <a:spcBef>
                          <a:spcPts val="0"/>
                        </a:spcBef>
                        <a:spcAft>
                          <a:spcPts val="0"/>
                        </a:spcAft>
                      </a:pPr>
                      <a:r>
                        <a:rPr lang="en-PH" sz="1500" dirty="0">
                          <a:effectLst/>
                          <a:latin typeface="Cambria" panose="02040503050406030204" pitchFamily="18" charset="0"/>
                        </a:rPr>
                        <a:t>Satisfied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extLst>
                  <a:ext uri="{0D108BD9-81ED-4DB2-BD59-A6C34878D82A}">
                    <a16:rowId xmlns:a16="http://schemas.microsoft.com/office/drawing/2014/main" val="10001"/>
                  </a:ext>
                </a:extLst>
              </a:tr>
              <a:tr h="238740">
                <a:tc>
                  <a:txBody>
                    <a:bodyPr/>
                    <a:lstStyle/>
                    <a:p>
                      <a:pPr marL="0" marR="0" algn="ctr">
                        <a:lnSpc>
                          <a:spcPct val="107000"/>
                        </a:lnSpc>
                        <a:spcBef>
                          <a:spcPts val="0"/>
                        </a:spcBef>
                        <a:spcAft>
                          <a:spcPts val="0"/>
                        </a:spcAft>
                      </a:pPr>
                      <a:r>
                        <a:rPr lang="en-PH" sz="1500" dirty="0">
                          <a:effectLst/>
                          <a:latin typeface="Cambria" panose="02040503050406030204" pitchFamily="18" charset="0"/>
                        </a:rPr>
                        <a:t>2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tc>
                  <a:txBody>
                    <a:bodyPr/>
                    <a:lstStyle/>
                    <a:p>
                      <a:pPr marL="0" marR="0" algn="l">
                        <a:lnSpc>
                          <a:spcPct val="107000"/>
                        </a:lnSpc>
                        <a:spcBef>
                          <a:spcPts val="0"/>
                        </a:spcBef>
                        <a:spcAft>
                          <a:spcPts val="0"/>
                        </a:spcAft>
                      </a:pPr>
                      <a:r>
                        <a:rPr lang="en-PH" sz="1500" dirty="0">
                          <a:effectLst/>
                          <a:latin typeface="Cambria" panose="02040503050406030204" pitchFamily="18" charset="0"/>
                        </a:rPr>
                        <a:t>The chance to work alone on the job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tc>
                  <a:txBody>
                    <a:bodyPr/>
                    <a:lstStyle/>
                    <a:p>
                      <a:pPr marL="38100" marR="0" algn="l">
                        <a:lnSpc>
                          <a:spcPct val="107000"/>
                        </a:lnSpc>
                        <a:spcBef>
                          <a:spcPts val="0"/>
                        </a:spcBef>
                        <a:spcAft>
                          <a:spcPts val="0"/>
                        </a:spcAft>
                      </a:pPr>
                      <a:r>
                        <a:rPr lang="en-PH" sz="1500">
                          <a:effectLst/>
                          <a:latin typeface="Cambria" panose="02040503050406030204" pitchFamily="18" charset="0"/>
                        </a:rPr>
                        <a:t>3.56 </a:t>
                      </a:r>
                      <a:endParaRPr lang="en-US" sz="150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tc>
                  <a:txBody>
                    <a:bodyPr/>
                    <a:lstStyle/>
                    <a:p>
                      <a:pPr marL="0" marR="34925" algn="ctr">
                        <a:lnSpc>
                          <a:spcPct val="107000"/>
                        </a:lnSpc>
                        <a:spcBef>
                          <a:spcPts val="0"/>
                        </a:spcBef>
                        <a:spcAft>
                          <a:spcPts val="0"/>
                        </a:spcAft>
                      </a:pPr>
                      <a:r>
                        <a:rPr lang="en-PH" sz="1500" dirty="0">
                          <a:effectLst/>
                          <a:latin typeface="Cambria" panose="02040503050406030204" pitchFamily="18" charset="0"/>
                        </a:rPr>
                        <a:t>Satisfied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extLst>
                  <a:ext uri="{0D108BD9-81ED-4DB2-BD59-A6C34878D82A}">
                    <a16:rowId xmlns:a16="http://schemas.microsoft.com/office/drawing/2014/main" val="10002"/>
                  </a:ext>
                </a:extLst>
              </a:tr>
              <a:tr h="446771">
                <a:tc>
                  <a:txBody>
                    <a:bodyPr/>
                    <a:lstStyle/>
                    <a:p>
                      <a:pPr marL="0" marR="0" algn="ctr">
                        <a:lnSpc>
                          <a:spcPct val="107000"/>
                        </a:lnSpc>
                        <a:spcBef>
                          <a:spcPts val="0"/>
                        </a:spcBef>
                        <a:spcAft>
                          <a:spcPts val="0"/>
                        </a:spcAft>
                      </a:pPr>
                      <a:r>
                        <a:rPr lang="en-PH" sz="1500" dirty="0">
                          <a:effectLst/>
                          <a:latin typeface="Cambria" panose="02040503050406030204" pitchFamily="18" charset="0"/>
                        </a:rPr>
                        <a:t>3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tc>
                  <a:txBody>
                    <a:bodyPr/>
                    <a:lstStyle/>
                    <a:p>
                      <a:pPr marL="0" marR="0" algn="l">
                        <a:lnSpc>
                          <a:spcPct val="107000"/>
                        </a:lnSpc>
                        <a:spcBef>
                          <a:spcPts val="0"/>
                        </a:spcBef>
                        <a:spcAft>
                          <a:spcPts val="0"/>
                        </a:spcAft>
                      </a:pPr>
                      <a:r>
                        <a:rPr lang="en-PH" sz="1500" dirty="0">
                          <a:effectLst/>
                          <a:latin typeface="Cambria" panose="02040503050406030204" pitchFamily="18" charset="0"/>
                        </a:rPr>
                        <a:t>The chance to do different things from time to time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tc>
                  <a:txBody>
                    <a:bodyPr/>
                    <a:lstStyle/>
                    <a:p>
                      <a:pPr marL="38100" marR="0" algn="l">
                        <a:lnSpc>
                          <a:spcPct val="107000"/>
                        </a:lnSpc>
                        <a:spcBef>
                          <a:spcPts val="0"/>
                        </a:spcBef>
                        <a:spcAft>
                          <a:spcPts val="0"/>
                        </a:spcAft>
                      </a:pPr>
                      <a:r>
                        <a:rPr lang="en-PH" sz="1500">
                          <a:effectLst/>
                          <a:latin typeface="Cambria" panose="02040503050406030204" pitchFamily="18" charset="0"/>
                        </a:rPr>
                        <a:t>3.67 </a:t>
                      </a:r>
                      <a:endParaRPr lang="en-US" sz="150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tc>
                  <a:txBody>
                    <a:bodyPr/>
                    <a:lstStyle/>
                    <a:p>
                      <a:pPr marL="0" marR="34925" algn="ctr">
                        <a:lnSpc>
                          <a:spcPct val="107000"/>
                        </a:lnSpc>
                        <a:spcBef>
                          <a:spcPts val="0"/>
                        </a:spcBef>
                        <a:spcAft>
                          <a:spcPts val="0"/>
                        </a:spcAft>
                      </a:pPr>
                      <a:r>
                        <a:rPr lang="en-PH" sz="1500" dirty="0">
                          <a:effectLst/>
                          <a:latin typeface="Cambria" panose="02040503050406030204" pitchFamily="18" charset="0"/>
                        </a:rPr>
                        <a:t>Satisfied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extLst>
                  <a:ext uri="{0D108BD9-81ED-4DB2-BD59-A6C34878D82A}">
                    <a16:rowId xmlns:a16="http://schemas.microsoft.com/office/drawing/2014/main" val="10003"/>
                  </a:ext>
                </a:extLst>
              </a:tr>
              <a:tr h="446771">
                <a:tc>
                  <a:txBody>
                    <a:bodyPr/>
                    <a:lstStyle/>
                    <a:p>
                      <a:pPr marL="0" marR="0" algn="ctr">
                        <a:lnSpc>
                          <a:spcPct val="107000"/>
                        </a:lnSpc>
                        <a:spcBef>
                          <a:spcPts val="0"/>
                        </a:spcBef>
                        <a:spcAft>
                          <a:spcPts val="0"/>
                        </a:spcAft>
                      </a:pPr>
                      <a:r>
                        <a:rPr lang="en-PH" sz="1500">
                          <a:effectLst/>
                          <a:latin typeface="Cambria" panose="02040503050406030204" pitchFamily="18" charset="0"/>
                        </a:rPr>
                        <a:t>4 </a:t>
                      </a:r>
                      <a:endParaRPr lang="en-US" sz="150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tc>
                  <a:txBody>
                    <a:bodyPr/>
                    <a:lstStyle/>
                    <a:p>
                      <a:pPr marL="0" marR="0" algn="l">
                        <a:lnSpc>
                          <a:spcPct val="107000"/>
                        </a:lnSpc>
                        <a:spcBef>
                          <a:spcPts val="0"/>
                        </a:spcBef>
                        <a:spcAft>
                          <a:spcPts val="0"/>
                        </a:spcAft>
                      </a:pPr>
                      <a:r>
                        <a:rPr lang="en-PH" sz="1500" dirty="0">
                          <a:effectLst/>
                          <a:latin typeface="Cambria" panose="02040503050406030204" pitchFamily="18" charset="0"/>
                        </a:rPr>
                        <a:t>The chance to be "somebody" in the community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tc>
                  <a:txBody>
                    <a:bodyPr/>
                    <a:lstStyle/>
                    <a:p>
                      <a:pPr marL="38100" marR="0" algn="l">
                        <a:lnSpc>
                          <a:spcPct val="107000"/>
                        </a:lnSpc>
                        <a:spcBef>
                          <a:spcPts val="0"/>
                        </a:spcBef>
                        <a:spcAft>
                          <a:spcPts val="0"/>
                        </a:spcAft>
                      </a:pPr>
                      <a:r>
                        <a:rPr lang="en-PH" sz="1500">
                          <a:effectLst/>
                          <a:latin typeface="Cambria" panose="02040503050406030204" pitchFamily="18" charset="0"/>
                        </a:rPr>
                        <a:t>3.51 </a:t>
                      </a:r>
                      <a:endParaRPr lang="en-US" sz="150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tc>
                  <a:txBody>
                    <a:bodyPr/>
                    <a:lstStyle/>
                    <a:p>
                      <a:pPr marL="0" marR="34925" algn="ctr">
                        <a:lnSpc>
                          <a:spcPct val="107000"/>
                        </a:lnSpc>
                        <a:spcBef>
                          <a:spcPts val="0"/>
                        </a:spcBef>
                        <a:spcAft>
                          <a:spcPts val="0"/>
                        </a:spcAft>
                      </a:pPr>
                      <a:r>
                        <a:rPr lang="en-PH" sz="1500" dirty="0">
                          <a:effectLst/>
                          <a:latin typeface="Cambria" panose="02040503050406030204" pitchFamily="18" charset="0"/>
                        </a:rPr>
                        <a:t>Satisfied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extLst>
                  <a:ext uri="{0D108BD9-81ED-4DB2-BD59-A6C34878D82A}">
                    <a16:rowId xmlns:a16="http://schemas.microsoft.com/office/drawing/2014/main" val="10004"/>
                  </a:ext>
                </a:extLst>
              </a:tr>
              <a:tr h="238740">
                <a:tc>
                  <a:txBody>
                    <a:bodyPr/>
                    <a:lstStyle/>
                    <a:p>
                      <a:pPr marL="0" marR="0" algn="ctr">
                        <a:lnSpc>
                          <a:spcPct val="107000"/>
                        </a:lnSpc>
                        <a:spcBef>
                          <a:spcPts val="0"/>
                        </a:spcBef>
                        <a:spcAft>
                          <a:spcPts val="0"/>
                        </a:spcAft>
                      </a:pPr>
                      <a:r>
                        <a:rPr lang="en-PH" sz="1500">
                          <a:effectLst/>
                          <a:latin typeface="Cambria" panose="02040503050406030204" pitchFamily="18" charset="0"/>
                        </a:rPr>
                        <a:t>5 </a:t>
                      </a:r>
                      <a:endParaRPr lang="en-US" sz="150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tc>
                  <a:txBody>
                    <a:bodyPr/>
                    <a:lstStyle/>
                    <a:p>
                      <a:pPr marL="0" marR="0" algn="l">
                        <a:lnSpc>
                          <a:spcPct val="107000"/>
                        </a:lnSpc>
                        <a:spcBef>
                          <a:spcPts val="0"/>
                        </a:spcBef>
                        <a:spcAft>
                          <a:spcPts val="0"/>
                        </a:spcAft>
                      </a:pPr>
                      <a:r>
                        <a:rPr lang="en-PH" sz="1500" dirty="0">
                          <a:effectLst/>
                          <a:latin typeface="Cambria" panose="02040503050406030204" pitchFamily="18" charset="0"/>
                        </a:rPr>
                        <a:t>The way my boss handles his/her workers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tc>
                  <a:txBody>
                    <a:bodyPr/>
                    <a:lstStyle/>
                    <a:p>
                      <a:pPr marL="38100" marR="0" algn="l">
                        <a:lnSpc>
                          <a:spcPct val="107000"/>
                        </a:lnSpc>
                        <a:spcBef>
                          <a:spcPts val="0"/>
                        </a:spcBef>
                        <a:spcAft>
                          <a:spcPts val="0"/>
                        </a:spcAft>
                      </a:pPr>
                      <a:r>
                        <a:rPr lang="en-PH" sz="1500">
                          <a:effectLst/>
                          <a:latin typeface="Cambria" panose="02040503050406030204" pitchFamily="18" charset="0"/>
                        </a:rPr>
                        <a:t>3.54 </a:t>
                      </a:r>
                      <a:endParaRPr lang="en-US" sz="150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tc>
                  <a:txBody>
                    <a:bodyPr/>
                    <a:lstStyle/>
                    <a:p>
                      <a:pPr marL="0" marR="34925" algn="ctr">
                        <a:lnSpc>
                          <a:spcPct val="107000"/>
                        </a:lnSpc>
                        <a:spcBef>
                          <a:spcPts val="0"/>
                        </a:spcBef>
                        <a:spcAft>
                          <a:spcPts val="0"/>
                        </a:spcAft>
                      </a:pPr>
                      <a:r>
                        <a:rPr lang="en-PH" sz="1500" dirty="0">
                          <a:effectLst/>
                          <a:latin typeface="Cambria" panose="02040503050406030204" pitchFamily="18" charset="0"/>
                        </a:rPr>
                        <a:t>Satisfied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extLst>
                  <a:ext uri="{0D108BD9-81ED-4DB2-BD59-A6C34878D82A}">
                    <a16:rowId xmlns:a16="http://schemas.microsoft.com/office/drawing/2014/main" val="10005"/>
                  </a:ext>
                </a:extLst>
              </a:tr>
              <a:tr h="446771">
                <a:tc>
                  <a:txBody>
                    <a:bodyPr/>
                    <a:lstStyle/>
                    <a:p>
                      <a:pPr marL="0" marR="0" algn="ctr">
                        <a:lnSpc>
                          <a:spcPct val="107000"/>
                        </a:lnSpc>
                        <a:spcBef>
                          <a:spcPts val="0"/>
                        </a:spcBef>
                        <a:spcAft>
                          <a:spcPts val="0"/>
                        </a:spcAft>
                      </a:pPr>
                      <a:r>
                        <a:rPr lang="en-PH" sz="1500" dirty="0">
                          <a:effectLst/>
                          <a:latin typeface="Cambria" panose="02040503050406030204" pitchFamily="18" charset="0"/>
                        </a:rPr>
                        <a:t>6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tc>
                  <a:txBody>
                    <a:bodyPr/>
                    <a:lstStyle/>
                    <a:p>
                      <a:pPr marL="0" marR="0" algn="l">
                        <a:lnSpc>
                          <a:spcPct val="107000"/>
                        </a:lnSpc>
                        <a:spcBef>
                          <a:spcPts val="0"/>
                        </a:spcBef>
                        <a:spcAft>
                          <a:spcPts val="0"/>
                        </a:spcAft>
                      </a:pPr>
                      <a:r>
                        <a:rPr lang="en-PH" sz="1500" dirty="0">
                          <a:effectLst/>
                          <a:latin typeface="Cambria" panose="02040503050406030204" pitchFamily="18" charset="0"/>
                        </a:rPr>
                        <a:t>The competence of my supervisor in making decisions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tc>
                  <a:txBody>
                    <a:bodyPr/>
                    <a:lstStyle/>
                    <a:p>
                      <a:pPr marL="38100" marR="0" algn="l">
                        <a:lnSpc>
                          <a:spcPct val="107000"/>
                        </a:lnSpc>
                        <a:spcBef>
                          <a:spcPts val="0"/>
                        </a:spcBef>
                        <a:spcAft>
                          <a:spcPts val="0"/>
                        </a:spcAft>
                      </a:pPr>
                      <a:r>
                        <a:rPr lang="en-PH" sz="1500" dirty="0">
                          <a:effectLst/>
                          <a:latin typeface="Cambria" panose="02040503050406030204" pitchFamily="18" charset="0"/>
                        </a:rPr>
                        <a:t>3.59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tc>
                  <a:txBody>
                    <a:bodyPr/>
                    <a:lstStyle/>
                    <a:p>
                      <a:pPr marL="0" marR="34925" algn="ctr">
                        <a:lnSpc>
                          <a:spcPct val="107000"/>
                        </a:lnSpc>
                        <a:spcBef>
                          <a:spcPts val="0"/>
                        </a:spcBef>
                        <a:spcAft>
                          <a:spcPts val="0"/>
                        </a:spcAft>
                      </a:pPr>
                      <a:r>
                        <a:rPr lang="en-PH" sz="1500" dirty="0">
                          <a:effectLst/>
                          <a:latin typeface="Cambria" panose="02040503050406030204" pitchFamily="18" charset="0"/>
                        </a:rPr>
                        <a:t>Satisfied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extLst>
                  <a:ext uri="{0D108BD9-81ED-4DB2-BD59-A6C34878D82A}">
                    <a16:rowId xmlns:a16="http://schemas.microsoft.com/office/drawing/2014/main" val="10006"/>
                  </a:ext>
                </a:extLst>
              </a:tr>
              <a:tr h="534844">
                <a:tc>
                  <a:txBody>
                    <a:bodyPr/>
                    <a:lstStyle/>
                    <a:p>
                      <a:pPr marL="0" marR="0" algn="ctr">
                        <a:lnSpc>
                          <a:spcPct val="107000"/>
                        </a:lnSpc>
                        <a:spcBef>
                          <a:spcPts val="0"/>
                        </a:spcBef>
                        <a:spcAft>
                          <a:spcPts val="0"/>
                        </a:spcAft>
                      </a:pPr>
                      <a:r>
                        <a:rPr lang="en-PH" sz="1500" dirty="0">
                          <a:effectLst/>
                          <a:latin typeface="Cambria" panose="02040503050406030204" pitchFamily="18" charset="0"/>
                        </a:rPr>
                        <a:t>7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tc>
                  <a:txBody>
                    <a:bodyPr/>
                    <a:lstStyle/>
                    <a:p>
                      <a:pPr marL="0" marR="0" algn="l">
                        <a:lnSpc>
                          <a:spcPct val="107000"/>
                        </a:lnSpc>
                        <a:spcBef>
                          <a:spcPts val="0"/>
                        </a:spcBef>
                        <a:spcAft>
                          <a:spcPts val="0"/>
                        </a:spcAft>
                      </a:pPr>
                      <a:r>
                        <a:rPr lang="en-PH" sz="1500" dirty="0">
                          <a:effectLst/>
                          <a:latin typeface="Cambria" panose="02040503050406030204" pitchFamily="18" charset="0"/>
                        </a:rPr>
                        <a:t>Being able to do things that don't go against my conscience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tc>
                  <a:txBody>
                    <a:bodyPr/>
                    <a:lstStyle/>
                    <a:p>
                      <a:pPr marL="38100" marR="0" algn="l">
                        <a:lnSpc>
                          <a:spcPct val="107000"/>
                        </a:lnSpc>
                        <a:spcBef>
                          <a:spcPts val="0"/>
                        </a:spcBef>
                        <a:spcAft>
                          <a:spcPts val="0"/>
                        </a:spcAft>
                      </a:pPr>
                      <a:r>
                        <a:rPr lang="en-PH" sz="1500" dirty="0">
                          <a:effectLst/>
                          <a:latin typeface="Cambria" panose="02040503050406030204" pitchFamily="18" charset="0"/>
                        </a:rPr>
                        <a:t>3.50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tc>
                  <a:txBody>
                    <a:bodyPr/>
                    <a:lstStyle/>
                    <a:p>
                      <a:pPr marL="13970" marR="14605" indent="9525" algn="ctr">
                        <a:lnSpc>
                          <a:spcPct val="107000"/>
                        </a:lnSpc>
                        <a:spcBef>
                          <a:spcPts val="0"/>
                        </a:spcBef>
                        <a:spcAft>
                          <a:spcPts val="0"/>
                        </a:spcAft>
                      </a:pPr>
                      <a:r>
                        <a:rPr lang="en-PH" sz="1500" dirty="0">
                          <a:effectLst/>
                          <a:latin typeface="Cambria" panose="02040503050406030204" pitchFamily="18" charset="0"/>
                        </a:rPr>
                        <a:t>Neither satisfied nor dissatisfied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extLst>
                  <a:ext uri="{0D108BD9-81ED-4DB2-BD59-A6C34878D82A}">
                    <a16:rowId xmlns:a16="http://schemas.microsoft.com/office/drawing/2014/main" val="10007"/>
                  </a:ext>
                </a:extLst>
              </a:tr>
              <a:tr h="446771">
                <a:tc>
                  <a:txBody>
                    <a:bodyPr/>
                    <a:lstStyle/>
                    <a:p>
                      <a:pPr marL="0" marR="0" algn="ctr">
                        <a:lnSpc>
                          <a:spcPct val="107000"/>
                        </a:lnSpc>
                        <a:spcBef>
                          <a:spcPts val="0"/>
                        </a:spcBef>
                        <a:spcAft>
                          <a:spcPts val="0"/>
                        </a:spcAft>
                      </a:pPr>
                      <a:r>
                        <a:rPr lang="en-PH" sz="1500" dirty="0">
                          <a:effectLst/>
                          <a:latin typeface="Cambria" panose="02040503050406030204" pitchFamily="18" charset="0"/>
                        </a:rPr>
                        <a:t>8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tc>
                  <a:txBody>
                    <a:bodyPr/>
                    <a:lstStyle/>
                    <a:p>
                      <a:pPr marL="0" marR="0" algn="l">
                        <a:lnSpc>
                          <a:spcPct val="107000"/>
                        </a:lnSpc>
                        <a:spcBef>
                          <a:spcPts val="0"/>
                        </a:spcBef>
                        <a:spcAft>
                          <a:spcPts val="0"/>
                        </a:spcAft>
                      </a:pPr>
                      <a:r>
                        <a:rPr lang="en-PH" sz="1500" dirty="0">
                          <a:effectLst/>
                          <a:latin typeface="Cambria" panose="02040503050406030204" pitchFamily="18" charset="0"/>
                        </a:rPr>
                        <a:t>The way my job provides for steady employment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tc>
                  <a:txBody>
                    <a:bodyPr/>
                    <a:lstStyle/>
                    <a:p>
                      <a:pPr marL="38100" marR="0" algn="l">
                        <a:lnSpc>
                          <a:spcPct val="107000"/>
                        </a:lnSpc>
                        <a:spcBef>
                          <a:spcPts val="0"/>
                        </a:spcBef>
                        <a:spcAft>
                          <a:spcPts val="0"/>
                        </a:spcAft>
                      </a:pPr>
                      <a:r>
                        <a:rPr lang="en-PH" sz="1500" dirty="0">
                          <a:effectLst/>
                          <a:latin typeface="Cambria" panose="02040503050406030204" pitchFamily="18" charset="0"/>
                        </a:rPr>
                        <a:t>3.89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tc>
                  <a:txBody>
                    <a:bodyPr/>
                    <a:lstStyle/>
                    <a:p>
                      <a:pPr marL="0" marR="34925" algn="ctr">
                        <a:lnSpc>
                          <a:spcPct val="107000"/>
                        </a:lnSpc>
                        <a:spcBef>
                          <a:spcPts val="0"/>
                        </a:spcBef>
                        <a:spcAft>
                          <a:spcPts val="0"/>
                        </a:spcAft>
                      </a:pPr>
                      <a:r>
                        <a:rPr lang="en-PH" sz="1500" dirty="0">
                          <a:effectLst/>
                          <a:latin typeface="Cambria" panose="02040503050406030204" pitchFamily="18" charset="0"/>
                        </a:rPr>
                        <a:t>Satisfied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extLst>
                  <a:ext uri="{0D108BD9-81ED-4DB2-BD59-A6C34878D82A}">
                    <a16:rowId xmlns:a16="http://schemas.microsoft.com/office/drawing/2014/main" val="10008"/>
                  </a:ext>
                </a:extLst>
              </a:tr>
              <a:tr h="238740">
                <a:tc>
                  <a:txBody>
                    <a:bodyPr/>
                    <a:lstStyle/>
                    <a:p>
                      <a:pPr marL="0" marR="0" algn="ctr">
                        <a:lnSpc>
                          <a:spcPct val="107000"/>
                        </a:lnSpc>
                        <a:spcBef>
                          <a:spcPts val="0"/>
                        </a:spcBef>
                        <a:spcAft>
                          <a:spcPts val="0"/>
                        </a:spcAft>
                      </a:pPr>
                      <a:r>
                        <a:rPr lang="en-PH" sz="1500" dirty="0">
                          <a:effectLst/>
                          <a:latin typeface="Cambria" panose="02040503050406030204" pitchFamily="18" charset="0"/>
                        </a:rPr>
                        <a:t>9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tc>
                  <a:txBody>
                    <a:bodyPr/>
                    <a:lstStyle/>
                    <a:p>
                      <a:pPr marL="0" marR="0" algn="l">
                        <a:lnSpc>
                          <a:spcPct val="107000"/>
                        </a:lnSpc>
                        <a:spcBef>
                          <a:spcPts val="0"/>
                        </a:spcBef>
                        <a:spcAft>
                          <a:spcPts val="0"/>
                        </a:spcAft>
                      </a:pPr>
                      <a:r>
                        <a:rPr lang="en-PH" sz="1500" dirty="0">
                          <a:effectLst/>
                          <a:latin typeface="Cambria" panose="02040503050406030204" pitchFamily="18" charset="0"/>
                        </a:rPr>
                        <a:t>The chance to do things for other people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tc>
                  <a:txBody>
                    <a:bodyPr/>
                    <a:lstStyle/>
                    <a:p>
                      <a:pPr marL="38100" marR="0" algn="l">
                        <a:lnSpc>
                          <a:spcPct val="107000"/>
                        </a:lnSpc>
                        <a:spcBef>
                          <a:spcPts val="0"/>
                        </a:spcBef>
                        <a:spcAft>
                          <a:spcPts val="0"/>
                        </a:spcAft>
                      </a:pPr>
                      <a:r>
                        <a:rPr lang="en-PH" sz="1500">
                          <a:effectLst/>
                          <a:latin typeface="Cambria" panose="02040503050406030204" pitchFamily="18" charset="0"/>
                        </a:rPr>
                        <a:t>3.77 </a:t>
                      </a:r>
                      <a:endParaRPr lang="en-US" sz="150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tc>
                  <a:txBody>
                    <a:bodyPr/>
                    <a:lstStyle/>
                    <a:p>
                      <a:pPr marL="0" marR="34925" algn="ctr">
                        <a:lnSpc>
                          <a:spcPct val="107000"/>
                        </a:lnSpc>
                        <a:spcBef>
                          <a:spcPts val="0"/>
                        </a:spcBef>
                        <a:spcAft>
                          <a:spcPts val="0"/>
                        </a:spcAft>
                      </a:pPr>
                      <a:r>
                        <a:rPr lang="en-PH" sz="1500" dirty="0">
                          <a:effectLst/>
                          <a:latin typeface="Cambria" panose="02040503050406030204" pitchFamily="18" charset="0"/>
                        </a:rPr>
                        <a:t>Satisfied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extLst>
                  <a:ext uri="{0D108BD9-81ED-4DB2-BD59-A6C34878D82A}">
                    <a16:rowId xmlns:a16="http://schemas.microsoft.com/office/drawing/2014/main" val="10009"/>
                  </a:ext>
                </a:extLst>
              </a:tr>
              <a:tr h="238740">
                <a:tc>
                  <a:txBody>
                    <a:bodyPr/>
                    <a:lstStyle/>
                    <a:p>
                      <a:pPr marL="0" marR="0" algn="ctr">
                        <a:lnSpc>
                          <a:spcPct val="107000"/>
                        </a:lnSpc>
                        <a:spcBef>
                          <a:spcPts val="0"/>
                        </a:spcBef>
                        <a:spcAft>
                          <a:spcPts val="0"/>
                        </a:spcAft>
                      </a:pPr>
                      <a:r>
                        <a:rPr lang="en-PH" sz="1500" dirty="0">
                          <a:effectLst/>
                          <a:latin typeface="Cambria" panose="02040503050406030204" pitchFamily="18" charset="0"/>
                        </a:rPr>
                        <a:t>10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tc>
                  <a:txBody>
                    <a:bodyPr/>
                    <a:lstStyle/>
                    <a:p>
                      <a:pPr marL="0" marR="0" algn="l">
                        <a:lnSpc>
                          <a:spcPct val="107000"/>
                        </a:lnSpc>
                        <a:spcBef>
                          <a:spcPts val="0"/>
                        </a:spcBef>
                        <a:spcAft>
                          <a:spcPts val="0"/>
                        </a:spcAft>
                      </a:pPr>
                      <a:r>
                        <a:rPr lang="en-PH" sz="1500">
                          <a:effectLst/>
                          <a:latin typeface="Cambria" panose="02040503050406030204" pitchFamily="18" charset="0"/>
                        </a:rPr>
                        <a:t>The chance to tell people what to do </a:t>
                      </a:r>
                      <a:endParaRPr lang="en-US" sz="150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tc>
                  <a:txBody>
                    <a:bodyPr/>
                    <a:lstStyle/>
                    <a:p>
                      <a:pPr marL="38100" marR="0" algn="l">
                        <a:lnSpc>
                          <a:spcPct val="107000"/>
                        </a:lnSpc>
                        <a:spcBef>
                          <a:spcPts val="0"/>
                        </a:spcBef>
                        <a:spcAft>
                          <a:spcPts val="0"/>
                        </a:spcAft>
                      </a:pPr>
                      <a:r>
                        <a:rPr lang="en-PH" sz="1500">
                          <a:effectLst/>
                          <a:latin typeface="Cambria" panose="02040503050406030204" pitchFamily="18" charset="0"/>
                        </a:rPr>
                        <a:t>3.56 </a:t>
                      </a:r>
                      <a:endParaRPr lang="en-US" sz="150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tc>
                  <a:txBody>
                    <a:bodyPr/>
                    <a:lstStyle/>
                    <a:p>
                      <a:pPr marL="0" marR="34925" algn="ctr">
                        <a:lnSpc>
                          <a:spcPct val="107000"/>
                        </a:lnSpc>
                        <a:spcBef>
                          <a:spcPts val="0"/>
                        </a:spcBef>
                        <a:spcAft>
                          <a:spcPts val="0"/>
                        </a:spcAft>
                      </a:pPr>
                      <a:r>
                        <a:rPr lang="en-PH" sz="1500" dirty="0">
                          <a:effectLst/>
                          <a:latin typeface="Cambria" panose="02040503050406030204" pitchFamily="18" charset="0"/>
                        </a:rPr>
                        <a:t>Satisfied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37921" marR="18609" marT="16854" marB="0"/>
                </a:tc>
                <a:extLst>
                  <a:ext uri="{0D108BD9-81ED-4DB2-BD59-A6C34878D82A}">
                    <a16:rowId xmlns:a16="http://schemas.microsoft.com/office/drawing/2014/main" val="10010"/>
                  </a:ext>
                </a:extLst>
              </a:tr>
            </a:tbl>
          </a:graphicData>
        </a:graphic>
      </p:graphicFrame>
      <p:sp>
        <p:nvSpPr>
          <p:cNvPr id="4" name="Title 1"/>
          <p:cNvSpPr txBox="1">
            <a:spLocks/>
          </p:cNvSpPr>
          <p:nvPr/>
        </p:nvSpPr>
        <p:spPr>
          <a:xfrm>
            <a:off x="0" y="0"/>
            <a:ext cx="12192000" cy="1325563"/>
          </a:xfrm>
          <a:prstGeom prst="rect">
            <a:avLst/>
          </a:prstGeom>
          <a:solidFill>
            <a:schemeClr val="accent4"/>
          </a:solidFill>
          <a:ln>
            <a:solidFill>
              <a:schemeClr val="accent4"/>
            </a:solidFill>
          </a:ln>
        </p:spPr>
        <p:txBody>
          <a:bodyPr vert="horz" lIns="91440" tIns="45720" rIns="91440" bIns="45720" rtlCol="0" anchor="ctr">
            <a:normAutofit/>
            <a:scene3d>
              <a:camera prst="orthographicFront"/>
              <a:lightRig rig="soft" dir="t">
                <a:rot lat="0" lon="0" rev="15600000"/>
              </a:lightRig>
            </a:scene3d>
            <a:sp3d extrusionH="57150" prstMaterial="softEdge">
              <a:bevelT w="25400" h="38100"/>
            </a:sp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n/>
                <a:solidFill>
                  <a:srgbClr val="002060"/>
                </a:solidFill>
                <a:latin typeface="Cambria" panose="02040503050406030204" pitchFamily="18" charset="0"/>
              </a:rPr>
              <a:t>FINDINGS    </a:t>
            </a:r>
            <a:r>
              <a:rPr lang="en-US" sz="2000" b="1" dirty="0">
                <a:ln/>
                <a:solidFill>
                  <a:srgbClr val="002060"/>
                </a:solidFill>
                <a:latin typeface="Cambria" panose="02040503050406030204" pitchFamily="18" charset="0"/>
              </a:rPr>
              <a:t>JOB SATISFACTION OF SECONDARY SCHOOL TEACHERS VIS-À-VIS  					     TEACHERS EFFICIENCY IN WORK PERFORMANCE</a:t>
            </a:r>
          </a:p>
        </p:txBody>
      </p:sp>
      <p:sp>
        <p:nvSpPr>
          <p:cNvPr id="6" name="Rectangle 5"/>
          <p:cNvSpPr/>
          <p:nvPr/>
        </p:nvSpPr>
        <p:spPr>
          <a:xfrm>
            <a:off x="2810436" y="91281"/>
            <a:ext cx="94130" cy="11430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le 7"/>
          <p:cNvGraphicFramePr>
            <a:graphicFrameLocks noGrp="1"/>
          </p:cNvGraphicFramePr>
          <p:nvPr>
            <p:extLst>
              <p:ext uri="{D42A27DB-BD31-4B8C-83A1-F6EECF244321}">
                <p14:modId xmlns:p14="http://schemas.microsoft.com/office/powerpoint/2010/main" val="1885485091"/>
              </p:ext>
            </p:extLst>
          </p:nvPr>
        </p:nvGraphicFramePr>
        <p:xfrm>
          <a:off x="5993116" y="1474547"/>
          <a:ext cx="5883808" cy="4359171"/>
        </p:xfrm>
        <a:graphic>
          <a:graphicData uri="http://schemas.openxmlformats.org/drawingml/2006/table">
            <a:tbl>
              <a:tblPr firstRow="1" firstCol="1" bandRow="1">
                <a:tableStyleId>{5C22544A-7EE6-4342-B048-85BDC9FD1C3A}</a:tableStyleId>
              </a:tblPr>
              <a:tblGrid>
                <a:gridCol w="440309">
                  <a:extLst>
                    <a:ext uri="{9D8B030D-6E8A-4147-A177-3AD203B41FA5}">
                      <a16:colId xmlns:a16="http://schemas.microsoft.com/office/drawing/2014/main" val="20000"/>
                    </a:ext>
                  </a:extLst>
                </a:gridCol>
                <a:gridCol w="3391982">
                  <a:extLst>
                    <a:ext uri="{9D8B030D-6E8A-4147-A177-3AD203B41FA5}">
                      <a16:colId xmlns:a16="http://schemas.microsoft.com/office/drawing/2014/main" val="20001"/>
                    </a:ext>
                  </a:extLst>
                </a:gridCol>
                <a:gridCol w="502412">
                  <a:extLst>
                    <a:ext uri="{9D8B030D-6E8A-4147-A177-3AD203B41FA5}">
                      <a16:colId xmlns:a16="http://schemas.microsoft.com/office/drawing/2014/main" val="20002"/>
                    </a:ext>
                  </a:extLst>
                </a:gridCol>
                <a:gridCol w="1549105">
                  <a:extLst>
                    <a:ext uri="{9D8B030D-6E8A-4147-A177-3AD203B41FA5}">
                      <a16:colId xmlns:a16="http://schemas.microsoft.com/office/drawing/2014/main" val="20003"/>
                    </a:ext>
                  </a:extLst>
                </a:gridCol>
              </a:tblGrid>
              <a:tr h="302123">
                <a:tc>
                  <a:txBody>
                    <a:bodyPr/>
                    <a:lstStyle/>
                    <a:p>
                      <a:pPr marL="0" marR="0" algn="ctr">
                        <a:lnSpc>
                          <a:spcPct val="107000"/>
                        </a:lnSpc>
                        <a:spcBef>
                          <a:spcPts val="0"/>
                        </a:spcBef>
                        <a:spcAft>
                          <a:spcPts val="0"/>
                        </a:spcAft>
                      </a:pPr>
                      <a:r>
                        <a:rPr lang="en-PH" sz="1500" dirty="0">
                          <a:effectLst/>
                          <a:latin typeface="Cambria" panose="02040503050406030204" pitchFamily="18" charset="0"/>
                        </a:rPr>
                        <a:t>11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tc>
                  <a:txBody>
                    <a:bodyPr/>
                    <a:lstStyle/>
                    <a:p>
                      <a:pPr marL="0" marR="0" algn="just">
                        <a:lnSpc>
                          <a:spcPct val="107000"/>
                        </a:lnSpc>
                        <a:spcBef>
                          <a:spcPts val="0"/>
                        </a:spcBef>
                        <a:spcAft>
                          <a:spcPts val="0"/>
                        </a:spcAft>
                      </a:pPr>
                      <a:r>
                        <a:rPr lang="en-PH" sz="1500">
                          <a:effectLst/>
                          <a:latin typeface="Cambria" panose="02040503050406030204" pitchFamily="18" charset="0"/>
                        </a:rPr>
                        <a:t>The chance to do something that makes use of my abilities </a:t>
                      </a:r>
                      <a:endParaRPr lang="en-US" sz="150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tc>
                  <a:txBody>
                    <a:bodyPr/>
                    <a:lstStyle/>
                    <a:p>
                      <a:pPr marL="38100" marR="0" algn="just">
                        <a:lnSpc>
                          <a:spcPct val="107000"/>
                        </a:lnSpc>
                        <a:spcBef>
                          <a:spcPts val="0"/>
                        </a:spcBef>
                        <a:spcAft>
                          <a:spcPts val="0"/>
                        </a:spcAft>
                      </a:pPr>
                      <a:r>
                        <a:rPr lang="en-PH" sz="1500">
                          <a:effectLst/>
                          <a:latin typeface="Cambria" panose="02040503050406030204" pitchFamily="18" charset="0"/>
                        </a:rPr>
                        <a:t>3.65 </a:t>
                      </a:r>
                      <a:endParaRPr lang="en-US" sz="150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tc>
                  <a:txBody>
                    <a:bodyPr/>
                    <a:lstStyle/>
                    <a:p>
                      <a:pPr marL="0" marR="34925" algn="ctr">
                        <a:lnSpc>
                          <a:spcPct val="107000"/>
                        </a:lnSpc>
                        <a:spcBef>
                          <a:spcPts val="0"/>
                        </a:spcBef>
                        <a:spcAft>
                          <a:spcPts val="0"/>
                        </a:spcAft>
                      </a:pPr>
                      <a:r>
                        <a:rPr lang="en-PH" sz="1500" dirty="0">
                          <a:effectLst/>
                          <a:latin typeface="Cambria" panose="02040503050406030204" pitchFamily="18" charset="0"/>
                        </a:rPr>
                        <a:t>Satisfied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extLst>
                  <a:ext uri="{0D108BD9-81ED-4DB2-BD59-A6C34878D82A}">
                    <a16:rowId xmlns:a16="http://schemas.microsoft.com/office/drawing/2014/main" val="10000"/>
                  </a:ext>
                </a:extLst>
              </a:tr>
              <a:tr h="490200">
                <a:tc>
                  <a:txBody>
                    <a:bodyPr/>
                    <a:lstStyle/>
                    <a:p>
                      <a:pPr marL="0" marR="0" algn="ctr">
                        <a:lnSpc>
                          <a:spcPct val="107000"/>
                        </a:lnSpc>
                        <a:spcBef>
                          <a:spcPts val="0"/>
                        </a:spcBef>
                        <a:spcAft>
                          <a:spcPts val="0"/>
                        </a:spcAft>
                      </a:pPr>
                      <a:r>
                        <a:rPr lang="en-PH" sz="1500">
                          <a:effectLst/>
                          <a:latin typeface="Cambria" panose="02040503050406030204" pitchFamily="18" charset="0"/>
                        </a:rPr>
                        <a:t>12 </a:t>
                      </a:r>
                      <a:endParaRPr lang="en-US" sz="150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tc>
                  <a:txBody>
                    <a:bodyPr/>
                    <a:lstStyle/>
                    <a:p>
                      <a:pPr marL="0" marR="0" algn="just">
                        <a:lnSpc>
                          <a:spcPct val="107000"/>
                        </a:lnSpc>
                        <a:spcBef>
                          <a:spcPts val="0"/>
                        </a:spcBef>
                        <a:spcAft>
                          <a:spcPts val="0"/>
                        </a:spcAft>
                      </a:pPr>
                      <a:r>
                        <a:rPr lang="en-PH" sz="1500" dirty="0">
                          <a:effectLst/>
                          <a:latin typeface="Cambria" panose="02040503050406030204" pitchFamily="18" charset="0"/>
                        </a:rPr>
                        <a:t>The way company policies are put into practice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tc>
                  <a:txBody>
                    <a:bodyPr/>
                    <a:lstStyle/>
                    <a:p>
                      <a:pPr marL="38100" marR="0" algn="just">
                        <a:lnSpc>
                          <a:spcPct val="107000"/>
                        </a:lnSpc>
                        <a:spcBef>
                          <a:spcPts val="0"/>
                        </a:spcBef>
                        <a:spcAft>
                          <a:spcPts val="0"/>
                        </a:spcAft>
                      </a:pPr>
                      <a:r>
                        <a:rPr lang="en-PH" sz="1500">
                          <a:effectLst/>
                          <a:latin typeface="Cambria" panose="02040503050406030204" pitchFamily="18" charset="0"/>
                        </a:rPr>
                        <a:t>3.50 </a:t>
                      </a:r>
                      <a:endParaRPr lang="en-US" sz="150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tc>
                  <a:txBody>
                    <a:bodyPr/>
                    <a:lstStyle/>
                    <a:p>
                      <a:pPr marL="13970" marR="14605" indent="9525" algn="ctr">
                        <a:lnSpc>
                          <a:spcPct val="107000"/>
                        </a:lnSpc>
                        <a:spcBef>
                          <a:spcPts val="0"/>
                        </a:spcBef>
                        <a:spcAft>
                          <a:spcPts val="0"/>
                        </a:spcAft>
                      </a:pPr>
                      <a:r>
                        <a:rPr lang="en-PH" sz="1500" dirty="0">
                          <a:effectLst/>
                          <a:latin typeface="Cambria" panose="02040503050406030204" pitchFamily="18" charset="0"/>
                        </a:rPr>
                        <a:t>Neither satisfied nor dissatisfied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extLst>
                  <a:ext uri="{0D108BD9-81ED-4DB2-BD59-A6C34878D82A}">
                    <a16:rowId xmlns:a16="http://schemas.microsoft.com/office/drawing/2014/main" val="10001"/>
                  </a:ext>
                </a:extLst>
              </a:tr>
              <a:tr h="232686">
                <a:tc>
                  <a:txBody>
                    <a:bodyPr/>
                    <a:lstStyle/>
                    <a:p>
                      <a:pPr marL="0" marR="0" algn="ctr">
                        <a:lnSpc>
                          <a:spcPct val="107000"/>
                        </a:lnSpc>
                        <a:spcBef>
                          <a:spcPts val="0"/>
                        </a:spcBef>
                        <a:spcAft>
                          <a:spcPts val="0"/>
                        </a:spcAft>
                      </a:pPr>
                      <a:r>
                        <a:rPr lang="en-PH" sz="1500" dirty="0">
                          <a:effectLst/>
                          <a:latin typeface="Cambria" panose="02040503050406030204" pitchFamily="18" charset="0"/>
                        </a:rPr>
                        <a:t>13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tc>
                  <a:txBody>
                    <a:bodyPr/>
                    <a:lstStyle/>
                    <a:p>
                      <a:pPr marL="0" marR="0" algn="just">
                        <a:lnSpc>
                          <a:spcPct val="107000"/>
                        </a:lnSpc>
                        <a:spcBef>
                          <a:spcPts val="0"/>
                        </a:spcBef>
                        <a:spcAft>
                          <a:spcPts val="0"/>
                        </a:spcAft>
                      </a:pPr>
                      <a:r>
                        <a:rPr lang="en-PH" sz="1500" dirty="0">
                          <a:effectLst/>
                          <a:latin typeface="Cambria" panose="02040503050406030204" pitchFamily="18" charset="0"/>
                        </a:rPr>
                        <a:t>My pay and the amount of work I do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tc>
                  <a:txBody>
                    <a:bodyPr/>
                    <a:lstStyle/>
                    <a:p>
                      <a:pPr marL="38100" marR="0" algn="just">
                        <a:lnSpc>
                          <a:spcPct val="107000"/>
                        </a:lnSpc>
                        <a:spcBef>
                          <a:spcPts val="0"/>
                        </a:spcBef>
                        <a:spcAft>
                          <a:spcPts val="0"/>
                        </a:spcAft>
                      </a:pPr>
                      <a:r>
                        <a:rPr lang="en-PH" sz="1500">
                          <a:effectLst/>
                          <a:latin typeface="Cambria" panose="02040503050406030204" pitchFamily="18" charset="0"/>
                        </a:rPr>
                        <a:t>3.56 </a:t>
                      </a:r>
                      <a:endParaRPr lang="en-US" sz="150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tc>
                  <a:txBody>
                    <a:bodyPr/>
                    <a:lstStyle/>
                    <a:p>
                      <a:pPr marL="0" marR="34925" algn="ctr">
                        <a:lnSpc>
                          <a:spcPct val="107000"/>
                        </a:lnSpc>
                        <a:spcBef>
                          <a:spcPts val="0"/>
                        </a:spcBef>
                        <a:spcAft>
                          <a:spcPts val="0"/>
                        </a:spcAft>
                      </a:pPr>
                      <a:r>
                        <a:rPr lang="en-PH" sz="1500" dirty="0">
                          <a:effectLst/>
                          <a:latin typeface="Cambria" panose="02040503050406030204" pitchFamily="18" charset="0"/>
                        </a:rPr>
                        <a:t>Satisfied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extLst>
                  <a:ext uri="{0D108BD9-81ED-4DB2-BD59-A6C34878D82A}">
                    <a16:rowId xmlns:a16="http://schemas.microsoft.com/office/drawing/2014/main" val="10002"/>
                  </a:ext>
                </a:extLst>
              </a:tr>
              <a:tr h="232686">
                <a:tc>
                  <a:txBody>
                    <a:bodyPr/>
                    <a:lstStyle/>
                    <a:p>
                      <a:pPr marL="0" marR="0" algn="ctr">
                        <a:lnSpc>
                          <a:spcPct val="107000"/>
                        </a:lnSpc>
                        <a:spcBef>
                          <a:spcPts val="0"/>
                        </a:spcBef>
                        <a:spcAft>
                          <a:spcPts val="0"/>
                        </a:spcAft>
                      </a:pPr>
                      <a:r>
                        <a:rPr lang="en-PH" sz="1500" dirty="0">
                          <a:effectLst/>
                          <a:latin typeface="Cambria" panose="02040503050406030204" pitchFamily="18" charset="0"/>
                        </a:rPr>
                        <a:t>14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tc>
                  <a:txBody>
                    <a:bodyPr/>
                    <a:lstStyle/>
                    <a:p>
                      <a:pPr marL="0" marR="0" algn="just">
                        <a:lnSpc>
                          <a:spcPct val="107000"/>
                        </a:lnSpc>
                        <a:spcBef>
                          <a:spcPts val="0"/>
                        </a:spcBef>
                        <a:spcAft>
                          <a:spcPts val="0"/>
                        </a:spcAft>
                      </a:pPr>
                      <a:r>
                        <a:rPr lang="en-PH" sz="1500" dirty="0">
                          <a:effectLst/>
                          <a:latin typeface="Cambria" panose="02040503050406030204" pitchFamily="18" charset="0"/>
                        </a:rPr>
                        <a:t>The chances for advancement on this job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tc>
                  <a:txBody>
                    <a:bodyPr/>
                    <a:lstStyle/>
                    <a:p>
                      <a:pPr marL="38100" marR="0" algn="just">
                        <a:lnSpc>
                          <a:spcPct val="107000"/>
                        </a:lnSpc>
                        <a:spcBef>
                          <a:spcPts val="0"/>
                        </a:spcBef>
                        <a:spcAft>
                          <a:spcPts val="0"/>
                        </a:spcAft>
                      </a:pPr>
                      <a:r>
                        <a:rPr lang="en-PH" sz="1500">
                          <a:effectLst/>
                          <a:latin typeface="Cambria" panose="02040503050406030204" pitchFamily="18" charset="0"/>
                        </a:rPr>
                        <a:t>3.52 </a:t>
                      </a:r>
                      <a:endParaRPr lang="en-US" sz="150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tc>
                  <a:txBody>
                    <a:bodyPr/>
                    <a:lstStyle/>
                    <a:p>
                      <a:pPr marL="0" marR="34925" algn="ctr">
                        <a:lnSpc>
                          <a:spcPct val="107000"/>
                        </a:lnSpc>
                        <a:spcBef>
                          <a:spcPts val="0"/>
                        </a:spcBef>
                        <a:spcAft>
                          <a:spcPts val="0"/>
                        </a:spcAft>
                      </a:pPr>
                      <a:r>
                        <a:rPr lang="en-PH" sz="1500" dirty="0">
                          <a:effectLst/>
                          <a:latin typeface="Cambria" panose="02040503050406030204" pitchFamily="18" charset="0"/>
                        </a:rPr>
                        <a:t>Satisfied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extLst>
                  <a:ext uri="{0D108BD9-81ED-4DB2-BD59-A6C34878D82A}">
                    <a16:rowId xmlns:a16="http://schemas.microsoft.com/office/drawing/2014/main" val="10003"/>
                  </a:ext>
                </a:extLst>
              </a:tr>
              <a:tr h="232686">
                <a:tc>
                  <a:txBody>
                    <a:bodyPr/>
                    <a:lstStyle/>
                    <a:p>
                      <a:pPr marL="0" marR="0" algn="ctr">
                        <a:lnSpc>
                          <a:spcPct val="107000"/>
                        </a:lnSpc>
                        <a:spcBef>
                          <a:spcPts val="0"/>
                        </a:spcBef>
                        <a:spcAft>
                          <a:spcPts val="0"/>
                        </a:spcAft>
                      </a:pPr>
                      <a:r>
                        <a:rPr lang="en-PH" sz="1500" dirty="0">
                          <a:effectLst/>
                          <a:latin typeface="Cambria" panose="02040503050406030204" pitchFamily="18" charset="0"/>
                        </a:rPr>
                        <a:t>15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tc>
                  <a:txBody>
                    <a:bodyPr/>
                    <a:lstStyle/>
                    <a:p>
                      <a:pPr marL="0" marR="0" algn="just">
                        <a:lnSpc>
                          <a:spcPct val="107000"/>
                        </a:lnSpc>
                        <a:spcBef>
                          <a:spcPts val="0"/>
                        </a:spcBef>
                        <a:spcAft>
                          <a:spcPts val="0"/>
                        </a:spcAft>
                      </a:pPr>
                      <a:r>
                        <a:rPr lang="en-PH" sz="1500" dirty="0">
                          <a:effectLst/>
                          <a:latin typeface="Cambria" panose="02040503050406030204" pitchFamily="18" charset="0"/>
                        </a:rPr>
                        <a:t>The freedom to use my own judgment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tc>
                  <a:txBody>
                    <a:bodyPr/>
                    <a:lstStyle/>
                    <a:p>
                      <a:pPr marL="38100" marR="0" algn="just">
                        <a:lnSpc>
                          <a:spcPct val="107000"/>
                        </a:lnSpc>
                        <a:spcBef>
                          <a:spcPts val="0"/>
                        </a:spcBef>
                        <a:spcAft>
                          <a:spcPts val="0"/>
                        </a:spcAft>
                      </a:pPr>
                      <a:r>
                        <a:rPr lang="en-PH" sz="1500">
                          <a:effectLst/>
                          <a:latin typeface="Cambria" panose="02040503050406030204" pitchFamily="18" charset="0"/>
                        </a:rPr>
                        <a:t>3.58 </a:t>
                      </a:r>
                      <a:endParaRPr lang="en-US" sz="150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tc>
                  <a:txBody>
                    <a:bodyPr/>
                    <a:lstStyle/>
                    <a:p>
                      <a:pPr marL="0" marR="34925" algn="ctr">
                        <a:lnSpc>
                          <a:spcPct val="107000"/>
                        </a:lnSpc>
                        <a:spcBef>
                          <a:spcPts val="0"/>
                        </a:spcBef>
                        <a:spcAft>
                          <a:spcPts val="0"/>
                        </a:spcAft>
                      </a:pPr>
                      <a:r>
                        <a:rPr lang="en-PH" sz="1500" dirty="0">
                          <a:effectLst/>
                          <a:latin typeface="Cambria" panose="02040503050406030204" pitchFamily="18" charset="0"/>
                        </a:rPr>
                        <a:t>Satisfied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extLst>
                  <a:ext uri="{0D108BD9-81ED-4DB2-BD59-A6C34878D82A}">
                    <a16:rowId xmlns:a16="http://schemas.microsoft.com/office/drawing/2014/main" val="10004"/>
                  </a:ext>
                </a:extLst>
              </a:tr>
              <a:tr h="463660">
                <a:tc>
                  <a:txBody>
                    <a:bodyPr/>
                    <a:lstStyle/>
                    <a:p>
                      <a:pPr marL="0" marR="0" algn="ctr">
                        <a:lnSpc>
                          <a:spcPct val="107000"/>
                        </a:lnSpc>
                        <a:spcBef>
                          <a:spcPts val="0"/>
                        </a:spcBef>
                        <a:spcAft>
                          <a:spcPts val="0"/>
                        </a:spcAft>
                      </a:pPr>
                      <a:r>
                        <a:rPr lang="en-PH" sz="1500" dirty="0">
                          <a:effectLst/>
                          <a:latin typeface="Cambria" panose="02040503050406030204" pitchFamily="18" charset="0"/>
                        </a:rPr>
                        <a:t>16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tc>
                  <a:txBody>
                    <a:bodyPr/>
                    <a:lstStyle/>
                    <a:p>
                      <a:pPr marL="0" marR="0" algn="just">
                        <a:lnSpc>
                          <a:spcPct val="107000"/>
                        </a:lnSpc>
                        <a:spcBef>
                          <a:spcPts val="0"/>
                        </a:spcBef>
                        <a:spcAft>
                          <a:spcPts val="0"/>
                        </a:spcAft>
                      </a:pPr>
                      <a:r>
                        <a:rPr lang="en-PH" sz="1500" dirty="0">
                          <a:effectLst/>
                          <a:latin typeface="Cambria" panose="02040503050406030204" pitchFamily="18" charset="0"/>
                        </a:rPr>
                        <a:t>The chance to try my own methods of doing the job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tc>
                  <a:txBody>
                    <a:bodyPr/>
                    <a:lstStyle/>
                    <a:p>
                      <a:pPr marL="38100" marR="0" algn="just">
                        <a:lnSpc>
                          <a:spcPct val="107000"/>
                        </a:lnSpc>
                        <a:spcBef>
                          <a:spcPts val="0"/>
                        </a:spcBef>
                        <a:spcAft>
                          <a:spcPts val="0"/>
                        </a:spcAft>
                      </a:pPr>
                      <a:r>
                        <a:rPr lang="en-PH" sz="1500">
                          <a:effectLst/>
                          <a:latin typeface="Cambria" panose="02040503050406030204" pitchFamily="18" charset="0"/>
                        </a:rPr>
                        <a:t>3.63 </a:t>
                      </a:r>
                      <a:endParaRPr lang="en-US" sz="150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tc>
                  <a:txBody>
                    <a:bodyPr/>
                    <a:lstStyle/>
                    <a:p>
                      <a:pPr marL="0" marR="34925" algn="ctr">
                        <a:lnSpc>
                          <a:spcPct val="107000"/>
                        </a:lnSpc>
                        <a:spcBef>
                          <a:spcPts val="0"/>
                        </a:spcBef>
                        <a:spcAft>
                          <a:spcPts val="0"/>
                        </a:spcAft>
                      </a:pPr>
                      <a:r>
                        <a:rPr lang="en-PH" sz="1500" dirty="0">
                          <a:effectLst/>
                          <a:latin typeface="Cambria" panose="02040503050406030204" pitchFamily="18" charset="0"/>
                        </a:rPr>
                        <a:t>Satisfied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extLst>
                  <a:ext uri="{0D108BD9-81ED-4DB2-BD59-A6C34878D82A}">
                    <a16:rowId xmlns:a16="http://schemas.microsoft.com/office/drawing/2014/main" val="10005"/>
                  </a:ext>
                </a:extLst>
              </a:tr>
              <a:tr h="488446">
                <a:tc>
                  <a:txBody>
                    <a:bodyPr/>
                    <a:lstStyle/>
                    <a:p>
                      <a:pPr marL="0" marR="0" algn="ctr">
                        <a:lnSpc>
                          <a:spcPct val="107000"/>
                        </a:lnSpc>
                        <a:spcBef>
                          <a:spcPts val="0"/>
                        </a:spcBef>
                        <a:spcAft>
                          <a:spcPts val="0"/>
                        </a:spcAft>
                      </a:pPr>
                      <a:r>
                        <a:rPr lang="en-PH" sz="1500" dirty="0">
                          <a:effectLst/>
                          <a:latin typeface="Cambria" panose="02040503050406030204" pitchFamily="18" charset="0"/>
                        </a:rPr>
                        <a:t>17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tc>
                  <a:txBody>
                    <a:bodyPr/>
                    <a:lstStyle/>
                    <a:p>
                      <a:pPr marL="0" marR="0" algn="just">
                        <a:lnSpc>
                          <a:spcPct val="107000"/>
                        </a:lnSpc>
                        <a:spcBef>
                          <a:spcPts val="0"/>
                        </a:spcBef>
                        <a:spcAft>
                          <a:spcPts val="0"/>
                        </a:spcAft>
                      </a:pPr>
                      <a:r>
                        <a:rPr lang="en-PH" sz="1500" dirty="0">
                          <a:effectLst/>
                          <a:latin typeface="Cambria" panose="02040503050406030204" pitchFamily="18" charset="0"/>
                        </a:rPr>
                        <a:t>The working conditions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tc>
                  <a:txBody>
                    <a:bodyPr/>
                    <a:lstStyle/>
                    <a:p>
                      <a:pPr marL="38100" marR="0" algn="just">
                        <a:lnSpc>
                          <a:spcPct val="107000"/>
                        </a:lnSpc>
                        <a:spcBef>
                          <a:spcPts val="0"/>
                        </a:spcBef>
                        <a:spcAft>
                          <a:spcPts val="0"/>
                        </a:spcAft>
                      </a:pPr>
                      <a:r>
                        <a:rPr lang="en-PH" sz="1500" dirty="0">
                          <a:effectLst/>
                          <a:latin typeface="Cambria" panose="02040503050406030204" pitchFamily="18" charset="0"/>
                        </a:rPr>
                        <a:t>3.49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tc>
                  <a:txBody>
                    <a:bodyPr/>
                    <a:lstStyle/>
                    <a:p>
                      <a:pPr marL="13970" marR="14605" indent="9525" algn="ctr">
                        <a:lnSpc>
                          <a:spcPct val="107000"/>
                        </a:lnSpc>
                        <a:spcBef>
                          <a:spcPts val="0"/>
                        </a:spcBef>
                        <a:spcAft>
                          <a:spcPts val="0"/>
                        </a:spcAft>
                      </a:pPr>
                      <a:r>
                        <a:rPr lang="en-PH" sz="1500" dirty="0">
                          <a:effectLst/>
                          <a:latin typeface="Cambria" panose="02040503050406030204" pitchFamily="18" charset="0"/>
                        </a:rPr>
                        <a:t>Neither satisfied nor dissatisfied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extLst>
                  <a:ext uri="{0D108BD9-81ED-4DB2-BD59-A6C34878D82A}">
                    <a16:rowId xmlns:a16="http://schemas.microsoft.com/office/drawing/2014/main" val="10006"/>
                  </a:ext>
                </a:extLst>
              </a:tr>
              <a:tr h="463660">
                <a:tc>
                  <a:txBody>
                    <a:bodyPr/>
                    <a:lstStyle/>
                    <a:p>
                      <a:pPr marL="0" marR="0" algn="ctr">
                        <a:lnSpc>
                          <a:spcPct val="107000"/>
                        </a:lnSpc>
                        <a:spcBef>
                          <a:spcPts val="0"/>
                        </a:spcBef>
                        <a:spcAft>
                          <a:spcPts val="0"/>
                        </a:spcAft>
                      </a:pPr>
                      <a:r>
                        <a:rPr lang="en-PH" sz="1500" dirty="0">
                          <a:effectLst/>
                          <a:latin typeface="Cambria" panose="02040503050406030204" pitchFamily="18" charset="0"/>
                        </a:rPr>
                        <a:t>18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tc>
                  <a:txBody>
                    <a:bodyPr/>
                    <a:lstStyle/>
                    <a:p>
                      <a:pPr marL="0" marR="0" algn="just">
                        <a:lnSpc>
                          <a:spcPct val="107000"/>
                        </a:lnSpc>
                        <a:spcBef>
                          <a:spcPts val="0"/>
                        </a:spcBef>
                        <a:spcAft>
                          <a:spcPts val="0"/>
                        </a:spcAft>
                      </a:pPr>
                      <a:r>
                        <a:rPr lang="en-PH" sz="1500" dirty="0">
                          <a:effectLst/>
                          <a:latin typeface="Cambria" panose="02040503050406030204" pitchFamily="18" charset="0"/>
                        </a:rPr>
                        <a:t>The way my co-workers get along with each other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tc>
                  <a:txBody>
                    <a:bodyPr/>
                    <a:lstStyle/>
                    <a:p>
                      <a:pPr marL="38100" marR="0" algn="just">
                        <a:lnSpc>
                          <a:spcPct val="107000"/>
                        </a:lnSpc>
                        <a:spcBef>
                          <a:spcPts val="0"/>
                        </a:spcBef>
                        <a:spcAft>
                          <a:spcPts val="0"/>
                        </a:spcAft>
                      </a:pPr>
                      <a:r>
                        <a:rPr lang="en-PH" sz="1500" dirty="0">
                          <a:effectLst/>
                          <a:latin typeface="Cambria" panose="02040503050406030204" pitchFamily="18" charset="0"/>
                        </a:rPr>
                        <a:t>3.70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tc>
                  <a:txBody>
                    <a:bodyPr/>
                    <a:lstStyle/>
                    <a:p>
                      <a:pPr marL="0" marR="34925" algn="ctr">
                        <a:lnSpc>
                          <a:spcPct val="107000"/>
                        </a:lnSpc>
                        <a:spcBef>
                          <a:spcPts val="0"/>
                        </a:spcBef>
                        <a:spcAft>
                          <a:spcPts val="0"/>
                        </a:spcAft>
                      </a:pPr>
                      <a:r>
                        <a:rPr lang="en-PH" sz="1500" dirty="0">
                          <a:effectLst/>
                          <a:latin typeface="Cambria" panose="02040503050406030204" pitchFamily="18" charset="0"/>
                        </a:rPr>
                        <a:t>Satisfied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extLst>
                  <a:ext uri="{0D108BD9-81ED-4DB2-BD59-A6C34878D82A}">
                    <a16:rowId xmlns:a16="http://schemas.microsoft.com/office/drawing/2014/main" val="10007"/>
                  </a:ext>
                </a:extLst>
              </a:tr>
              <a:tr h="232686">
                <a:tc>
                  <a:txBody>
                    <a:bodyPr/>
                    <a:lstStyle/>
                    <a:p>
                      <a:pPr marL="0" marR="0" algn="ctr">
                        <a:lnSpc>
                          <a:spcPct val="107000"/>
                        </a:lnSpc>
                        <a:spcBef>
                          <a:spcPts val="0"/>
                        </a:spcBef>
                        <a:spcAft>
                          <a:spcPts val="0"/>
                        </a:spcAft>
                      </a:pPr>
                      <a:r>
                        <a:rPr lang="en-PH" sz="1500" dirty="0">
                          <a:effectLst/>
                          <a:latin typeface="Cambria" panose="02040503050406030204" pitchFamily="18" charset="0"/>
                        </a:rPr>
                        <a:t>19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tc>
                  <a:txBody>
                    <a:bodyPr/>
                    <a:lstStyle/>
                    <a:p>
                      <a:pPr marL="0" marR="0" algn="just">
                        <a:lnSpc>
                          <a:spcPct val="107000"/>
                        </a:lnSpc>
                        <a:spcBef>
                          <a:spcPts val="0"/>
                        </a:spcBef>
                        <a:spcAft>
                          <a:spcPts val="0"/>
                        </a:spcAft>
                      </a:pPr>
                      <a:r>
                        <a:rPr lang="en-PH" sz="1500">
                          <a:effectLst/>
                          <a:latin typeface="Cambria" panose="02040503050406030204" pitchFamily="18" charset="0"/>
                        </a:rPr>
                        <a:t>The praise I get for doing a good job </a:t>
                      </a:r>
                      <a:endParaRPr lang="en-US" sz="150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tc>
                  <a:txBody>
                    <a:bodyPr/>
                    <a:lstStyle/>
                    <a:p>
                      <a:pPr marL="38100" marR="0" algn="just">
                        <a:lnSpc>
                          <a:spcPct val="107000"/>
                        </a:lnSpc>
                        <a:spcBef>
                          <a:spcPts val="0"/>
                        </a:spcBef>
                        <a:spcAft>
                          <a:spcPts val="0"/>
                        </a:spcAft>
                      </a:pPr>
                      <a:r>
                        <a:rPr lang="en-PH" sz="1500" dirty="0">
                          <a:effectLst/>
                          <a:latin typeface="Cambria" panose="02040503050406030204" pitchFamily="18" charset="0"/>
                        </a:rPr>
                        <a:t>3.65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tc>
                  <a:txBody>
                    <a:bodyPr/>
                    <a:lstStyle/>
                    <a:p>
                      <a:pPr marL="0" marR="34925" algn="ctr">
                        <a:lnSpc>
                          <a:spcPct val="107000"/>
                        </a:lnSpc>
                        <a:spcBef>
                          <a:spcPts val="0"/>
                        </a:spcBef>
                        <a:spcAft>
                          <a:spcPts val="0"/>
                        </a:spcAft>
                      </a:pPr>
                      <a:r>
                        <a:rPr lang="en-PH" sz="1500" dirty="0">
                          <a:effectLst/>
                          <a:latin typeface="Cambria" panose="02040503050406030204" pitchFamily="18" charset="0"/>
                        </a:rPr>
                        <a:t>Satisfied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extLst>
                  <a:ext uri="{0D108BD9-81ED-4DB2-BD59-A6C34878D82A}">
                    <a16:rowId xmlns:a16="http://schemas.microsoft.com/office/drawing/2014/main" val="10008"/>
                  </a:ext>
                </a:extLst>
              </a:tr>
              <a:tr h="463660">
                <a:tc>
                  <a:txBody>
                    <a:bodyPr/>
                    <a:lstStyle/>
                    <a:p>
                      <a:pPr marL="0" marR="0" algn="ctr">
                        <a:lnSpc>
                          <a:spcPct val="107000"/>
                        </a:lnSpc>
                        <a:spcBef>
                          <a:spcPts val="0"/>
                        </a:spcBef>
                        <a:spcAft>
                          <a:spcPts val="0"/>
                        </a:spcAft>
                      </a:pPr>
                      <a:r>
                        <a:rPr lang="en-PH" sz="1500" dirty="0">
                          <a:effectLst/>
                          <a:latin typeface="Cambria" panose="02040503050406030204" pitchFamily="18" charset="0"/>
                        </a:rPr>
                        <a:t>20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tc>
                  <a:txBody>
                    <a:bodyPr/>
                    <a:lstStyle/>
                    <a:p>
                      <a:pPr marL="0" marR="0" algn="just">
                        <a:lnSpc>
                          <a:spcPct val="107000"/>
                        </a:lnSpc>
                        <a:spcBef>
                          <a:spcPts val="0"/>
                        </a:spcBef>
                        <a:spcAft>
                          <a:spcPts val="0"/>
                        </a:spcAft>
                      </a:pPr>
                      <a:r>
                        <a:rPr lang="en-PH" sz="1500">
                          <a:effectLst/>
                          <a:latin typeface="Cambria" panose="02040503050406030204" pitchFamily="18" charset="0"/>
                        </a:rPr>
                        <a:t>The feeling of accomplishment I get from the job </a:t>
                      </a:r>
                      <a:endParaRPr lang="en-US" sz="150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tc>
                  <a:txBody>
                    <a:bodyPr/>
                    <a:lstStyle/>
                    <a:p>
                      <a:pPr marL="38100" marR="0" algn="just">
                        <a:lnSpc>
                          <a:spcPct val="107000"/>
                        </a:lnSpc>
                        <a:spcBef>
                          <a:spcPts val="0"/>
                        </a:spcBef>
                        <a:spcAft>
                          <a:spcPts val="0"/>
                        </a:spcAft>
                      </a:pPr>
                      <a:r>
                        <a:rPr lang="en-PH" sz="1500" dirty="0">
                          <a:effectLst/>
                          <a:latin typeface="Cambria" panose="02040503050406030204" pitchFamily="18" charset="0"/>
                        </a:rPr>
                        <a:t>3.63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tc>
                  <a:txBody>
                    <a:bodyPr/>
                    <a:lstStyle/>
                    <a:p>
                      <a:pPr marL="0" marR="34925" algn="ctr">
                        <a:lnSpc>
                          <a:spcPct val="107000"/>
                        </a:lnSpc>
                        <a:spcBef>
                          <a:spcPts val="0"/>
                        </a:spcBef>
                        <a:spcAft>
                          <a:spcPts val="0"/>
                        </a:spcAft>
                      </a:pPr>
                      <a:r>
                        <a:rPr lang="en-PH" sz="1500" dirty="0">
                          <a:effectLst/>
                          <a:latin typeface="Cambria" panose="02040503050406030204" pitchFamily="18" charset="0"/>
                        </a:rPr>
                        <a:t>Satisfied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extLst>
                  <a:ext uri="{0D108BD9-81ED-4DB2-BD59-A6C34878D82A}">
                    <a16:rowId xmlns:a16="http://schemas.microsoft.com/office/drawing/2014/main" val="10009"/>
                  </a:ext>
                </a:extLst>
              </a:tr>
              <a:tr h="232686">
                <a:tc>
                  <a:txBody>
                    <a:bodyPr/>
                    <a:lstStyle/>
                    <a:p>
                      <a:pPr marL="0" marR="1270" algn="ctr">
                        <a:lnSpc>
                          <a:spcPct val="107000"/>
                        </a:lnSpc>
                        <a:spcBef>
                          <a:spcPts val="0"/>
                        </a:spcBef>
                        <a:spcAft>
                          <a:spcPts val="0"/>
                        </a:spcAft>
                      </a:pPr>
                      <a:r>
                        <a:rPr lang="en-US" sz="1500" dirty="0">
                          <a:effectLst/>
                          <a:latin typeface="Cambria" panose="02040503050406030204" pitchFamily="18" charset="0"/>
                        </a:rPr>
                        <a:t> </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tc>
                  <a:txBody>
                    <a:bodyPr/>
                    <a:lstStyle/>
                    <a:p>
                      <a:pPr marL="0" marR="35560" algn="r">
                        <a:lnSpc>
                          <a:spcPct val="107000"/>
                        </a:lnSpc>
                        <a:spcBef>
                          <a:spcPts val="0"/>
                        </a:spcBef>
                        <a:spcAft>
                          <a:spcPts val="0"/>
                        </a:spcAft>
                      </a:pPr>
                      <a:r>
                        <a:rPr lang="en-PH" sz="1500" b="1" dirty="0">
                          <a:effectLst/>
                          <a:latin typeface="Cambria" panose="02040503050406030204" pitchFamily="18" charset="0"/>
                        </a:rPr>
                        <a:t>AWM </a:t>
                      </a:r>
                      <a:endParaRPr lang="en-US" sz="1500" b="1"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tc>
                  <a:txBody>
                    <a:bodyPr/>
                    <a:lstStyle/>
                    <a:p>
                      <a:pPr marL="38100" marR="0" algn="just">
                        <a:lnSpc>
                          <a:spcPct val="107000"/>
                        </a:lnSpc>
                        <a:spcBef>
                          <a:spcPts val="0"/>
                        </a:spcBef>
                        <a:spcAft>
                          <a:spcPts val="0"/>
                        </a:spcAft>
                      </a:pPr>
                      <a:r>
                        <a:rPr lang="en-PH" sz="1500" b="1" dirty="0">
                          <a:effectLst/>
                          <a:latin typeface="Cambria" panose="02040503050406030204" pitchFamily="18" charset="0"/>
                        </a:rPr>
                        <a:t>3.61 </a:t>
                      </a:r>
                      <a:endParaRPr lang="en-US" sz="1500" b="1"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tc>
                  <a:txBody>
                    <a:bodyPr/>
                    <a:lstStyle/>
                    <a:p>
                      <a:pPr marL="0" marR="35560" algn="ctr">
                        <a:lnSpc>
                          <a:spcPct val="107000"/>
                        </a:lnSpc>
                        <a:spcBef>
                          <a:spcPts val="0"/>
                        </a:spcBef>
                        <a:spcAft>
                          <a:spcPts val="0"/>
                        </a:spcAft>
                      </a:pPr>
                      <a:r>
                        <a:rPr lang="en-PH" sz="1500" b="1" dirty="0">
                          <a:effectLst/>
                          <a:latin typeface="Cambria" panose="02040503050406030204" pitchFamily="18" charset="0"/>
                        </a:rPr>
                        <a:t>Satisfied </a:t>
                      </a:r>
                      <a:endParaRPr lang="en-US" sz="1500" b="1" dirty="0">
                        <a:effectLst/>
                        <a:latin typeface="Cambria" panose="02040503050406030204" pitchFamily="18" charset="0"/>
                        <a:ea typeface="Calibri" panose="020F0502020204030204" pitchFamily="34" charset="0"/>
                        <a:cs typeface="Times New Roman" panose="02020603050405020304" pitchFamily="18" charset="0"/>
                      </a:endParaRPr>
                    </a:p>
                  </a:txBody>
                  <a:tcPr marL="41100" marR="20169" marT="18267" marB="0"/>
                </a:tc>
                <a:extLst>
                  <a:ext uri="{0D108BD9-81ED-4DB2-BD59-A6C34878D82A}">
                    <a16:rowId xmlns:a16="http://schemas.microsoft.com/office/drawing/2014/main" val="10010"/>
                  </a:ext>
                </a:extLst>
              </a:tr>
            </a:tbl>
          </a:graphicData>
        </a:graphic>
      </p:graphicFrame>
      <p:sp>
        <p:nvSpPr>
          <p:cNvPr id="10" name="TextBox 9"/>
          <p:cNvSpPr txBox="1"/>
          <p:nvPr/>
        </p:nvSpPr>
        <p:spPr>
          <a:xfrm>
            <a:off x="0" y="6027003"/>
            <a:ext cx="12192000" cy="830997"/>
          </a:xfrm>
          <a:prstGeom prst="rect">
            <a:avLst/>
          </a:prstGeom>
          <a:solidFill>
            <a:schemeClr val="accent5">
              <a:lumMod val="20000"/>
              <a:lumOff val="80000"/>
            </a:schemeClr>
          </a:solidFill>
          <a:ln>
            <a:solidFill>
              <a:schemeClr val="accent5">
                <a:lumMod val="20000"/>
                <a:lumOff val="80000"/>
              </a:schemeClr>
            </a:solidFill>
          </a:ln>
        </p:spPr>
        <p:txBody>
          <a:bodyPr wrap="square" rtlCol="0">
            <a:spAutoFit/>
          </a:bodyPr>
          <a:lstStyle/>
          <a:p>
            <a:pPr algn="ctr"/>
            <a:r>
              <a:rPr lang="en-US" sz="2400" b="1" dirty="0">
                <a:latin typeface="Cambria" panose="02040503050406030204" pitchFamily="18" charset="0"/>
              </a:rPr>
              <a:t>International Virtual Conference on Challenges in Education, Business and Technology | </a:t>
            </a:r>
            <a:r>
              <a:rPr lang="en-US" sz="2400" dirty="0">
                <a:latin typeface="Cambria" panose="02040503050406030204" pitchFamily="18" charset="0"/>
              </a:rPr>
              <a:t>February 20-21, 2022 | Via Zoom Conferencing</a:t>
            </a:r>
          </a:p>
        </p:txBody>
      </p:sp>
    </p:spTree>
    <p:extLst>
      <p:ext uri="{BB962C8B-B14F-4D97-AF65-F5344CB8AC3E}">
        <p14:creationId xmlns:p14="http://schemas.microsoft.com/office/powerpoint/2010/main" val="2449387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7726" y="1693606"/>
            <a:ext cx="10876547" cy="3965353"/>
          </a:xfrm>
        </p:spPr>
        <p:txBody>
          <a:bodyPr>
            <a:normAutofit/>
          </a:bodyPr>
          <a:lstStyle/>
          <a:p>
            <a:pPr marL="0" indent="0" algn="just">
              <a:buNone/>
            </a:pPr>
            <a:r>
              <a:rPr lang="en-US" sz="3600" dirty="0">
                <a:latin typeface="Cambria" panose="02040503050406030204" pitchFamily="18" charset="0"/>
              </a:rPr>
              <a:t>The table above presents the level of teachers’ job satisfaction. It shows the responses of the teachers as to their level of job satisfaction which revealed an over-all result as “Satisfied” (AWM=3.61). </a:t>
            </a:r>
          </a:p>
          <a:p>
            <a:pPr marL="0" indent="0" algn="just">
              <a:buNone/>
            </a:pPr>
            <a:endParaRPr lang="en-US" sz="2000" dirty="0">
              <a:latin typeface="Cambria" panose="02040503050406030204" pitchFamily="18" charset="0"/>
            </a:endParaRPr>
          </a:p>
          <a:p>
            <a:pPr marL="0" indent="0" algn="just">
              <a:buNone/>
            </a:pPr>
            <a:r>
              <a:rPr lang="en-US" sz="3600" dirty="0">
                <a:latin typeface="Cambria" panose="02040503050406030204" pitchFamily="18" charset="0"/>
              </a:rPr>
              <a:t>The result means that in terms of job satisfaction most of them were just satisfied on their job.</a:t>
            </a:r>
          </a:p>
          <a:p>
            <a:pPr marL="0" indent="0" algn="just">
              <a:buNone/>
            </a:pPr>
            <a:endParaRPr lang="en-US" sz="3600" dirty="0">
              <a:latin typeface="Cambria" panose="02040503050406030204" pitchFamily="18" charset="0"/>
            </a:endParaRPr>
          </a:p>
          <a:p>
            <a:pPr marL="0" indent="0" algn="just">
              <a:buNone/>
            </a:pPr>
            <a:endParaRPr lang="en-US" sz="3600" dirty="0">
              <a:latin typeface="Cambria" panose="02040503050406030204" pitchFamily="18" charset="0"/>
            </a:endParaRPr>
          </a:p>
        </p:txBody>
      </p:sp>
      <p:sp>
        <p:nvSpPr>
          <p:cNvPr id="4" name="Title 1"/>
          <p:cNvSpPr txBox="1">
            <a:spLocks/>
          </p:cNvSpPr>
          <p:nvPr/>
        </p:nvSpPr>
        <p:spPr>
          <a:xfrm>
            <a:off x="0" y="0"/>
            <a:ext cx="12192000" cy="1325563"/>
          </a:xfrm>
          <a:prstGeom prst="rect">
            <a:avLst/>
          </a:prstGeom>
          <a:solidFill>
            <a:schemeClr val="accent4"/>
          </a:solidFill>
          <a:ln>
            <a:solidFill>
              <a:schemeClr val="accent4"/>
            </a:solidFill>
          </a:ln>
        </p:spPr>
        <p:txBody>
          <a:bodyPr vert="horz" lIns="91440" tIns="45720" rIns="91440" bIns="45720" rtlCol="0" anchor="ctr">
            <a:normAutofit/>
            <a:scene3d>
              <a:camera prst="orthographicFront"/>
              <a:lightRig rig="soft" dir="t">
                <a:rot lat="0" lon="0" rev="15600000"/>
              </a:lightRig>
            </a:scene3d>
            <a:sp3d extrusionH="57150" prstMaterial="softEdge">
              <a:bevelT w="25400" h="38100"/>
            </a:sp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n/>
                <a:solidFill>
                  <a:srgbClr val="002060"/>
                </a:solidFill>
                <a:latin typeface="Cambria" panose="02040503050406030204" pitchFamily="18" charset="0"/>
              </a:rPr>
              <a:t>FINDINGS    </a:t>
            </a:r>
            <a:r>
              <a:rPr lang="en-US" sz="2000" b="1" dirty="0">
                <a:ln/>
                <a:solidFill>
                  <a:srgbClr val="002060"/>
                </a:solidFill>
                <a:latin typeface="Cambria" panose="02040503050406030204" pitchFamily="18" charset="0"/>
              </a:rPr>
              <a:t>JOB SATISFACTION OF SECONDARY SCHOOL TEACHERS VIS-À-VIS  					     TEACHERS EFFICIENCY IN WORK PERFORMANCE</a:t>
            </a:r>
          </a:p>
        </p:txBody>
      </p:sp>
      <p:sp>
        <p:nvSpPr>
          <p:cNvPr id="5" name="Rectangle 4"/>
          <p:cNvSpPr/>
          <p:nvPr/>
        </p:nvSpPr>
        <p:spPr>
          <a:xfrm>
            <a:off x="2810436" y="91281"/>
            <a:ext cx="94130" cy="11430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0" y="6027003"/>
            <a:ext cx="12192000" cy="830997"/>
          </a:xfrm>
          <a:prstGeom prst="rect">
            <a:avLst/>
          </a:prstGeom>
          <a:solidFill>
            <a:schemeClr val="accent5">
              <a:lumMod val="20000"/>
              <a:lumOff val="80000"/>
            </a:schemeClr>
          </a:solidFill>
          <a:ln>
            <a:solidFill>
              <a:schemeClr val="accent5">
                <a:lumMod val="20000"/>
                <a:lumOff val="80000"/>
              </a:schemeClr>
            </a:solidFill>
          </a:ln>
        </p:spPr>
        <p:txBody>
          <a:bodyPr wrap="square" rtlCol="0">
            <a:spAutoFit/>
          </a:bodyPr>
          <a:lstStyle/>
          <a:p>
            <a:pPr algn="ctr"/>
            <a:r>
              <a:rPr lang="en-US" sz="2400" b="1" dirty="0">
                <a:latin typeface="Cambria" panose="02040503050406030204" pitchFamily="18" charset="0"/>
              </a:rPr>
              <a:t>International Virtual Conference on Challenges in Education, Business and Technology | </a:t>
            </a:r>
            <a:r>
              <a:rPr lang="en-US" sz="2400" dirty="0">
                <a:latin typeface="Cambria" panose="02040503050406030204" pitchFamily="18" charset="0"/>
              </a:rPr>
              <a:t>February 20-21, 2022 | Via Zoom Conferencing</a:t>
            </a:r>
          </a:p>
        </p:txBody>
      </p:sp>
    </p:spTree>
    <p:extLst>
      <p:ext uri="{BB962C8B-B14F-4D97-AF65-F5344CB8AC3E}">
        <p14:creationId xmlns:p14="http://schemas.microsoft.com/office/powerpoint/2010/main" val="3033940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753893263"/>
              </p:ext>
            </p:extLst>
          </p:nvPr>
        </p:nvGraphicFramePr>
        <p:xfrm>
          <a:off x="0" y="1556205"/>
          <a:ext cx="6441346" cy="4461190"/>
        </p:xfrm>
        <a:graphic>
          <a:graphicData uri="http://schemas.openxmlformats.org/drawingml/2006/table">
            <a:tbl>
              <a:tblPr firstRow="1" firstCol="1" bandRow="1">
                <a:tableStyleId>{5C22544A-7EE6-4342-B048-85BDC9FD1C3A}</a:tableStyleId>
              </a:tblPr>
              <a:tblGrid>
                <a:gridCol w="469609">
                  <a:extLst>
                    <a:ext uri="{9D8B030D-6E8A-4147-A177-3AD203B41FA5}">
                      <a16:colId xmlns:a16="http://schemas.microsoft.com/office/drawing/2014/main" val="20000"/>
                    </a:ext>
                  </a:extLst>
                </a:gridCol>
                <a:gridCol w="4029131">
                  <a:extLst>
                    <a:ext uri="{9D8B030D-6E8A-4147-A177-3AD203B41FA5}">
                      <a16:colId xmlns:a16="http://schemas.microsoft.com/office/drawing/2014/main" val="20001"/>
                    </a:ext>
                  </a:extLst>
                </a:gridCol>
                <a:gridCol w="667001">
                  <a:extLst>
                    <a:ext uri="{9D8B030D-6E8A-4147-A177-3AD203B41FA5}">
                      <a16:colId xmlns:a16="http://schemas.microsoft.com/office/drawing/2014/main" val="20002"/>
                    </a:ext>
                  </a:extLst>
                </a:gridCol>
                <a:gridCol w="1275605">
                  <a:extLst>
                    <a:ext uri="{9D8B030D-6E8A-4147-A177-3AD203B41FA5}">
                      <a16:colId xmlns:a16="http://schemas.microsoft.com/office/drawing/2014/main" val="20003"/>
                    </a:ext>
                  </a:extLst>
                </a:gridCol>
              </a:tblGrid>
              <a:tr h="139670">
                <a:tc>
                  <a:txBody>
                    <a:bodyPr/>
                    <a:lstStyle/>
                    <a:p>
                      <a:pPr marL="12065" marR="0" algn="ctr">
                        <a:lnSpc>
                          <a:spcPct val="107000"/>
                        </a:lnSpc>
                        <a:spcBef>
                          <a:spcPts val="0"/>
                        </a:spcBef>
                        <a:spcAft>
                          <a:spcPts val="0"/>
                        </a:spcAft>
                      </a:pPr>
                      <a:r>
                        <a:rPr lang="en-PH" sz="1200" dirty="0">
                          <a:effectLst/>
                          <a:latin typeface="Cambria" panose="02040503050406030204" pitchFamily="18" charset="0"/>
                        </a:rPr>
                        <a:t>No.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22225" algn="ctr">
                        <a:lnSpc>
                          <a:spcPct val="107000"/>
                        </a:lnSpc>
                        <a:spcBef>
                          <a:spcPts val="0"/>
                        </a:spcBef>
                        <a:spcAft>
                          <a:spcPts val="0"/>
                        </a:spcAft>
                      </a:pPr>
                      <a:r>
                        <a:rPr lang="en-PH" sz="1200" dirty="0">
                          <a:effectLst/>
                          <a:latin typeface="Cambria" panose="02040503050406030204" pitchFamily="18" charset="0"/>
                        </a:rPr>
                        <a:t>Statement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77470" marR="0" algn="ctr">
                        <a:lnSpc>
                          <a:spcPct val="107000"/>
                        </a:lnSpc>
                        <a:spcBef>
                          <a:spcPts val="0"/>
                        </a:spcBef>
                        <a:spcAft>
                          <a:spcPts val="0"/>
                        </a:spcAft>
                      </a:pPr>
                      <a:r>
                        <a:rPr lang="en-PH" sz="1200">
                          <a:effectLst/>
                          <a:latin typeface="Cambria" panose="02040503050406030204" pitchFamily="18" charset="0"/>
                        </a:rPr>
                        <a:t>WM </a:t>
                      </a:r>
                      <a:endParaRPr lang="en-US" sz="120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23495" algn="ctr">
                        <a:lnSpc>
                          <a:spcPct val="107000"/>
                        </a:lnSpc>
                        <a:spcBef>
                          <a:spcPts val="0"/>
                        </a:spcBef>
                        <a:spcAft>
                          <a:spcPts val="0"/>
                        </a:spcAft>
                      </a:pPr>
                      <a:r>
                        <a:rPr lang="en-PH" sz="1200" dirty="0">
                          <a:effectLst/>
                          <a:latin typeface="Cambria" panose="02040503050406030204" pitchFamily="18" charset="0"/>
                        </a:rPr>
                        <a:t>Description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extLst>
                  <a:ext uri="{0D108BD9-81ED-4DB2-BD59-A6C34878D82A}">
                    <a16:rowId xmlns:a16="http://schemas.microsoft.com/office/drawing/2014/main" val="10000"/>
                  </a:ext>
                </a:extLst>
              </a:tr>
              <a:tr h="139670">
                <a:tc>
                  <a:txBody>
                    <a:bodyPr/>
                    <a:lstStyle/>
                    <a:p>
                      <a:pPr marL="0" marR="0" algn="ctr">
                        <a:lnSpc>
                          <a:spcPct val="107000"/>
                        </a:lnSpc>
                        <a:spcBef>
                          <a:spcPts val="0"/>
                        </a:spcBef>
                        <a:spcAft>
                          <a:spcPts val="0"/>
                        </a:spcAft>
                      </a:pPr>
                      <a:r>
                        <a:rPr lang="en-PH" sz="1200" dirty="0">
                          <a:effectLst/>
                          <a:latin typeface="Cambria" panose="02040503050406030204" pitchFamily="18" charset="0"/>
                        </a:rPr>
                        <a:t>1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7000"/>
                        </a:lnSpc>
                        <a:spcBef>
                          <a:spcPts val="0"/>
                        </a:spcBef>
                        <a:spcAft>
                          <a:spcPts val="0"/>
                        </a:spcAft>
                      </a:pPr>
                      <a:r>
                        <a:rPr lang="en-PH" sz="1200" dirty="0">
                          <a:effectLst/>
                          <a:latin typeface="Cambria" panose="02040503050406030204" pitchFamily="18" charset="0"/>
                        </a:rPr>
                        <a:t>How much can you do to get through to the most difficult students?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22225" algn="ctr">
                        <a:lnSpc>
                          <a:spcPct val="107000"/>
                        </a:lnSpc>
                        <a:spcBef>
                          <a:spcPts val="0"/>
                        </a:spcBef>
                        <a:spcAft>
                          <a:spcPts val="0"/>
                        </a:spcAft>
                      </a:pPr>
                      <a:r>
                        <a:rPr lang="en-PH" sz="1200" dirty="0">
                          <a:effectLst/>
                          <a:latin typeface="Cambria" panose="02040503050406030204" pitchFamily="18" charset="0"/>
                        </a:rPr>
                        <a:t>3.84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ctr">
                        <a:lnSpc>
                          <a:spcPct val="107000"/>
                        </a:lnSpc>
                        <a:spcBef>
                          <a:spcPts val="0"/>
                        </a:spcBef>
                        <a:spcAft>
                          <a:spcPts val="0"/>
                        </a:spcAft>
                      </a:pPr>
                      <a:r>
                        <a:rPr lang="en-PH" sz="1200" dirty="0">
                          <a:effectLst/>
                          <a:latin typeface="Cambria" panose="02040503050406030204" pitchFamily="18" charset="0"/>
                        </a:rPr>
                        <a:t>Quite A Bit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extLst>
                  <a:ext uri="{0D108BD9-81ED-4DB2-BD59-A6C34878D82A}">
                    <a16:rowId xmlns:a16="http://schemas.microsoft.com/office/drawing/2014/main" val="10001"/>
                  </a:ext>
                </a:extLst>
              </a:tr>
              <a:tr h="139670">
                <a:tc>
                  <a:txBody>
                    <a:bodyPr/>
                    <a:lstStyle/>
                    <a:p>
                      <a:pPr marL="0" marR="0" algn="ctr">
                        <a:lnSpc>
                          <a:spcPct val="107000"/>
                        </a:lnSpc>
                        <a:spcBef>
                          <a:spcPts val="0"/>
                        </a:spcBef>
                        <a:spcAft>
                          <a:spcPts val="0"/>
                        </a:spcAft>
                      </a:pPr>
                      <a:r>
                        <a:rPr lang="en-PH" sz="1200" dirty="0">
                          <a:effectLst/>
                          <a:latin typeface="Cambria" panose="02040503050406030204" pitchFamily="18" charset="0"/>
                        </a:rPr>
                        <a:t>2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7000"/>
                        </a:lnSpc>
                        <a:spcBef>
                          <a:spcPts val="0"/>
                        </a:spcBef>
                        <a:spcAft>
                          <a:spcPts val="0"/>
                        </a:spcAft>
                      </a:pPr>
                      <a:r>
                        <a:rPr lang="en-PH" sz="1200" dirty="0">
                          <a:effectLst/>
                          <a:latin typeface="Cambria" panose="02040503050406030204" pitchFamily="18" charset="0"/>
                        </a:rPr>
                        <a:t>How much can you do to help your students think critically?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22225" algn="ctr">
                        <a:lnSpc>
                          <a:spcPct val="107000"/>
                        </a:lnSpc>
                        <a:spcBef>
                          <a:spcPts val="0"/>
                        </a:spcBef>
                        <a:spcAft>
                          <a:spcPts val="0"/>
                        </a:spcAft>
                      </a:pPr>
                      <a:r>
                        <a:rPr lang="en-PH" sz="1200" dirty="0">
                          <a:effectLst/>
                          <a:latin typeface="Cambria" panose="02040503050406030204" pitchFamily="18" charset="0"/>
                        </a:rPr>
                        <a:t>3.77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ctr">
                        <a:lnSpc>
                          <a:spcPct val="107000"/>
                        </a:lnSpc>
                        <a:spcBef>
                          <a:spcPts val="0"/>
                        </a:spcBef>
                        <a:spcAft>
                          <a:spcPts val="0"/>
                        </a:spcAft>
                      </a:pPr>
                      <a:r>
                        <a:rPr lang="en-PH" sz="1200">
                          <a:effectLst/>
                          <a:latin typeface="Cambria" panose="02040503050406030204" pitchFamily="18" charset="0"/>
                        </a:rPr>
                        <a:t>Quite A Bit </a:t>
                      </a:r>
                      <a:endParaRPr lang="en-US" sz="120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extLst>
                  <a:ext uri="{0D108BD9-81ED-4DB2-BD59-A6C34878D82A}">
                    <a16:rowId xmlns:a16="http://schemas.microsoft.com/office/drawing/2014/main" val="10002"/>
                  </a:ext>
                </a:extLst>
              </a:tr>
              <a:tr h="139670">
                <a:tc>
                  <a:txBody>
                    <a:bodyPr/>
                    <a:lstStyle/>
                    <a:p>
                      <a:pPr marL="0" marR="0" algn="ctr">
                        <a:lnSpc>
                          <a:spcPct val="107000"/>
                        </a:lnSpc>
                        <a:spcBef>
                          <a:spcPts val="0"/>
                        </a:spcBef>
                        <a:spcAft>
                          <a:spcPts val="0"/>
                        </a:spcAft>
                      </a:pPr>
                      <a:r>
                        <a:rPr lang="en-PH" sz="1200" dirty="0">
                          <a:effectLst/>
                          <a:latin typeface="Cambria" panose="02040503050406030204" pitchFamily="18" charset="0"/>
                        </a:rPr>
                        <a:t>3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7000"/>
                        </a:lnSpc>
                        <a:spcBef>
                          <a:spcPts val="0"/>
                        </a:spcBef>
                        <a:spcAft>
                          <a:spcPts val="0"/>
                        </a:spcAft>
                      </a:pPr>
                      <a:r>
                        <a:rPr lang="en-PH" sz="1200" dirty="0">
                          <a:effectLst/>
                          <a:latin typeface="Cambria" panose="02040503050406030204" pitchFamily="18" charset="0"/>
                        </a:rPr>
                        <a:t>How much can you do to control disruptive behavior in the classroom?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22225" algn="ctr">
                        <a:lnSpc>
                          <a:spcPct val="107000"/>
                        </a:lnSpc>
                        <a:spcBef>
                          <a:spcPts val="0"/>
                        </a:spcBef>
                        <a:spcAft>
                          <a:spcPts val="0"/>
                        </a:spcAft>
                      </a:pPr>
                      <a:r>
                        <a:rPr lang="en-PH" sz="1200" dirty="0">
                          <a:effectLst/>
                          <a:latin typeface="Cambria" panose="02040503050406030204" pitchFamily="18" charset="0"/>
                        </a:rPr>
                        <a:t>3.83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ctr">
                        <a:lnSpc>
                          <a:spcPct val="107000"/>
                        </a:lnSpc>
                        <a:spcBef>
                          <a:spcPts val="0"/>
                        </a:spcBef>
                        <a:spcAft>
                          <a:spcPts val="0"/>
                        </a:spcAft>
                      </a:pPr>
                      <a:r>
                        <a:rPr lang="en-PH" sz="1200" dirty="0">
                          <a:effectLst/>
                          <a:latin typeface="Cambria" panose="02040503050406030204" pitchFamily="18" charset="0"/>
                        </a:rPr>
                        <a:t>Quite A Bit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extLst>
                  <a:ext uri="{0D108BD9-81ED-4DB2-BD59-A6C34878D82A}">
                    <a16:rowId xmlns:a16="http://schemas.microsoft.com/office/drawing/2014/main" val="10003"/>
                  </a:ext>
                </a:extLst>
              </a:tr>
              <a:tr h="139670">
                <a:tc>
                  <a:txBody>
                    <a:bodyPr/>
                    <a:lstStyle/>
                    <a:p>
                      <a:pPr marL="0" marR="0" algn="ctr">
                        <a:lnSpc>
                          <a:spcPct val="107000"/>
                        </a:lnSpc>
                        <a:spcBef>
                          <a:spcPts val="0"/>
                        </a:spcBef>
                        <a:spcAft>
                          <a:spcPts val="0"/>
                        </a:spcAft>
                      </a:pPr>
                      <a:r>
                        <a:rPr lang="en-PH" sz="1200" dirty="0">
                          <a:effectLst/>
                          <a:latin typeface="Cambria" panose="02040503050406030204" pitchFamily="18" charset="0"/>
                        </a:rPr>
                        <a:t>4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14605" algn="just">
                        <a:lnSpc>
                          <a:spcPct val="107000"/>
                        </a:lnSpc>
                        <a:spcBef>
                          <a:spcPts val="0"/>
                        </a:spcBef>
                        <a:spcAft>
                          <a:spcPts val="0"/>
                        </a:spcAft>
                      </a:pPr>
                      <a:r>
                        <a:rPr lang="en-PH" sz="1200" dirty="0">
                          <a:effectLst/>
                          <a:latin typeface="Cambria" panose="02040503050406030204" pitchFamily="18" charset="0"/>
                        </a:rPr>
                        <a:t>How much can you do to motivate students who show low interest in school work?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22225" algn="ctr">
                        <a:lnSpc>
                          <a:spcPct val="107000"/>
                        </a:lnSpc>
                        <a:spcBef>
                          <a:spcPts val="0"/>
                        </a:spcBef>
                        <a:spcAft>
                          <a:spcPts val="0"/>
                        </a:spcAft>
                      </a:pPr>
                      <a:r>
                        <a:rPr lang="en-PH" sz="1200" dirty="0">
                          <a:effectLst/>
                          <a:latin typeface="Cambria" panose="02040503050406030204" pitchFamily="18" charset="0"/>
                        </a:rPr>
                        <a:t>3.88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ctr">
                        <a:lnSpc>
                          <a:spcPct val="107000"/>
                        </a:lnSpc>
                        <a:spcBef>
                          <a:spcPts val="0"/>
                        </a:spcBef>
                        <a:spcAft>
                          <a:spcPts val="0"/>
                        </a:spcAft>
                      </a:pPr>
                      <a:r>
                        <a:rPr lang="en-PH" sz="1200" dirty="0">
                          <a:effectLst/>
                          <a:latin typeface="Cambria" panose="02040503050406030204" pitchFamily="18" charset="0"/>
                        </a:rPr>
                        <a:t>Quite A Bit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extLst>
                  <a:ext uri="{0D108BD9-81ED-4DB2-BD59-A6C34878D82A}">
                    <a16:rowId xmlns:a16="http://schemas.microsoft.com/office/drawing/2014/main" val="10004"/>
                  </a:ext>
                </a:extLst>
              </a:tr>
              <a:tr h="139670">
                <a:tc>
                  <a:txBody>
                    <a:bodyPr/>
                    <a:lstStyle/>
                    <a:p>
                      <a:pPr marL="0" marR="0" algn="ctr">
                        <a:lnSpc>
                          <a:spcPct val="107000"/>
                        </a:lnSpc>
                        <a:spcBef>
                          <a:spcPts val="0"/>
                        </a:spcBef>
                        <a:spcAft>
                          <a:spcPts val="0"/>
                        </a:spcAft>
                      </a:pPr>
                      <a:r>
                        <a:rPr lang="en-PH" sz="1200" dirty="0">
                          <a:effectLst/>
                          <a:latin typeface="Cambria" panose="02040503050406030204" pitchFamily="18" charset="0"/>
                        </a:rPr>
                        <a:t>5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7000"/>
                        </a:lnSpc>
                        <a:spcBef>
                          <a:spcPts val="0"/>
                        </a:spcBef>
                        <a:spcAft>
                          <a:spcPts val="0"/>
                        </a:spcAft>
                      </a:pPr>
                      <a:r>
                        <a:rPr lang="en-PH" sz="1200" dirty="0">
                          <a:effectLst/>
                          <a:latin typeface="Cambria" panose="02040503050406030204" pitchFamily="18" charset="0"/>
                        </a:rPr>
                        <a:t>To what extent can you make your expectations clear about student behavior?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22225" algn="ctr">
                        <a:lnSpc>
                          <a:spcPct val="107000"/>
                        </a:lnSpc>
                        <a:spcBef>
                          <a:spcPts val="0"/>
                        </a:spcBef>
                        <a:spcAft>
                          <a:spcPts val="0"/>
                        </a:spcAft>
                      </a:pPr>
                      <a:r>
                        <a:rPr lang="en-PH" sz="1200" dirty="0">
                          <a:effectLst/>
                          <a:latin typeface="Cambria" panose="02040503050406030204" pitchFamily="18" charset="0"/>
                        </a:rPr>
                        <a:t>3.75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ctr">
                        <a:lnSpc>
                          <a:spcPct val="107000"/>
                        </a:lnSpc>
                        <a:spcBef>
                          <a:spcPts val="0"/>
                        </a:spcBef>
                        <a:spcAft>
                          <a:spcPts val="0"/>
                        </a:spcAft>
                      </a:pPr>
                      <a:r>
                        <a:rPr lang="en-PH" sz="1200" dirty="0">
                          <a:effectLst/>
                          <a:latin typeface="Cambria" panose="02040503050406030204" pitchFamily="18" charset="0"/>
                        </a:rPr>
                        <a:t>Quite A Bit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extLst>
                  <a:ext uri="{0D108BD9-81ED-4DB2-BD59-A6C34878D82A}">
                    <a16:rowId xmlns:a16="http://schemas.microsoft.com/office/drawing/2014/main" val="10005"/>
                  </a:ext>
                </a:extLst>
              </a:tr>
              <a:tr h="139670">
                <a:tc>
                  <a:txBody>
                    <a:bodyPr/>
                    <a:lstStyle/>
                    <a:p>
                      <a:pPr marL="0" marR="0" algn="ctr">
                        <a:lnSpc>
                          <a:spcPct val="107000"/>
                        </a:lnSpc>
                        <a:spcBef>
                          <a:spcPts val="0"/>
                        </a:spcBef>
                        <a:spcAft>
                          <a:spcPts val="0"/>
                        </a:spcAft>
                      </a:pPr>
                      <a:r>
                        <a:rPr lang="en-PH" sz="1200" dirty="0">
                          <a:effectLst/>
                          <a:latin typeface="Cambria" panose="02040503050406030204" pitchFamily="18" charset="0"/>
                        </a:rPr>
                        <a:t>6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7000"/>
                        </a:lnSpc>
                        <a:spcBef>
                          <a:spcPts val="0"/>
                        </a:spcBef>
                        <a:spcAft>
                          <a:spcPts val="0"/>
                        </a:spcAft>
                      </a:pPr>
                      <a:r>
                        <a:rPr lang="en-PH" sz="1200" dirty="0">
                          <a:effectLst/>
                          <a:latin typeface="Cambria" panose="02040503050406030204" pitchFamily="18" charset="0"/>
                        </a:rPr>
                        <a:t>How much can you do to get students believe they can do well in school work?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22225" algn="ctr">
                        <a:lnSpc>
                          <a:spcPct val="107000"/>
                        </a:lnSpc>
                        <a:spcBef>
                          <a:spcPts val="0"/>
                        </a:spcBef>
                        <a:spcAft>
                          <a:spcPts val="0"/>
                        </a:spcAft>
                      </a:pPr>
                      <a:r>
                        <a:rPr lang="en-PH" sz="1200" dirty="0">
                          <a:effectLst/>
                          <a:latin typeface="Cambria" panose="02040503050406030204" pitchFamily="18" charset="0"/>
                        </a:rPr>
                        <a:t>3.91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ctr">
                        <a:lnSpc>
                          <a:spcPct val="107000"/>
                        </a:lnSpc>
                        <a:spcBef>
                          <a:spcPts val="0"/>
                        </a:spcBef>
                        <a:spcAft>
                          <a:spcPts val="0"/>
                        </a:spcAft>
                      </a:pPr>
                      <a:r>
                        <a:rPr lang="en-PH" sz="1200" dirty="0">
                          <a:effectLst/>
                          <a:latin typeface="Cambria" panose="02040503050406030204" pitchFamily="18" charset="0"/>
                        </a:rPr>
                        <a:t>Quite A Bit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extLst>
                  <a:ext uri="{0D108BD9-81ED-4DB2-BD59-A6C34878D82A}">
                    <a16:rowId xmlns:a16="http://schemas.microsoft.com/office/drawing/2014/main" val="10006"/>
                  </a:ext>
                </a:extLst>
              </a:tr>
              <a:tr h="139670">
                <a:tc>
                  <a:txBody>
                    <a:bodyPr/>
                    <a:lstStyle/>
                    <a:p>
                      <a:pPr marL="0" marR="0" algn="ctr">
                        <a:lnSpc>
                          <a:spcPct val="107000"/>
                        </a:lnSpc>
                        <a:spcBef>
                          <a:spcPts val="0"/>
                        </a:spcBef>
                        <a:spcAft>
                          <a:spcPts val="0"/>
                        </a:spcAft>
                      </a:pPr>
                      <a:r>
                        <a:rPr lang="en-PH" sz="1200" dirty="0">
                          <a:effectLst/>
                          <a:latin typeface="Cambria" panose="02040503050406030204" pitchFamily="18" charset="0"/>
                        </a:rPr>
                        <a:t>7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7000"/>
                        </a:lnSpc>
                        <a:spcBef>
                          <a:spcPts val="0"/>
                        </a:spcBef>
                        <a:spcAft>
                          <a:spcPts val="0"/>
                        </a:spcAft>
                      </a:pPr>
                      <a:r>
                        <a:rPr lang="en-PH" sz="1200" dirty="0">
                          <a:effectLst/>
                          <a:latin typeface="Cambria" panose="02040503050406030204" pitchFamily="18" charset="0"/>
                        </a:rPr>
                        <a:t>How well can you respond to difficult questions from your students?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22225" algn="ctr">
                        <a:lnSpc>
                          <a:spcPct val="107000"/>
                        </a:lnSpc>
                        <a:spcBef>
                          <a:spcPts val="0"/>
                        </a:spcBef>
                        <a:spcAft>
                          <a:spcPts val="0"/>
                        </a:spcAft>
                      </a:pPr>
                      <a:r>
                        <a:rPr lang="en-PH" sz="1200" dirty="0">
                          <a:effectLst/>
                          <a:latin typeface="Cambria" panose="02040503050406030204" pitchFamily="18" charset="0"/>
                        </a:rPr>
                        <a:t>3.77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ctr">
                        <a:lnSpc>
                          <a:spcPct val="107000"/>
                        </a:lnSpc>
                        <a:spcBef>
                          <a:spcPts val="0"/>
                        </a:spcBef>
                        <a:spcAft>
                          <a:spcPts val="0"/>
                        </a:spcAft>
                      </a:pPr>
                      <a:r>
                        <a:rPr lang="en-PH" sz="1200" dirty="0">
                          <a:effectLst/>
                          <a:latin typeface="Cambria" panose="02040503050406030204" pitchFamily="18" charset="0"/>
                        </a:rPr>
                        <a:t>Quite A Bit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extLst>
                  <a:ext uri="{0D108BD9-81ED-4DB2-BD59-A6C34878D82A}">
                    <a16:rowId xmlns:a16="http://schemas.microsoft.com/office/drawing/2014/main" val="10007"/>
                  </a:ext>
                </a:extLst>
              </a:tr>
              <a:tr h="139670">
                <a:tc>
                  <a:txBody>
                    <a:bodyPr/>
                    <a:lstStyle/>
                    <a:p>
                      <a:pPr marL="0" marR="0" algn="ctr">
                        <a:lnSpc>
                          <a:spcPct val="107000"/>
                        </a:lnSpc>
                        <a:spcBef>
                          <a:spcPts val="0"/>
                        </a:spcBef>
                        <a:spcAft>
                          <a:spcPts val="0"/>
                        </a:spcAft>
                      </a:pPr>
                      <a:r>
                        <a:rPr lang="en-PH" sz="1200">
                          <a:effectLst/>
                          <a:latin typeface="Cambria" panose="02040503050406030204" pitchFamily="18" charset="0"/>
                        </a:rPr>
                        <a:t>8 </a:t>
                      </a:r>
                      <a:endParaRPr lang="en-US" sz="120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7000"/>
                        </a:lnSpc>
                        <a:spcBef>
                          <a:spcPts val="0"/>
                        </a:spcBef>
                        <a:spcAft>
                          <a:spcPts val="0"/>
                        </a:spcAft>
                      </a:pPr>
                      <a:r>
                        <a:rPr lang="en-PH" sz="1200" dirty="0">
                          <a:effectLst/>
                          <a:latin typeface="Cambria" panose="02040503050406030204" pitchFamily="18" charset="0"/>
                        </a:rPr>
                        <a:t>How well can you establish routines to keep activities running smoothly?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22225" algn="ctr">
                        <a:lnSpc>
                          <a:spcPct val="107000"/>
                        </a:lnSpc>
                        <a:spcBef>
                          <a:spcPts val="0"/>
                        </a:spcBef>
                        <a:spcAft>
                          <a:spcPts val="0"/>
                        </a:spcAft>
                      </a:pPr>
                      <a:r>
                        <a:rPr lang="en-PH" sz="1200" dirty="0">
                          <a:effectLst/>
                          <a:latin typeface="Cambria" panose="02040503050406030204" pitchFamily="18" charset="0"/>
                        </a:rPr>
                        <a:t>3.82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ctr">
                        <a:lnSpc>
                          <a:spcPct val="107000"/>
                        </a:lnSpc>
                        <a:spcBef>
                          <a:spcPts val="0"/>
                        </a:spcBef>
                        <a:spcAft>
                          <a:spcPts val="0"/>
                        </a:spcAft>
                      </a:pPr>
                      <a:r>
                        <a:rPr lang="en-PH" sz="1200" dirty="0">
                          <a:effectLst/>
                          <a:latin typeface="Cambria" panose="02040503050406030204" pitchFamily="18" charset="0"/>
                        </a:rPr>
                        <a:t>Quite A Bit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extLst>
                  <a:ext uri="{0D108BD9-81ED-4DB2-BD59-A6C34878D82A}">
                    <a16:rowId xmlns:a16="http://schemas.microsoft.com/office/drawing/2014/main" val="10008"/>
                  </a:ext>
                </a:extLst>
              </a:tr>
              <a:tr h="139670">
                <a:tc>
                  <a:txBody>
                    <a:bodyPr/>
                    <a:lstStyle/>
                    <a:p>
                      <a:pPr marL="0" marR="0" algn="ctr">
                        <a:lnSpc>
                          <a:spcPct val="107000"/>
                        </a:lnSpc>
                        <a:spcBef>
                          <a:spcPts val="0"/>
                        </a:spcBef>
                        <a:spcAft>
                          <a:spcPts val="0"/>
                        </a:spcAft>
                      </a:pPr>
                      <a:r>
                        <a:rPr lang="en-PH" sz="1200">
                          <a:effectLst/>
                          <a:latin typeface="Cambria" panose="02040503050406030204" pitchFamily="18" charset="0"/>
                        </a:rPr>
                        <a:t>9 </a:t>
                      </a:r>
                      <a:endParaRPr lang="en-US" sz="120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7000"/>
                        </a:lnSpc>
                        <a:spcBef>
                          <a:spcPts val="0"/>
                        </a:spcBef>
                        <a:spcAft>
                          <a:spcPts val="0"/>
                        </a:spcAft>
                      </a:pPr>
                      <a:r>
                        <a:rPr lang="en-PH" sz="1200" dirty="0">
                          <a:effectLst/>
                          <a:latin typeface="Cambria" panose="02040503050406030204" pitchFamily="18" charset="0"/>
                        </a:rPr>
                        <a:t>How much can you do to help your students’ value learning?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22225" algn="ctr">
                        <a:lnSpc>
                          <a:spcPct val="107000"/>
                        </a:lnSpc>
                        <a:spcBef>
                          <a:spcPts val="0"/>
                        </a:spcBef>
                        <a:spcAft>
                          <a:spcPts val="0"/>
                        </a:spcAft>
                      </a:pPr>
                      <a:r>
                        <a:rPr lang="en-PH" sz="1200" dirty="0">
                          <a:effectLst/>
                          <a:latin typeface="Cambria" panose="02040503050406030204" pitchFamily="18" charset="0"/>
                        </a:rPr>
                        <a:t>3.94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ctr">
                        <a:lnSpc>
                          <a:spcPct val="107000"/>
                        </a:lnSpc>
                        <a:spcBef>
                          <a:spcPts val="0"/>
                        </a:spcBef>
                        <a:spcAft>
                          <a:spcPts val="0"/>
                        </a:spcAft>
                      </a:pPr>
                      <a:r>
                        <a:rPr lang="en-PH" sz="1200" dirty="0">
                          <a:effectLst/>
                          <a:latin typeface="Cambria" panose="02040503050406030204" pitchFamily="18" charset="0"/>
                        </a:rPr>
                        <a:t>Quite A Bit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extLst>
                  <a:ext uri="{0D108BD9-81ED-4DB2-BD59-A6C34878D82A}">
                    <a16:rowId xmlns:a16="http://schemas.microsoft.com/office/drawing/2014/main" val="10009"/>
                  </a:ext>
                </a:extLst>
              </a:tr>
              <a:tr h="139670">
                <a:tc>
                  <a:txBody>
                    <a:bodyPr/>
                    <a:lstStyle/>
                    <a:p>
                      <a:pPr marL="0" marR="0" algn="ctr">
                        <a:lnSpc>
                          <a:spcPct val="107000"/>
                        </a:lnSpc>
                        <a:spcBef>
                          <a:spcPts val="0"/>
                        </a:spcBef>
                        <a:spcAft>
                          <a:spcPts val="0"/>
                        </a:spcAft>
                      </a:pPr>
                      <a:r>
                        <a:rPr lang="en-PH" sz="1200">
                          <a:effectLst/>
                          <a:latin typeface="Cambria" panose="02040503050406030204" pitchFamily="18" charset="0"/>
                        </a:rPr>
                        <a:t>10 </a:t>
                      </a:r>
                      <a:endParaRPr lang="en-US" sz="120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7000"/>
                        </a:lnSpc>
                        <a:spcBef>
                          <a:spcPts val="0"/>
                        </a:spcBef>
                        <a:spcAft>
                          <a:spcPts val="0"/>
                        </a:spcAft>
                      </a:pPr>
                      <a:r>
                        <a:rPr lang="en-PH" sz="1200" dirty="0">
                          <a:effectLst/>
                          <a:latin typeface="Cambria" panose="02040503050406030204" pitchFamily="18" charset="0"/>
                        </a:rPr>
                        <a:t>How much can you gauge your student comprehension of what you have taught?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22225" algn="ctr">
                        <a:lnSpc>
                          <a:spcPct val="107000"/>
                        </a:lnSpc>
                        <a:spcBef>
                          <a:spcPts val="0"/>
                        </a:spcBef>
                        <a:spcAft>
                          <a:spcPts val="0"/>
                        </a:spcAft>
                      </a:pPr>
                      <a:r>
                        <a:rPr lang="en-PH" sz="1200" dirty="0">
                          <a:effectLst/>
                          <a:latin typeface="Cambria" panose="02040503050406030204" pitchFamily="18" charset="0"/>
                        </a:rPr>
                        <a:t>3.83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ctr">
                        <a:lnSpc>
                          <a:spcPct val="107000"/>
                        </a:lnSpc>
                        <a:spcBef>
                          <a:spcPts val="0"/>
                        </a:spcBef>
                        <a:spcAft>
                          <a:spcPts val="0"/>
                        </a:spcAft>
                      </a:pPr>
                      <a:r>
                        <a:rPr lang="en-PH" sz="1200" dirty="0">
                          <a:effectLst/>
                          <a:latin typeface="Cambria" panose="02040503050406030204" pitchFamily="18" charset="0"/>
                        </a:rPr>
                        <a:t>Quite A Bit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extLst>
                  <a:ext uri="{0D108BD9-81ED-4DB2-BD59-A6C34878D82A}">
                    <a16:rowId xmlns:a16="http://schemas.microsoft.com/office/drawing/2014/main" val="10010"/>
                  </a:ext>
                </a:extLst>
              </a:tr>
              <a:tr h="139670">
                <a:tc>
                  <a:txBody>
                    <a:bodyPr/>
                    <a:lstStyle/>
                    <a:p>
                      <a:pPr marL="0" marR="0" algn="ctr">
                        <a:lnSpc>
                          <a:spcPct val="107000"/>
                        </a:lnSpc>
                        <a:spcBef>
                          <a:spcPts val="0"/>
                        </a:spcBef>
                        <a:spcAft>
                          <a:spcPts val="0"/>
                        </a:spcAft>
                      </a:pPr>
                      <a:r>
                        <a:rPr lang="en-PH" sz="1200" dirty="0">
                          <a:effectLst/>
                          <a:latin typeface="Cambria" panose="02040503050406030204" pitchFamily="18" charset="0"/>
                        </a:rPr>
                        <a:t>11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7000"/>
                        </a:lnSpc>
                        <a:spcBef>
                          <a:spcPts val="0"/>
                        </a:spcBef>
                        <a:spcAft>
                          <a:spcPts val="0"/>
                        </a:spcAft>
                      </a:pPr>
                      <a:r>
                        <a:rPr lang="en-PH" sz="1200" dirty="0">
                          <a:effectLst/>
                          <a:latin typeface="Cambria" panose="02040503050406030204" pitchFamily="18" charset="0"/>
                        </a:rPr>
                        <a:t>To what extent can you craft good questions for your students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22225" algn="ctr">
                        <a:lnSpc>
                          <a:spcPct val="107000"/>
                        </a:lnSpc>
                        <a:spcBef>
                          <a:spcPts val="0"/>
                        </a:spcBef>
                        <a:spcAft>
                          <a:spcPts val="0"/>
                        </a:spcAft>
                      </a:pPr>
                      <a:r>
                        <a:rPr lang="en-PH" sz="1200" dirty="0">
                          <a:effectLst/>
                          <a:latin typeface="Cambria" panose="02040503050406030204" pitchFamily="18" charset="0"/>
                        </a:rPr>
                        <a:t>3.84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ctr">
                        <a:lnSpc>
                          <a:spcPct val="107000"/>
                        </a:lnSpc>
                        <a:spcBef>
                          <a:spcPts val="0"/>
                        </a:spcBef>
                        <a:spcAft>
                          <a:spcPts val="0"/>
                        </a:spcAft>
                      </a:pPr>
                      <a:r>
                        <a:rPr lang="en-PH" sz="1200" dirty="0">
                          <a:effectLst/>
                          <a:latin typeface="Cambria" panose="02040503050406030204" pitchFamily="18" charset="0"/>
                        </a:rPr>
                        <a:t>Quite A Bit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extLst>
                  <a:ext uri="{0D108BD9-81ED-4DB2-BD59-A6C34878D82A}">
                    <a16:rowId xmlns:a16="http://schemas.microsoft.com/office/drawing/2014/main" val="10011"/>
                  </a:ext>
                </a:extLst>
              </a:tr>
              <a:tr h="139670">
                <a:tc>
                  <a:txBody>
                    <a:bodyPr/>
                    <a:lstStyle/>
                    <a:p>
                      <a:pPr marL="0" marR="0" algn="ctr">
                        <a:lnSpc>
                          <a:spcPct val="107000"/>
                        </a:lnSpc>
                        <a:spcBef>
                          <a:spcPts val="0"/>
                        </a:spcBef>
                        <a:spcAft>
                          <a:spcPts val="0"/>
                        </a:spcAft>
                      </a:pPr>
                      <a:r>
                        <a:rPr lang="en-PH" sz="1200" dirty="0">
                          <a:effectLst/>
                          <a:latin typeface="Cambria" panose="02040503050406030204" pitchFamily="18" charset="0"/>
                        </a:rPr>
                        <a:t>12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7000"/>
                        </a:lnSpc>
                        <a:spcBef>
                          <a:spcPts val="0"/>
                        </a:spcBef>
                        <a:spcAft>
                          <a:spcPts val="0"/>
                        </a:spcAft>
                      </a:pPr>
                      <a:r>
                        <a:rPr lang="en-PH" sz="1200" dirty="0">
                          <a:effectLst/>
                          <a:latin typeface="Cambria" panose="02040503050406030204" pitchFamily="18" charset="0"/>
                        </a:rPr>
                        <a:t>How much can you do to foster student creativity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22225" algn="ctr">
                        <a:lnSpc>
                          <a:spcPct val="107000"/>
                        </a:lnSpc>
                        <a:spcBef>
                          <a:spcPts val="0"/>
                        </a:spcBef>
                        <a:spcAft>
                          <a:spcPts val="0"/>
                        </a:spcAft>
                      </a:pPr>
                      <a:r>
                        <a:rPr lang="en-PH" sz="1200" dirty="0">
                          <a:effectLst/>
                          <a:latin typeface="Cambria" panose="02040503050406030204" pitchFamily="18" charset="0"/>
                        </a:rPr>
                        <a:t>3.80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ctr">
                        <a:lnSpc>
                          <a:spcPct val="107000"/>
                        </a:lnSpc>
                        <a:spcBef>
                          <a:spcPts val="0"/>
                        </a:spcBef>
                        <a:spcAft>
                          <a:spcPts val="0"/>
                        </a:spcAft>
                      </a:pPr>
                      <a:r>
                        <a:rPr lang="en-PH" sz="1200" dirty="0">
                          <a:effectLst/>
                          <a:latin typeface="Cambria" panose="02040503050406030204" pitchFamily="18" charset="0"/>
                        </a:rPr>
                        <a:t>Quite A Bit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extLst>
                  <a:ext uri="{0D108BD9-81ED-4DB2-BD59-A6C34878D82A}">
                    <a16:rowId xmlns:a16="http://schemas.microsoft.com/office/drawing/2014/main" val="10012"/>
                  </a:ext>
                </a:extLst>
              </a:tr>
            </a:tbl>
          </a:graphicData>
        </a:graphic>
      </p:graphicFrame>
      <p:sp>
        <p:nvSpPr>
          <p:cNvPr id="5" name="Title 1"/>
          <p:cNvSpPr txBox="1">
            <a:spLocks/>
          </p:cNvSpPr>
          <p:nvPr/>
        </p:nvSpPr>
        <p:spPr>
          <a:xfrm>
            <a:off x="0" y="0"/>
            <a:ext cx="12192000" cy="1325563"/>
          </a:xfrm>
          <a:prstGeom prst="rect">
            <a:avLst/>
          </a:prstGeom>
          <a:solidFill>
            <a:schemeClr val="accent4"/>
          </a:solidFill>
          <a:ln>
            <a:solidFill>
              <a:schemeClr val="accent4"/>
            </a:solidFill>
          </a:ln>
        </p:spPr>
        <p:txBody>
          <a:bodyPr vert="horz" lIns="91440" tIns="45720" rIns="91440" bIns="45720" rtlCol="0" anchor="ctr">
            <a:normAutofit/>
            <a:scene3d>
              <a:camera prst="orthographicFront"/>
              <a:lightRig rig="soft" dir="t">
                <a:rot lat="0" lon="0" rev="15600000"/>
              </a:lightRig>
            </a:scene3d>
            <a:sp3d extrusionH="57150" prstMaterial="softEdge">
              <a:bevelT w="25400" h="38100"/>
            </a:sp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n/>
                <a:solidFill>
                  <a:srgbClr val="002060"/>
                </a:solidFill>
                <a:latin typeface="Cambria" panose="02040503050406030204" pitchFamily="18" charset="0"/>
              </a:rPr>
              <a:t>FINDINGS    </a:t>
            </a:r>
            <a:r>
              <a:rPr lang="en-US" sz="2000" b="1" dirty="0">
                <a:ln/>
                <a:solidFill>
                  <a:srgbClr val="002060"/>
                </a:solidFill>
                <a:latin typeface="Cambria" panose="02040503050406030204" pitchFamily="18" charset="0"/>
              </a:rPr>
              <a:t>JOB SATISFACTION OF SECONDARY SCHOOL TEACHERS VIS-À-VIS  					     TEACHERS EFFICIENCY IN WORK PERFORMANCE</a:t>
            </a:r>
          </a:p>
        </p:txBody>
      </p:sp>
      <p:sp>
        <p:nvSpPr>
          <p:cNvPr id="6" name="Rectangle 5"/>
          <p:cNvSpPr/>
          <p:nvPr/>
        </p:nvSpPr>
        <p:spPr>
          <a:xfrm>
            <a:off x="2810436" y="91281"/>
            <a:ext cx="94130" cy="11430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Table 8"/>
          <p:cNvGraphicFramePr>
            <a:graphicFrameLocks noGrp="1"/>
          </p:cNvGraphicFramePr>
          <p:nvPr>
            <p:extLst>
              <p:ext uri="{D42A27DB-BD31-4B8C-83A1-F6EECF244321}">
                <p14:modId xmlns:p14="http://schemas.microsoft.com/office/powerpoint/2010/main" val="702474763"/>
              </p:ext>
            </p:extLst>
          </p:nvPr>
        </p:nvGraphicFramePr>
        <p:xfrm>
          <a:off x="6462445" y="1549390"/>
          <a:ext cx="5729555" cy="4413184"/>
        </p:xfrm>
        <a:graphic>
          <a:graphicData uri="http://schemas.openxmlformats.org/drawingml/2006/table">
            <a:tbl>
              <a:tblPr firstRow="1" firstCol="1" bandRow="1">
                <a:tableStyleId>{5C22544A-7EE6-4342-B048-85BDC9FD1C3A}</a:tableStyleId>
              </a:tblPr>
              <a:tblGrid>
                <a:gridCol w="417718">
                  <a:extLst>
                    <a:ext uri="{9D8B030D-6E8A-4147-A177-3AD203B41FA5}">
                      <a16:colId xmlns:a16="http://schemas.microsoft.com/office/drawing/2014/main" val="20000"/>
                    </a:ext>
                  </a:extLst>
                </a:gridCol>
                <a:gridCol w="3583897">
                  <a:extLst>
                    <a:ext uri="{9D8B030D-6E8A-4147-A177-3AD203B41FA5}">
                      <a16:colId xmlns:a16="http://schemas.microsoft.com/office/drawing/2014/main" val="20001"/>
                    </a:ext>
                  </a:extLst>
                </a:gridCol>
                <a:gridCol w="593295">
                  <a:extLst>
                    <a:ext uri="{9D8B030D-6E8A-4147-A177-3AD203B41FA5}">
                      <a16:colId xmlns:a16="http://schemas.microsoft.com/office/drawing/2014/main" val="20002"/>
                    </a:ext>
                  </a:extLst>
                </a:gridCol>
                <a:gridCol w="1134645">
                  <a:extLst>
                    <a:ext uri="{9D8B030D-6E8A-4147-A177-3AD203B41FA5}">
                      <a16:colId xmlns:a16="http://schemas.microsoft.com/office/drawing/2014/main" val="20003"/>
                    </a:ext>
                  </a:extLst>
                </a:gridCol>
              </a:tblGrid>
              <a:tr h="165713">
                <a:tc>
                  <a:txBody>
                    <a:bodyPr/>
                    <a:lstStyle/>
                    <a:p>
                      <a:pPr marL="0" marR="0" algn="ctr">
                        <a:lnSpc>
                          <a:spcPct val="107000"/>
                        </a:lnSpc>
                        <a:spcBef>
                          <a:spcPts val="0"/>
                        </a:spcBef>
                        <a:spcAft>
                          <a:spcPts val="0"/>
                        </a:spcAft>
                      </a:pPr>
                      <a:r>
                        <a:rPr lang="en-PH" sz="1050" dirty="0">
                          <a:effectLst/>
                          <a:latin typeface="Cambria" panose="02040503050406030204" pitchFamily="18" charset="0"/>
                        </a:rPr>
                        <a:t>13 </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7000"/>
                        </a:lnSpc>
                        <a:spcBef>
                          <a:spcPts val="0"/>
                        </a:spcBef>
                        <a:spcAft>
                          <a:spcPts val="0"/>
                        </a:spcAft>
                      </a:pPr>
                      <a:r>
                        <a:rPr lang="en-PH" sz="1050">
                          <a:effectLst/>
                          <a:latin typeface="Cambria" panose="02040503050406030204" pitchFamily="18" charset="0"/>
                        </a:rPr>
                        <a:t>How much can you do to get children to follow classroom rules? </a:t>
                      </a:r>
                      <a:endParaRPr lang="en-US" sz="100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22225" algn="just">
                        <a:lnSpc>
                          <a:spcPct val="107000"/>
                        </a:lnSpc>
                        <a:spcBef>
                          <a:spcPts val="0"/>
                        </a:spcBef>
                        <a:spcAft>
                          <a:spcPts val="0"/>
                        </a:spcAft>
                      </a:pPr>
                      <a:r>
                        <a:rPr lang="en-PH" sz="1050">
                          <a:effectLst/>
                          <a:latin typeface="Cambria" panose="02040503050406030204" pitchFamily="18" charset="0"/>
                        </a:rPr>
                        <a:t>3.82 </a:t>
                      </a:r>
                      <a:endParaRPr lang="en-US" sz="100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7000"/>
                        </a:lnSpc>
                        <a:spcBef>
                          <a:spcPts val="0"/>
                        </a:spcBef>
                        <a:spcAft>
                          <a:spcPts val="0"/>
                        </a:spcAft>
                      </a:pPr>
                      <a:r>
                        <a:rPr lang="en-PH" sz="1050">
                          <a:effectLst/>
                          <a:latin typeface="Cambria" panose="02040503050406030204" pitchFamily="18" charset="0"/>
                        </a:rPr>
                        <a:t>Quite A Bit </a:t>
                      </a:r>
                      <a:endParaRPr lang="en-US" sz="100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extLst>
                  <a:ext uri="{0D108BD9-81ED-4DB2-BD59-A6C34878D82A}">
                    <a16:rowId xmlns:a16="http://schemas.microsoft.com/office/drawing/2014/main" val="10000"/>
                  </a:ext>
                </a:extLst>
              </a:tr>
              <a:tr h="165713">
                <a:tc>
                  <a:txBody>
                    <a:bodyPr/>
                    <a:lstStyle/>
                    <a:p>
                      <a:pPr marL="0" marR="0" algn="ctr">
                        <a:lnSpc>
                          <a:spcPct val="107000"/>
                        </a:lnSpc>
                        <a:spcBef>
                          <a:spcPts val="0"/>
                        </a:spcBef>
                        <a:spcAft>
                          <a:spcPts val="0"/>
                        </a:spcAft>
                      </a:pPr>
                      <a:r>
                        <a:rPr lang="en-PH" sz="1050" dirty="0">
                          <a:effectLst/>
                          <a:latin typeface="Cambria" panose="02040503050406030204" pitchFamily="18" charset="0"/>
                        </a:rPr>
                        <a:t>14 </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7000"/>
                        </a:lnSpc>
                        <a:spcBef>
                          <a:spcPts val="0"/>
                        </a:spcBef>
                        <a:spcAft>
                          <a:spcPts val="0"/>
                        </a:spcAft>
                      </a:pPr>
                      <a:r>
                        <a:rPr lang="en-PH" sz="1050">
                          <a:effectLst/>
                          <a:latin typeface="Cambria" panose="02040503050406030204" pitchFamily="18" charset="0"/>
                        </a:rPr>
                        <a:t>How much can you do to improve the understanding of a student who is falling </a:t>
                      </a:r>
                      <a:endParaRPr lang="en-US" sz="100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22225" algn="just">
                        <a:lnSpc>
                          <a:spcPct val="107000"/>
                        </a:lnSpc>
                        <a:spcBef>
                          <a:spcPts val="0"/>
                        </a:spcBef>
                        <a:spcAft>
                          <a:spcPts val="0"/>
                        </a:spcAft>
                      </a:pPr>
                      <a:r>
                        <a:rPr lang="en-PH" sz="1050">
                          <a:effectLst/>
                          <a:latin typeface="Cambria" panose="02040503050406030204" pitchFamily="18" charset="0"/>
                        </a:rPr>
                        <a:t>3.81 </a:t>
                      </a:r>
                      <a:endParaRPr lang="en-US" sz="100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7000"/>
                        </a:lnSpc>
                        <a:spcBef>
                          <a:spcPts val="0"/>
                        </a:spcBef>
                        <a:spcAft>
                          <a:spcPts val="0"/>
                        </a:spcAft>
                      </a:pPr>
                      <a:r>
                        <a:rPr lang="en-PH" sz="1050">
                          <a:effectLst/>
                          <a:latin typeface="Cambria" panose="02040503050406030204" pitchFamily="18" charset="0"/>
                        </a:rPr>
                        <a:t>Quite A Bit </a:t>
                      </a:r>
                      <a:endParaRPr lang="en-US" sz="100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extLst>
                  <a:ext uri="{0D108BD9-81ED-4DB2-BD59-A6C34878D82A}">
                    <a16:rowId xmlns:a16="http://schemas.microsoft.com/office/drawing/2014/main" val="10001"/>
                  </a:ext>
                </a:extLst>
              </a:tr>
              <a:tr h="242583">
                <a:tc>
                  <a:txBody>
                    <a:bodyPr/>
                    <a:lstStyle/>
                    <a:p>
                      <a:pPr marL="0" marR="0" algn="ctr">
                        <a:lnSpc>
                          <a:spcPct val="107000"/>
                        </a:lnSpc>
                        <a:spcBef>
                          <a:spcPts val="0"/>
                        </a:spcBef>
                        <a:spcAft>
                          <a:spcPts val="0"/>
                        </a:spcAft>
                      </a:pPr>
                      <a:r>
                        <a:rPr lang="en-PH" sz="1050" dirty="0">
                          <a:effectLst/>
                          <a:latin typeface="Cambria" panose="02040503050406030204" pitchFamily="18" charset="0"/>
                        </a:rPr>
                        <a:t>15 </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7000"/>
                        </a:lnSpc>
                        <a:spcBef>
                          <a:spcPts val="0"/>
                        </a:spcBef>
                        <a:spcAft>
                          <a:spcPts val="0"/>
                        </a:spcAft>
                      </a:pPr>
                      <a:r>
                        <a:rPr lang="en-PH" sz="1050" dirty="0">
                          <a:effectLst/>
                          <a:latin typeface="Cambria" panose="02040503050406030204" pitchFamily="18" charset="0"/>
                        </a:rPr>
                        <a:t>How much can you do to calm a student who is disruptive or noisy? </a:t>
                      </a:r>
                      <a:endParaRPr lang="en-US" sz="1000" dirty="0">
                        <a:effectLst/>
                        <a:latin typeface="Cambria" panose="02040503050406030204" pitchFamily="18" charset="0"/>
                      </a:endParaRPr>
                    </a:p>
                    <a:p>
                      <a:pPr marL="0" marR="0" algn="just">
                        <a:lnSpc>
                          <a:spcPct val="107000"/>
                        </a:lnSpc>
                        <a:spcBef>
                          <a:spcPts val="0"/>
                        </a:spcBef>
                        <a:spcAft>
                          <a:spcPts val="0"/>
                        </a:spcAft>
                      </a:pPr>
                      <a:r>
                        <a:rPr lang="en-PH" sz="1050" dirty="0">
                          <a:effectLst/>
                          <a:latin typeface="Cambria" panose="02040503050406030204" pitchFamily="18" charset="0"/>
                        </a:rPr>
                        <a:t> </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22225" algn="just">
                        <a:lnSpc>
                          <a:spcPct val="107000"/>
                        </a:lnSpc>
                        <a:spcBef>
                          <a:spcPts val="0"/>
                        </a:spcBef>
                        <a:spcAft>
                          <a:spcPts val="0"/>
                        </a:spcAft>
                      </a:pPr>
                      <a:r>
                        <a:rPr lang="en-PH" sz="1050">
                          <a:effectLst/>
                          <a:latin typeface="Cambria" panose="02040503050406030204" pitchFamily="18" charset="0"/>
                        </a:rPr>
                        <a:t>3.86 </a:t>
                      </a:r>
                      <a:endParaRPr lang="en-US" sz="100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7000"/>
                        </a:lnSpc>
                        <a:spcBef>
                          <a:spcPts val="0"/>
                        </a:spcBef>
                        <a:spcAft>
                          <a:spcPts val="0"/>
                        </a:spcAft>
                      </a:pPr>
                      <a:r>
                        <a:rPr lang="en-PH" sz="1050">
                          <a:effectLst/>
                          <a:latin typeface="Cambria" panose="02040503050406030204" pitchFamily="18" charset="0"/>
                        </a:rPr>
                        <a:t>Quite A Bit </a:t>
                      </a:r>
                      <a:endParaRPr lang="en-US" sz="100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extLst>
                  <a:ext uri="{0D108BD9-81ED-4DB2-BD59-A6C34878D82A}">
                    <a16:rowId xmlns:a16="http://schemas.microsoft.com/office/drawing/2014/main" val="10002"/>
                  </a:ext>
                </a:extLst>
              </a:tr>
              <a:tr h="242583">
                <a:tc>
                  <a:txBody>
                    <a:bodyPr/>
                    <a:lstStyle/>
                    <a:p>
                      <a:pPr marL="0" marR="0" algn="ctr">
                        <a:lnSpc>
                          <a:spcPct val="107000"/>
                        </a:lnSpc>
                        <a:spcBef>
                          <a:spcPts val="0"/>
                        </a:spcBef>
                        <a:spcAft>
                          <a:spcPts val="0"/>
                        </a:spcAft>
                      </a:pPr>
                      <a:r>
                        <a:rPr lang="en-PH" sz="1050" dirty="0">
                          <a:effectLst/>
                          <a:latin typeface="Cambria" panose="02040503050406030204" pitchFamily="18" charset="0"/>
                        </a:rPr>
                        <a:t>16 </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23495" algn="just">
                        <a:lnSpc>
                          <a:spcPct val="107000"/>
                        </a:lnSpc>
                        <a:spcBef>
                          <a:spcPts val="0"/>
                        </a:spcBef>
                        <a:spcAft>
                          <a:spcPts val="0"/>
                        </a:spcAft>
                      </a:pPr>
                      <a:r>
                        <a:rPr lang="en-PH" sz="1050" dirty="0">
                          <a:effectLst/>
                          <a:latin typeface="Cambria" panose="02040503050406030204" pitchFamily="18" charset="0"/>
                        </a:rPr>
                        <a:t>How well can you establish a classroom management system with each group of students? </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22225" algn="just">
                        <a:lnSpc>
                          <a:spcPct val="107000"/>
                        </a:lnSpc>
                        <a:spcBef>
                          <a:spcPts val="0"/>
                        </a:spcBef>
                        <a:spcAft>
                          <a:spcPts val="0"/>
                        </a:spcAft>
                      </a:pPr>
                      <a:r>
                        <a:rPr lang="en-PH" sz="1050">
                          <a:effectLst/>
                          <a:latin typeface="Cambria" panose="02040503050406030204" pitchFamily="18" charset="0"/>
                        </a:rPr>
                        <a:t>3.84 </a:t>
                      </a:r>
                      <a:endParaRPr lang="en-US" sz="100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7000"/>
                        </a:lnSpc>
                        <a:spcBef>
                          <a:spcPts val="0"/>
                        </a:spcBef>
                        <a:spcAft>
                          <a:spcPts val="0"/>
                        </a:spcAft>
                      </a:pPr>
                      <a:r>
                        <a:rPr lang="en-PH" sz="1050">
                          <a:effectLst/>
                          <a:latin typeface="Cambria" panose="02040503050406030204" pitchFamily="18" charset="0"/>
                        </a:rPr>
                        <a:t>Quite A Bit </a:t>
                      </a:r>
                      <a:endParaRPr lang="en-US" sz="100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extLst>
                  <a:ext uri="{0D108BD9-81ED-4DB2-BD59-A6C34878D82A}">
                    <a16:rowId xmlns:a16="http://schemas.microsoft.com/office/drawing/2014/main" val="10003"/>
                  </a:ext>
                </a:extLst>
              </a:tr>
              <a:tr h="208513">
                <a:tc>
                  <a:txBody>
                    <a:bodyPr/>
                    <a:lstStyle/>
                    <a:p>
                      <a:pPr marL="0" marR="0" algn="ctr">
                        <a:lnSpc>
                          <a:spcPct val="107000"/>
                        </a:lnSpc>
                        <a:spcBef>
                          <a:spcPts val="0"/>
                        </a:spcBef>
                        <a:spcAft>
                          <a:spcPts val="0"/>
                        </a:spcAft>
                      </a:pPr>
                      <a:r>
                        <a:rPr lang="en-PH" sz="1050" dirty="0">
                          <a:effectLst/>
                          <a:latin typeface="Cambria" panose="02040503050406030204" pitchFamily="18" charset="0"/>
                        </a:rPr>
                        <a:t>17 </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0000"/>
                        </a:lnSpc>
                        <a:spcBef>
                          <a:spcPts val="0"/>
                        </a:spcBef>
                        <a:spcAft>
                          <a:spcPts val="0"/>
                        </a:spcAft>
                      </a:pPr>
                      <a:r>
                        <a:rPr lang="en-PH" sz="1050" dirty="0">
                          <a:effectLst/>
                          <a:latin typeface="Cambria" panose="02040503050406030204" pitchFamily="18" charset="0"/>
                        </a:rPr>
                        <a:t>How much can you do to adjust your lessons to the proper level for individual students? </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22225" algn="just">
                        <a:lnSpc>
                          <a:spcPct val="107000"/>
                        </a:lnSpc>
                        <a:spcBef>
                          <a:spcPts val="0"/>
                        </a:spcBef>
                        <a:spcAft>
                          <a:spcPts val="0"/>
                        </a:spcAft>
                      </a:pPr>
                      <a:r>
                        <a:rPr lang="en-PH" sz="1050">
                          <a:effectLst/>
                          <a:latin typeface="Cambria" panose="02040503050406030204" pitchFamily="18" charset="0"/>
                        </a:rPr>
                        <a:t>3.85 </a:t>
                      </a:r>
                      <a:endParaRPr lang="en-US" sz="100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7000"/>
                        </a:lnSpc>
                        <a:spcBef>
                          <a:spcPts val="0"/>
                        </a:spcBef>
                        <a:spcAft>
                          <a:spcPts val="0"/>
                        </a:spcAft>
                      </a:pPr>
                      <a:r>
                        <a:rPr lang="en-PH" sz="1050">
                          <a:effectLst/>
                          <a:latin typeface="Cambria" panose="02040503050406030204" pitchFamily="18" charset="0"/>
                        </a:rPr>
                        <a:t>Quite A Bit </a:t>
                      </a:r>
                      <a:endParaRPr lang="en-US" sz="100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extLst>
                  <a:ext uri="{0D108BD9-81ED-4DB2-BD59-A6C34878D82A}">
                    <a16:rowId xmlns:a16="http://schemas.microsoft.com/office/drawing/2014/main" val="10004"/>
                  </a:ext>
                </a:extLst>
              </a:tr>
              <a:tr h="165713">
                <a:tc>
                  <a:txBody>
                    <a:bodyPr/>
                    <a:lstStyle/>
                    <a:p>
                      <a:pPr marL="0" marR="0" algn="ctr">
                        <a:lnSpc>
                          <a:spcPct val="107000"/>
                        </a:lnSpc>
                        <a:spcBef>
                          <a:spcPts val="0"/>
                        </a:spcBef>
                        <a:spcAft>
                          <a:spcPts val="0"/>
                        </a:spcAft>
                      </a:pPr>
                      <a:r>
                        <a:rPr lang="en-PH" sz="1050" dirty="0">
                          <a:effectLst/>
                          <a:latin typeface="Cambria" panose="02040503050406030204" pitchFamily="18" charset="0"/>
                        </a:rPr>
                        <a:t>18 </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7000"/>
                        </a:lnSpc>
                        <a:spcBef>
                          <a:spcPts val="0"/>
                        </a:spcBef>
                        <a:spcAft>
                          <a:spcPts val="0"/>
                        </a:spcAft>
                      </a:pPr>
                      <a:r>
                        <a:rPr lang="en-PH" sz="1050" dirty="0">
                          <a:effectLst/>
                          <a:latin typeface="Cambria" panose="02040503050406030204" pitchFamily="18" charset="0"/>
                        </a:rPr>
                        <a:t>How much can you use from a variety of assessment strategies? </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22225" algn="just">
                        <a:lnSpc>
                          <a:spcPct val="107000"/>
                        </a:lnSpc>
                        <a:spcBef>
                          <a:spcPts val="0"/>
                        </a:spcBef>
                        <a:spcAft>
                          <a:spcPts val="0"/>
                        </a:spcAft>
                      </a:pPr>
                      <a:r>
                        <a:rPr lang="en-PH" sz="1050">
                          <a:effectLst/>
                          <a:latin typeface="Cambria" panose="02040503050406030204" pitchFamily="18" charset="0"/>
                        </a:rPr>
                        <a:t>3.82 </a:t>
                      </a:r>
                      <a:endParaRPr lang="en-US" sz="100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7000"/>
                        </a:lnSpc>
                        <a:spcBef>
                          <a:spcPts val="0"/>
                        </a:spcBef>
                        <a:spcAft>
                          <a:spcPts val="0"/>
                        </a:spcAft>
                      </a:pPr>
                      <a:r>
                        <a:rPr lang="en-PH" sz="1050">
                          <a:effectLst/>
                          <a:latin typeface="Cambria" panose="02040503050406030204" pitchFamily="18" charset="0"/>
                        </a:rPr>
                        <a:t>Quite A Bit </a:t>
                      </a:r>
                      <a:endParaRPr lang="en-US" sz="100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extLst>
                  <a:ext uri="{0D108BD9-81ED-4DB2-BD59-A6C34878D82A}">
                    <a16:rowId xmlns:a16="http://schemas.microsoft.com/office/drawing/2014/main" val="10005"/>
                  </a:ext>
                </a:extLst>
              </a:tr>
              <a:tr h="165713">
                <a:tc>
                  <a:txBody>
                    <a:bodyPr/>
                    <a:lstStyle/>
                    <a:p>
                      <a:pPr marL="0" marR="0" algn="ctr">
                        <a:lnSpc>
                          <a:spcPct val="107000"/>
                        </a:lnSpc>
                        <a:spcBef>
                          <a:spcPts val="0"/>
                        </a:spcBef>
                        <a:spcAft>
                          <a:spcPts val="0"/>
                        </a:spcAft>
                      </a:pPr>
                      <a:r>
                        <a:rPr lang="en-PH" sz="1050" dirty="0">
                          <a:effectLst/>
                          <a:latin typeface="Cambria" panose="02040503050406030204" pitchFamily="18" charset="0"/>
                        </a:rPr>
                        <a:t>19 </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7000"/>
                        </a:lnSpc>
                        <a:spcBef>
                          <a:spcPts val="0"/>
                        </a:spcBef>
                        <a:spcAft>
                          <a:spcPts val="0"/>
                        </a:spcAft>
                      </a:pPr>
                      <a:r>
                        <a:rPr lang="en-PH" sz="1050" dirty="0">
                          <a:effectLst/>
                          <a:latin typeface="Cambria" panose="02040503050406030204" pitchFamily="18" charset="0"/>
                        </a:rPr>
                        <a:t>How well can you keep a few problem students from ruining the entire lesson? </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22225" algn="just">
                        <a:lnSpc>
                          <a:spcPct val="107000"/>
                        </a:lnSpc>
                        <a:spcBef>
                          <a:spcPts val="0"/>
                        </a:spcBef>
                        <a:spcAft>
                          <a:spcPts val="0"/>
                        </a:spcAft>
                      </a:pPr>
                      <a:r>
                        <a:rPr lang="en-PH" sz="1050">
                          <a:effectLst/>
                          <a:latin typeface="Cambria" panose="02040503050406030204" pitchFamily="18" charset="0"/>
                        </a:rPr>
                        <a:t>3.76 </a:t>
                      </a:r>
                      <a:endParaRPr lang="en-US" sz="100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7000"/>
                        </a:lnSpc>
                        <a:spcBef>
                          <a:spcPts val="0"/>
                        </a:spcBef>
                        <a:spcAft>
                          <a:spcPts val="0"/>
                        </a:spcAft>
                      </a:pPr>
                      <a:r>
                        <a:rPr lang="en-PH" sz="1050">
                          <a:effectLst/>
                          <a:latin typeface="Cambria" panose="02040503050406030204" pitchFamily="18" charset="0"/>
                        </a:rPr>
                        <a:t>Quite A Bit </a:t>
                      </a:r>
                      <a:endParaRPr lang="en-US" sz="100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extLst>
                  <a:ext uri="{0D108BD9-81ED-4DB2-BD59-A6C34878D82A}">
                    <a16:rowId xmlns:a16="http://schemas.microsoft.com/office/drawing/2014/main" val="10006"/>
                  </a:ext>
                </a:extLst>
              </a:tr>
              <a:tr h="242583">
                <a:tc>
                  <a:txBody>
                    <a:bodyPr/>
                    <a:lstStyle/>
                    <a:p>
                      <a:pPr marL="0" marR="0" algn="ctr">
                        <a:lnSpc>
                          <a:spcPct val="107000"/>
                        </a:lnSpc>
                        <a:spcBef>
                          <a:spcPts val="0"/>
                        </a:spcBef>
                        <a:spcAft>
                          <a:spcPts val="0"/>
                        </a:spcAft>
                      </a:pPr>
                      <a:r>
                        <a:rPr lang="en-PH" sz="1050" dirty="0">
                          <a:effectLst/>
                          <a:latin typeface="Cambria" panose="02040503050406030204" pitchFamily="18" charset="0"/>
                        </a:rPr>
                        <a:t>20 </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7000"/>
                        </a:lnSpc>
                        <a:spcBef>
                          <a:spcPts val="0"/>
                        </a:spcBef>
                        <a:spcAft>
                          <a:spcPts val="0"/>
                        </a:spcAft>
                      </a:pPr>
                      <a:r>
                        <a:rPr lang="en-PH" sz="1050" dirty="0">
                          <a:effectLst/>
                          <a:latin typeface="Cambria" panose="02040503050406030204" pitchFamily="18" charset="0"/>
                        </a:rPr>
                        <a:t>To what extent can you provide an alternative explanation or example when students are confused? </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22225" algn="just">
                        <a:lnSpc>
                          <a:spcPct val="107000"/>
                        </a:lnSpc>
                        <a:spcBef>
                          <a:spcPts val="0"/>
                        </a:spcBef>
                        <a:spcAft>
                          <a:spcPts val="0"/>
                        </a:spcAft>
                      </a:pPr>
                      <a:r>
                        <a:rPr lang="en-PH" sz="1050">
                          <a:effectLst/>
                          <a:latin typeface="Cambria" panose="02040503050406030204" pitchFamily="18" charset="0"/>
                        </a:rPr>
                        <a:t>3.75 </a:t>
                      </a:r>
                      <a:endParaRPr lang="en-US" sz="100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7000"/>
                        </a:lnSpc>
                        <a:spcBef>
                          <a:spcPts val="0"/>
                        </a:spcBef>
                        <a:spcAft>
                          <a:spcPts val="0"/>
                        </a:spcAft>
                      </a:pPr>
                      <a:r>
                        <a:rPr lang="en-PH" sz="1050">
                          <a:effectLst/>
                          <a:latin typeface="Cambria" panose="02040503050406030204" pitchFamily="18" charset="0"/>
                        </a:rPr>
                        <a:t>Quite A Bit </a:t>
                      </a:r>
                      <a:endParaRPr lang="en-US" sz="100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extLst>
                  <a:ext uri="{0D108BD9-81ED-4DB2-BD59-A6C34878D82A}">
                    <a16:rowId xmlns:a16="http://schemas.microsoft.com/office/drawing/2014/main" val="10007"/>
                  </a:ext>
                </a:extLst>
              </a:tr>
              <a:tr h="88843">
                <a:tc>
                  <a:txBody>
                    <a:bodyPr/>
                    <a:lstStyle/>
                    <a:p>
                      <a:pPr marL="0" marR="0" algn="ctr">
                        <a:lnSpc>
                          <a:spcPct val="107000"/>
                        </a:lnSpc>
                        <a:spcBef>
                          <a:spcPts val="0"/>
                        </a:spcBef>
                        <a:spcAft>
                          <a:spcPts val="0"/>
                        </a:spcAft>
                      </a:pPr>
                      <a:r>
                        <a:rPr lang="en-PH" sz="1050" dirty="0">
                          <a:effectLst/>
                          <a:latin typeface="Cambria" panose="02040503050406030204" pitchFamily="18" charset="0"/>
                        </a:rPr>
                        <a:t>21 </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7000"/>
                        </a:lnSpc>
                        <a:spcBef>
                          <a:spcPts val="0"/>
                        </a:spcBef>
                        <a:spcAft>
                          <a:spcPts val="0"/>
                        </a:spcAft>
                      </a:pPr>
                      <a:r>
                        <a:rPr lang="en-PH" sz="1050" dirty="0">
                          <a:effectLst/>
                          <a:latin typeface="Cambria" panose="02040503050406030204" pitchFamily="18" charset="0"/>
                        </a:rPr>
                        <a:t>How well can you respond to defiant students? </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22225" algn="just">
                        <a:lnSpc>
                          <a:spcPct val="107000"/>
                        </a:lnSpc>
                        <a:spcBef>
                          <a:spcPts val="0"/>
                        </a:spcBef>
                        <a:spcAft>
                          <a:spcPts val="0"/>
                        </a:spcAft>
                      </a:pPr>
                      <a:r>
                        <a:rPr lang="en-PH" sz="1050">
                          <a:effectLst/>
                          <a:latin typeface="Cambria" panose="02040503050406030204" pitchFamily="18" charset="0"/>
                        </a:rPr>
                        <a:t>3.66 </a:t>
                      </a:r>
                      <a:endParaRPr lang="en-US" sz="100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7000"/>
                        </a:lnSpc>
                        <a:spcBef>
                          <a:spcPts val="0"/>
                        </a:spcBef>
                        <a:spcAft>
                          <a:spcPts val="0"/>
                        </a:spcAft>
                      </a:pPr>
                      <a:r>
                        <a:rPr lang="en-PH" sz="1050">
                          <a:effectLst/>
                          <a:latin typeface="Cambria" panose="02040503050406030204" pitchFamily="18" charset="0"/>
                        </a:rPr>
                        <a:t>Quite A Bit </a:t>
                      </a:r>
                      <a:endParaRPr lang="en-US" sz="100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extLst>
                  <a:ext uri="{0D108BD9-81ED-4DB2-BD59-A6C34878D82A}">
                    <a16:rowId xmlns:a16="http://schemas.microsoft.com/office/drawing/2014/main" val="10008"/>
                  </a:ext>
                </a:extLst>
              </a:tr>
              <a:tr h="165713">
                <a:tc>
                  <a:txBody>
                    <a:bodyPr/>
                    <a:lstStyle/>
                    <a:p>
                      <a:pPr marL="0" marR="0" algn="ctr">
                        <a:lnSpc>
                          <a:spcPct val="107000"/>
                        </a:lnSpc>
                        <a:spcBef>
                          <a:spcPts val="0"/>
                        </a:spcBef>
                        <a:spcAft>
                          <a:spcPts val="0"/>
                        </a:spcAft>
                      </a:pPr>
                      <a:r>
                        <a:rPr lang="en-PH" sz="1050" dirty="0">
                          <a:effectLst/>
                          <a:latin typeface="Cambria" panose="02040503050406030204" pitchFamily="18" charset="0"/>
                        </a:rPr>
                        <a:t>22 </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7000"/>
                        </a:lnSpc>
                        <a:spcBef>
                          <a:spcPts val="0"/>
                        </a:spcBef>
                        <a:spcAft>
                          <a:spcPts val="0"/>
                        </a:spcAft>
                      </a:pPr>
                      <a:r>
                        <a:rPr lang="en-PH" sz="1050" dirty="0">
                          <a:effectLst/>
                          <a:latin typeface="Cambria" panose="02040503050406030204" pitchFamily="18" charset="0"/>
                        </a:rPr>
                        <a:t>How much can you assist families in helping their children do well in school? </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34290" algn="just">
                        <a:lnSpc>
                          <a:spcPct val="107000"/>
                        </a:lnSpc>
                        <a:spcBef>
                          <a:spcPts val="0"/>
                        </a:spcBef>
                        <a:spcAft>
                          <a:spcPts val="0"/>
                        </a:spcAft>
                      </a:pPr>
                      <a:r>
                        <a:rPr lang="en-PH" sz="1050">
                          <a:effectLst/>
                          <a:latin typeface="Cambria" panose="02040503050406030204" pitchFamily="18" charset="0"/>
                        </a:rPr>
                        <a:t>3.64 </a:t>
                      </a:r>
                      <a:endParaRPr lang="en-US" sz="100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7000"/>
                        </a:lnSpc>
                        <a:spcBef>
                          <a:spcPts val="0"/>
                        </a:spcBef>
                        <a:spcAft>
                          <a:spcPts val="0"/>
                        </a:spcAft>
                      </a:pPr>
                      <a:r>
                        <a:rPr lang="en-PH" sz="1050">
                          <a:effectLst/>
                          <a:latin typeface="Cambria" panose="02040503050406030204" pitchFamily="18" charset="0"/>
                        </a:rPr>
                        <a:t>Quite A Bit </a:t>
                      </a:r>
                      <a:endParaRPr lang="en-US" sz="100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extLst>
                  <a:ext uri="{0D108BD9-81ED-4DB2-BD59-A6C34878D82A}">
                    <a16:rowId xmlns:a16="http://schemas.microsoft.com/office/drawing/2014/main" val="10009"/>
                  </a:ext>
                </a:extLst>
              </a:tr>
              <a:tr h="165713">
                <a:tc>
                  <a:txBody>
                    <a:bodyPr/>
                    <a:lstStyle/>
                    <a:p>
                      <a:pPr marL="0" marR="0" algn="ctr">
                        <a:lnSpc>
                          <a:spcPct val="107000"/>
                        </a:lnSpc>
                        <a:spcBef>
                          <a:spcPts val="0"/>
                        </a:spcBef>
                        <a:spcAft>
                          <a:spcPts val="0"/>
                        </a:spcAft>
                      </a:pPr>
                      <a:r>
                        <a:rPr lang="en-PH" sz="1050" dirty="0">
                          <a:effectLst/>
                          <a:latin typeface="Cambria" panose="02040503050406030204" pitchFamily="18" charset="0"/>
                        </a:rPr>
                        <a:t>23 </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7000"/>
                        </a:lnSpc>
                        <a:spcBef>
                          <a:spcPts val="0"/>
                        </a:spcBef>
                        <a:spcAft>
                          <a:spcPts val="0"/>
                        </a:spcAft>
                      </a:pPr>
                      <a:r>
                        <a:rPr lang="en-PH" sz="1050" dirty="0">
                          <a:effectLst/>
                          <a:latin typeface="Cambria" panose="02040503050406030204" pitchFamily="18" charset="0"/>
                        </a:rPr>
                        <a:t>How well can you implement alternative strategies in your classroom? </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34290" algn="just">
                        <a:lnSpc>
                          <a:spcPct val="107000"/>
                        </a:lnSpc>
                        <a:spcBef>
                          <a:spcPts val="0"/>
                        </a:spcBef>
                        <a:spcAft>
                          <a:spcPts val="0"/>
                        </a:spcAft>
                      </a:pPr>
                      <a:r>
                        <a:rPr lang="en-PH" sz="1050">
                          <a:effectLst/>
                          <a:latin typeface="Cambria" panose="02040503050406030204" pitchFamily="18" charset="0"/>
                        </a:rPr>
                        <a:t>3.80 </a:t>
                      </a:r>
                      <a:endParaRPr lang="en-US" sz="100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7000"/>
                        </a:lnSpc>
                        <a:spcBef>
                          <a:spcPts val="0"/>
                        </a:spcBef>
                        <a:spcAft>
                          <a:spcPts val="0"/>
                        </a:spcAft>
                      </a:pPr>
                      <a:r>
                        <a:rPr lang="en-PH" sz="1050">
                          <a:effectLst/>
                          <a:latin typeface="Cambria" panose="02040503050406030204" pitchFamily="18" charset="0"/>
                        </a:rPr>
                        <a:t>Quite A Bit </a:t>
                      </a:r>
                      <a:endParaRPr lang="en-US" sz="100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extLst>
                  <a:ext uri="{0D108BD9-81ED-4DB2-BD59-A6C34878D82A}">
                    <a16:rowId xmlns:a16="http://schemas.microsoft.com/office/drawing/2014/main" val="10010"/>
                  </a:ext>
                </a:extLst>
              </a:tr>
              <a:tr h="165713">
                <a:tc>
                  <a:txBody>
                    <a:bodyPr/>
                    <a:lstStyle/>
                    <a:p>
                      <a:pPr marL="0" marR="0" algn="ctr">
                        <a:lnSpc>
                          <a:spcPct val="107000"/>
                        </a:lnSpc>
                        <a:spcBef>
                          <a:spcPts val="0"/>
                        </a:spcBef>
                        <a:spcAft>
                          <a:spcPts val="0"/>
                        </a:spcAft>
                      </a:pPr>
                      <a:r>
                        <a:rPr lang="en-PH" sz="1050" dirty="0">
                          <a:effectLst/>
                          <a:latin typeface="Cambria" panose="02040503050406030204" pitchFamily="18" charset="0"/>
                        </a:rPr>
                        <a:t>24 </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7000"/>
                        </a:lnSpc>
                        <a:spcBef>
                          <a:spcPts val="0"/>
                        </a:spcBef>
                        <a:spcAft>
                          <a:spcPts val="0"/>
                        </a:spcAft>
                      </a:pPr>
                      <a:r>
                        <a:rPr lang="en-PH" sz="1050" dirty="0">
                          <a:effectLst/>
                          <a:latin typeface="Cambria" panose="02040503050406030204" pitchFamily="18" charset="0"/>
                        </a:rPr>
                        <a:t>How well can you provide appropriate challenges for every capable student? </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34290" algn="just">
                        <a:lnSpc>
                          <a:spcPct val="107000"/>
                        </a:lnSpc>
                        <a:spcBef>
                          <a:spcPts val="0"/>
                        </a:spcBef>
                        <a:spcAft>
                          <a:spcPts val="0"/>
                        </a:spcAft>
                      </a:pPr>
                      <a:r>
                        <a:rPr lang="en-PH" sz="1050" dirty="0">
                          <a:effectLst/>
                          <a:latin typeface="Cambria" panose="02040503050406030204" pitchFamily="18" charset="0"/>
                        </a:rPr>
                        <a:t>3.76 </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just">
                        <a:lnSpc>
                          <a:spcPct val="107000"/>
                        </a:lnSpc>
                        <a:spcBef>
                          <a:spcPts val="0"/>
                        </a:spcBef>
                        <a:spcAft>
                          <a:spcPts val="0"/>
                        </a:spcAft>
                      </a:pPr>
                      <a:r>
                        <a:rPr lang="en-PH" sz="1050" dirty="0">
                          <a:effectLst/>
                          <a:latin typeface="Cambria" panose="02040503050406030204" pitchFamily="18" charset="0"/>
                        </a:rPr>
                        <a:t>Quite A Bit </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extLst>
                  <a:ext uri="{0D108BD9-81ED-4DB2-BD59-A6C34878D82A}">
                    <a16:rowId xmlns:a16="http://schemas.microsoft.com/office/drawing/2014/main" val="10011"/>
                  </a:ext>
                </a:extLst>
              </a:tr>
              <a:tr h="88843">
                <a:tc>
                  <a:txBody>
                    <a:bodyPr/>
                    <a:lstStyle/>
                    <a:p>
                      <a:pPr marL="0" marR="0" algn="ctr">
                        <a:lnSpc>
                          <a:spcPct val="107000"/>
                        </a:lnSpc>
                        <a:spcBef>
                          <a:spcPts val="0"/>
                        </a:spcBef>
                        <a:spcAft>
                          <a:spcPts val="0"/>
                        </a:spcAft>
                      </a:pPr>
                      <a:r>
                        <a:rPr lang="en-US" sz="1050" dirty="0">
                          <a:effectLst/>
                          <a:latin typeface="Cambria" panose="02040503050406030204" pitchFamily="18" charset="0"/>
                        </a:rPr>
                        <a:t> </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35560" algn="r">
                        <a:lnSpc>
                          <a:spcPct val="107000"/>
                        </a:lnSpc>
                        <a:spcBef>
                          <a:spcPts val="0"/>
                        </a:spcBef>
                        <a:spcAft>
                          <a:spcPts val="0"/>
                        </a:spcAft>
                      </a:pPr>
                      <a:r>
                        <a:rPr lang="en-PH" sz="1050" b="1" dirty="0">
                          <a:effectLst/>
                          <a:latin typeface="Cambria" panose="02040503050406030204" pitchFamily="18" charset="0"/>
                        </a:rPr>
                        <a:t>AWM </a:t>
                      </a:r>
                      <a:endParaRPr lang="en-US" sz="1000" b="1"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34290" algn="ctr">
                        <a:lnSpc>
                          <a:spcPct val="107000"/>
                        </a:lnSpc>
                        <a:spcBef>
                          <a:spcPts val="0"/>
                        </a:spcBef>
                        <a:spcAft>
                          <a:spcPts val="0"/>
                        </a:spcAft>
                      </a:pPr>
                      <a:r>
                        <a:rPr lang="en-PH" sz="1050" b="1">
                          <a:effectLst/>
                          <a:latin typeface="Cambria" panose="02040503050406030204" pitchFamily="18" charset="0"/>
                        </a:rPr>
                        <a:t>3.81 </a:t>
                      </a:r>
                      <a:endParaRPr lang="en-US" sz="1000" b="1">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tc>
                  <a:txBody>
                    <a:bodyPr/>
                    <a:lstStyle/>
                    <a:p>
                      <a:pPr marL="0" marR="0" algn="ctr">
                        <a:lnSpc>
                          <a:spcPct val="107000"/>
                        </a:lnSpc>
                        <a:spcBef>
                          <a:spcPts val="0"/>
                        </a:spcBef>
                        <a:spcAft>
                          <a:spcPts val="0"/>
                        </a:spcAft>
                      </a:pPr>
                      <a:r>
                        <a:rPr lang="en-PH" sz="1050" b="1" dirty="0">
                          <a:effectLst/>
                          <a:latin typeface="Cambria" panose="02040503050406030204" pitchFamily="18" charset="0"/>
                        </a:rPr>
                        <a:t>Quite A Bit </a:t>
                      </a:r>
                      <a:endParaRPr lang="en-US" sz="1000" b="1" dirty="0">
                        <a:effectLst/>
                        <a:latin typeface="Cambria" panose="02040503050406030204" pitchFamily="18" charset="0"/>
                        <a:ea typeface="Calibri" panose="020F0502020204030204" pitchFamily="34" charset="0"/>
                        <a:cs typeface="Times New Roman" panose="02020603050405020304" pitchFamily="18" charset="0"/>
                      </a:endParaRPr>
                    </a:p>
                  </a:txBody>
                  <a:tcPr marL="26937" marR="13219" marT="11972" marB="0"/>
                </a:tc>
                <a:extLst>
                  <a:ext uri="{0D108BD9-81ED-4DB2-BD59-A6C34878D82A}">
                    <a16:rowId xmlns:a16="http://schemas.microsoft.com/office/drawing/2014/main" val="10012"/>
                  </a:ext>
                </a:extLst>
              </a:tr>
            </a:tbl>
          </a:graphicData>
        </a:graphic>
      </p:graphicFrame>
      <p:sp>
        <p:nvSpPr>
          <p:cNvPr id="10" name="TextBox 9"/>
          <p:cNvSpPr txBox="1"/>
          <p:nvPr/>
        </p:nvSpPr>
        <p:spPr>
          <a:xfrm>
            <a:off x="0" y="6027003"/>
            <a:ext cx="12192000" cy="830997"/>
          </a:xfrm>
          <a:prstGeom prst="rect">
            <a:avLst/>
          </a:prstGeom>
          <a:solidFill>
            <a:schemeClr val="accent5">
              <a:lumMod val="20000"/>
              <a:lumOff val="80000"/>
            </a:schemeClr>
          </a:solidFill>
          <a:ln>
            <a:solidFill>
              <a:schemeClr val="accent5">
                <a:lumMod val="20000"/>
                <a:lumOff val="80000"/>
              </a:schemeClr>
            </a:solidFill>
          </a:ln>
        </p:spPr>
        <p:txBody>
          <a:bodyPr wrap="square" rtlCol="0">
            <a:spAutoFit/>
          </a:bodyPr>
          <a:lstStyle/>
          <a:p>
            <a:pPr algn="ctr"/>
            <a:r>
              <a:rPr lang="en-US" sz="2400" b="1" dirty="0">
                <a:latin typeface="Cambria" panose="02040503050406030204" pitchFamily="18" charset="0"/>
              </a:rPr>
              <a:t>International Virtual Conference on Challenges in Education, Business and Technology | </a:t>
            </a:r>
            <a:r>
              <a:rPr lang="en-US" sz="2400" dirty="0">
                <a:latin typeface="Cambria" panose="02040503050406030204" pitchFamily="18" charset="0"/>
              </a:rPr>
              <a:t>February 20-21, 2022 | Via Zoom Conferencing </a:t>
            </a:r>
          </a:p>
        </p:txBody>
      </p:sp>
    </p:spTree>
    <p:extLst>
      <p:ext uri="{BB962C8B-B14F-4D97-AF65-F5344CB8AC3E}">
        <p14:creationId xmlns:p14="http://schemas.microsoft.com/office/powerpoint/2010/main" val="3242004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5047" y="1825625"/>
            <a:ext cx="9726706" cy="3539751"/>
          </a:xfrm>
        </p:spPr>
        <p:txBody>
          <a:bodyPr>
            <a:normAutofit/>
          </a:bodyPr>
          <a:lstStyle/>
          <a:p>
            <a:pPr marL="0" indent="0" algn="just">
              <a:buNone/>
            </a:pPr>
            <a:endParaRPr lang="en-US" sz="3200" dirty="0">
              <a:latin typeface="Cambria" panose="02040503050406030204" pitchFamily="18" charset="0"/>
            </a:endParaRPr>
          </a:p>
          <a:p>
            <a:pPr marL="0" indent="0" algn="just">
              <a:buNone/>
            </a:pPr>
            <a:r>
              <a:rPr lang="en-US" sz="3600" dirty="0">
                <a:latin typeface="Cambria" panose="02040503050406030204" pitchFamily="18" charset="0"/>
              </a:rPr>
              <a:t>The foregoing table disclosed the responses of the teachers as to their level of efficiency which revealed an over-all result of “Quite A Bit” with an average weighted mean of 3.81. </a:t>
            </a:r>
          </a:p>
        </p:txBody>
      </p:sp>
      <p:sp>
        <p:nvSpPr>
          <p:cNvPr id="4" name="Title 1"/>
          <p:cNvSpPr txBox="1">
            <a:spLocks/>
          </p:cNvSpPr>
          <p:nvPr/>
        </p:nvSpPr>
        <p:spPr>
          <a:xfrm>
            <a:off x="0" y="0"/>
            <a:ext cx="12192000" cy="1325563"/>
          </a:xfrm>
          <a:prstGeom prst="rect">
            <a:avLst/>
          </a:prstGeom>
          <a:solidFill>
            <a:schemeClr val="accent4"/>
          </a:solidFill>
          <a:ln>
            <a:solidFill>
              <a:schemeClr val="accent4"/>
            </a:solidFill>
          </a:ln>
        </p:spPr>
        <p:txBody>
          <a:bodyPr vert="horz" lIns="91440" tIns="45720" rIns="91440" bIns="45720" rtlCol="0" anchor="ctr">
            <a:normAutofit/>
            <a:scene3d>
              <a:camera prst="orthographicFront"/>
              <a:lightRig rig="soft" dir="t">
                <a:rot lat="0" lon="0" rev="15600000"/>
              </a:lightRig>
            </a:scene3d>
            <a:sp3d extrusionH="57150" prstMaterial="softEdge">
              <a:bevelT w="25400" h="38100"/>
            </a:sp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n/>
                <a:solidFill>
                  <a:srgbClr val="002060"/>
                </a:solidFill>
                <a:latin typeface="Cambria" panose="02040503050406030204" pitchFamily="18" charset="0"/>
              </a:rPr>
              <a:t>FINDINGS    </a:t>
            </a:r>
            <a:r>
              <a:rPr lang="en-US" sz="2000" b="1" dirty="0">
                <a:ln/>
                <a:solidFill>
                  <a:srgbClr val="002060"/>
                </a:solidFill>
                <a:latin typeface="Cambria" panose="02040503050406030204" pitchFamily="18" charset="0"/>
              </a:rPr>
              <a:t>JOB SATISFACTION OF SECONDARY SCHOOL TEACHERS VIS-À-VIS  					     TEACHERS EFFICIENCY IN WORK PERFORMANCE</a:t>
            </a:r>
          </a:p>
        </p:txBody>
      </p:sp>
      <p:sp>
        <p:nvSpPr>
          <p:cNvPr id="5" name="Rectangle 4"/>
          <p:cNvSpPr/>
          <p:nvPr/>
        </p:nvSpPr>
        <p:spPr>
          <a:xfrm>
            <a:off x="2810436" y="91281"/>
            <a:ext cx="94130" cy="11430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0" y="6027003"/>
            <a:ext cx="12192000" cy="830997"/>
          </a:xfrm>
          <a:prstGeom prst="rect">
            <a:avLst/>
          </a:prstGeom>
          <a:solidFill>
            <a:schemeClr val="accent5">
              <a:lumMod val="20000"/>
              <a:lumOff val="80000"/>
            </a:schemeClr>
          </a:solidFill>
          <a:ln>
            <a:solidFill>
              <a:schemeClr val="accent5">
                <a:lumMod val="20000"/>
                <a:lumOff val="80000"/>
              </a:schemeClr>
            </a:solidFill>
          </a:ln>
        </p:spPr>
        <p:txBody>
          <a:bodyPr wrap="square" rtlCol="0">
            <a:spAutoFit/>
          </a:bodyPr>
          <a:lstStyle/>
          <a:p>
            <a:pPr algn="ctr"/>
            <a:r>
              <a:rPr lang="en-US" sz="2400" b="1" dirty="0">
                <a:latin typeface="Cambria" panose="02040503050406030204" pitchFamily="18" charset="0"/>
              </a:rPr>
              <a:t>International Virtual Conference on Challenges in Education, Business and Technology | </a:t>
            </a:r>
            <a:r>
              <a:rPr lang="en-US" sz="2400" dirty="0">
                <a:latin typeface="Cambria" panose="02040503050406030204" pitchFamily="18" charset="0"/>
              </a:rPr>
              <a:t>February 20-21, 2022 | Via Zoom Conferencing</a:t>
            </a:r>
          </a:p>
        </p:txBody>
      </p:sp>
    </p:spTree>
    <p:extLst>
      <p:ext uri="{BB962C8B-B14F-4D97-AF65-F5344CB8AC3E}">
        <p14:creationId xmlns:p14="http://schemas.microsoft.com/office/powerpoint/2010/main" val="3415372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3200" b="1" dirty="0">
                <a:latin typeface="Cambria" panose="02040503050406030204" pitchFamily="18" charset="0"/>
              </a:rPr>
              <a:t>Significant Relationship between Teacher’s Job Satisfaction to Teacher’s Efficiency </a:t>
            </a:r>
          </a:p>
          <a:p>
            <a:pPr marL="0" indent="0" algn="just">
              <a:buNone/>
            </a:pPr>
            <a:endParaRPr lang="en-US" sz="3200" b="1" dirty="0">
              <a:latin typeface="Cambria" panose="02040503050406030204" pitchFamily="18" charset="0"/>
            </a:endParaRPr>
          </a:p>
          <a:p>
            <a:pPr marL="0" indent="0" algn="just">
              <a:buNone/>
            </a:pPr>
            <a:endParaRPr lang="en-US" sz="3200" dirty="0">
              <a:latin typeface="Cambria" panose="02040503050406030204" pitchFamily="18" charset="0"/>
            </a:endParaRPr>
          </a:p>
          <a:p>
            <a:pPr marL="0" indent="0" algn="just">
              <a:buNone/>
            </a:pPr>
            <a:endParaRPr lang="en-US" sz="3200" dirty="0">
              <a:latin typeface="Cambria" panose="02040503050406030204" pitchFamily="18" charset="0"/>
            </a:endParaRPr>
          </a:p>
        </p:txBody>
      </p:sp>
      <p:sp>
        <p:nvSpPr>
          <p:cNvPr id="6" name="TextBox 5"/>
          <p:cNvSpPr txBox="1"/>
          <p:nvPr/>
        </p:nvSpPr>
        <p:spPr>
          <a:xfrm>
            <a:off x="0" y="6027003"/>
            <a:ext cx="12192000" cy="830997"/>
          </a:xfrm>
          <a:prstGeom prst="rect">
            <a:avLst/>
          </a:prstGeom>
          <a:solidFill>
            <a:schemeClr val="accent5">
              <a:lumMod val="20000"/>
              <a:lumOff val="80000"/>
            </a:schemeClr>
          </a:solidFill>
          <a:ln>
            <a:solidFill>
              <a:schemeClr val="accent5">
                <a:lumMod val="20000"/>
                <a:lumOff val="80000"/>
              </a:schemeClr>
            </a:solidFill>
          </a:ln>
        </p:spPr>
        <p:txBody>
          <a:bodyPr wrap="square" rtlCol="0">
            <a:spAutoFit/>
          </a:bodyPr>
          <a:lstStyle/>
          <a:p>
            <a:pPr algn="ctr"/>
            <a:r>
              <a:rPr lang="en-US" sz="2400" b="1" dirty="0">
                <a:latin typeface="Cambria" panose="02040503050406030204" pitchFamily="18" charset="0"/>
              </a:rPr>
              <a:t>International Virtual Conference on Challenges in Education, Business and Technology | </a:t>
            </a:r>
            <a:r>
              <a:rPr lang="en-US" sz="2400" dirty="0">
                <a:latin typeface="Cambria" panose="02040503050406030204" pitchFamily="18" charset="0"/>
              </a:rPr>
              <a:t>February 20-21, 2022 | Via Zoom Conferencing</a:t>
            </a:r>
          </a:p>
        </p:txBody>
      </p:sp>
      <p:sp>
        <p:nvSpPr>
          <p:cNvPr id="7" name="Title 1"/>
          <p:cNvSpPr txBox="1">
            <a:spLocks/>
          </p:cNvSpPr>
          <p:nvPr/>
        </p:nvSpPr>
        <p:spPr>
          <a:xfrm>
            <a:off x="0" y="0"/>
            <a:ext cx="12192000" cy="1325563"/>
          </a:xfrm>
          <a:prstGeom prst="rect">
            <a:avLst/>
          </a:prstGeom>
          <a:solidFill>
            <a:schemeClr val="accent4"/>
          </a:solidFill>
          <a:ln>
            <a:solidFill>
              <a:schemeClr val="accent4"/>
            </a:solidFill>
          </a:ln>
        </p:spPr>
        <p:txBody>
          <a:bodyPr vert="horz" lIns="91440" tIns="45720" rIns="91440" bIns="45720" rtlCol="0" anchor="ctr">
            <a:normAutofit/>
            <a:scene3d>
              <a:camera prst="orthographicFront"/>
              <a:lightRig rig="soft" dir="t">
                <a:rot lat="0" lon="0" rev="15600000"/>
              </a:lightRig>
            </a:scene3d>
            <a:sp3d extrusionH="57150" prstMaterial="softEdge">
              <a:bevelT w="25400" h="38100"/>
            </a:sp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n/>
                <a:solidFill>
                  <a:srgbClr val="002060"/>
                </a:solidFill>
                <a:latin typeface="Cambria" panose="02040503050406030204" pitchFamily="18" charset="0"/>
              </a:rPr>
              <a:t>FINDINGS    </a:t>
            </a:r>
            <a:r>
              <a:rPr lang="en-US" sz="2000" b="1" dirty="0">
                <a:ln/>
                <a:solidFill>
                  <a:srgbClr val="002060"/>
                </a:solidFill>
                <a:latin typeface="Cambria" panose="02040503050406030204" pitchFamily="18" charset="0"/>
              </a:rPr>
              <a:t>JOB SATISFACTION OF SECONDARY SCHOOL TEACHERS VIS-À-VIS  					     TEACHERS EFFICIENCY IN WORK PERFORMANCE</a:t>
            </a:r>
          </a:p>
        </p:txBody>
      </p:sp>
      <p:sp>
        <p:nvSpPr>
          <p:cNvPr id="8" name="Rectangle 7"/>
          <p:cNvSpPr/>
          <p:nvPr/>
        </p:nvSpPr>
        <p:spPr>
          <a:xfrm>
            <a:off x="2810436" y="91281"/>
            <a:ext cx="94130" cy="11430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545822517"/>
              </p:ext>
            </p:extLst>
          </p:nvPr>
        </p:nvGraphicFramePr>
        <p:xfrm>
          <a:off x="1223493" y="2923504"/>
          <a:ext cx="9878096" cy="2445516"/>
        </p:xfrm>
        <a:graphic>
          <a:graphicData uri="http://schemas.openxmlformats.org/drawingml/2006/table">
            <a:tbl>
              <a:tblPr firstRow="1" firstCol="1" bandRow="1">
                <a:tableStyleId>{5C22544A-7EE6-4342-B048-85BDC9FD1C3A}</a:tableStyleId>
              </a:tblPr>
              <a:tblGrid>
                <a:gridCol w="2468996">
                  <a:extLst>
                    <a:ext uri="{9D8B030D-6E8A-4147-A177-3AD203B41FA5}">
                      <a16:colId xmlns:a16="http://schemas.microsoft.com/office/drawing/2014/main" val="20000"/>
                    </a:ext>
                  </a:extLst>
                </a:gridCol>
                <a:gridCol w="2468996">
                  <a:extLst>
                    <a:ext uri="{9D8B030D-6E8A-4147-A177-3AD203B41FA5}">
                      <a16:colId xmlns:a16="http://schemas.microsoft.com/office/drawing/2014/main" val="20001"/>
                    </a:ext>
                  </a:extLst>
                </a:gridCol>
                <a:gridCol w="2470052">
                  <a:extLst>
                    <a:ext uri="{9D8B030D-6E8A-4147-A177-3AD203B41FA5}">
                      <a16:colId xmlns:a16="http://schemas.microsoft.com/office/drawing/2014/main" val="20002"/>
                    </a:ext>
                  </a:extLst>
                </a:gridCol>
                <a:gridCol w="2470052">
                  <a:extLst>
                    <a:ext uri="{9D8B030D-6E8A-4147-A177-3AD203B41FA5}">
                      <a16:colId xmlns:a16="http://schemas.microsoft.com/office/drawing/2014/main" val="20003"/>
                    </a:ext>
                  </a:extLst>
                </a:gridCol>
              </a:tblGrid>
              <a:tr h="652530">
                <a:tc>
                  <a:txBody>
                    <a:bodyPr/>
                    <a:lstStyle/>
                    <a:p>
                      <a:pPr marL="0" marR="32385" algn="ctr">
                        <a:lnSpc>
                          <a:spcPct val="107000"/>
                        </a:lnSpc>
                        <a:spcBef>
                          <a:spcPts val="0"/>
                        </a:spcBef>
                        <a:spcAft>
                          <a:spcPts val="0"/>
                        </a:spcAft>
                      </a:pPr>
                      <a:r>
                        <a:rPr lang="en-US" sz="2800" dirty="0">
                          <a:effectLst/>
                          <a:latin typeface="Cambria" panose="02040503050406030204" pitchFamily="18" charset="0"/>
                        </a:rPr>
                        <a:t>Variable</a:t>
                      </a:r>
                      <a:endParaRPr lang="en-US" sz="240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32385" algn="ctr">
                        <a:lnSpc>
                          <a:spcPct val="107000"/>
                        </a:lnSpc>
                        <a:spcBef>
                          <a:spcPts val="0"/>
                        </a:spcBef>
                        <a:spcAft>
                          <a:spcPts val="0"/>
                        </a:spcAft>
                      </a:pPr>
                      <a:r>
                        <a:rPr lang="en-US" sz="2800">
                          <a:effectLst/>
                          <a:latin typeface="Cambria" panose="02040503050406030204" pitchFamily="18" charset="0"/>
                        </a:rPr>
                        <a:t>r-value</a:t>
                      </a:r>
                      <a:endParaRPr lang="en-US" sz="240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32385" algn="ctr">
                        <a:lnSpc>
                          <a:spcPct val="107000"/>
                        </a:lnSpc>
                        <a:spcBef>
                          <a:spcPts val="0"/>
                        </a:spcBef>
                        <a:spcAft>
                          <a:spcPts val="0"/>
                        </a:spcAft>
                      </a:pPr>
                      <a:r>
                        <a:rPr lang="en-US" sz="2800">
                          <a:effectLst/>
                          <a:latin typeface="Cambria" panose="02040503050406030204" pitchFamily="18" charset="0"/>
                        </a:rPr>
                        <a:t>Sig. (2-tailed)</a:t>
                      </a:r>
                      <a:endParaRPr lang="en-US" sz="240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32385" algn="ctr">
                        <a:lnSpc>
                          <a:spcPct val="107000"/>
                        </a:lnSpc>
                        <a:spcBef>
                          <a:spcPts val="0"/>
                        </a:spcBef>
                        <a:spcAft>
                          <a:spcPts val="0"/>
                        </a:spcAft>
                      </a:pPr>
                      <a:r>
                        <a:rPr lang="en-US" sz="2800">
                          <a:effectLst/>
                          <a:latin typeface="Cambria" panose="02040503050406030204" pitchFamily="18" charset="0"/>
                        </a:rPr>
                        <a:t>Decision</a:t>
                      </a:r>
                      <a:endParaRPr lang="en-US" sz="240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1305059">
                <a:tc>
                  <a:txBody>
                    <a:bodyPr/>
                    <a:lstStyle/>
                    <a:p>
                      <a:pPr marL="0" marR="32385" algn="ctr">
                        <a:lnSpc>
                          <a:spcPct val="107000"/>
                        </a:lnSpc>
                        <a:spcBef>
                          <a:spcPts val="0"/>
                        </a:spcBef>
                        <a:spcAft>
                          <a:spcPts val="0"/>
                        </a:spcAft>
                      </a:pPr>
                      <a:r>
                        <a:rPr lang="en-US" sz="2800">
                          <a:effectLst/>
                          <a:latin typeface="Cambria" panose="02040503050406030204" pitchFamily="18" charset="0"/>
                        </a:rPr>
                        <a:t>Teacher’s Job Satisfaction to Teacher’s Efficiency</a:t>
                      </a:r>
                      <a:endParaRPr lang="en-US" sz="240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32385" algn="ctr">
                        <a:lnSpc>
                          <a:spcPct val="107000"/>
                        </a:lnSpc>
                        <a:spcBef>
                          <a:spcPts val="0"/>
                        </a:spcBef>
                        <a:spcAft>
                          <a:spcPts val="0"/>
                        </a:spcAft>
                      </a:pPr>
                      <a:r>
                        <a:rPr lang="en-US" sz="2800" dirty="0">
                          <a:effectLst/>
                          <a:latin typeface="Cambria" panose="02040503050406030204" pitchFamily="18" charset="0"/>
                        </a:rPr>
                        <a:t>.222</a:t>
                      </a:r>
                      <a:endParaRPr lang="en-US" sz="240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32385" algn="ctr">
                        <a:lnSpc>
                          <a:spcPct val="107000"/>
                        </a:lnSpc>
                        <a:spcBef>
                          <a:spcPts val="0"/>
                        </a:spcBef>
                        <a:spcAft>
                          <a:spcPts val="0"/>
                        </a:spcAft>
                      </a:pPr>
                      <a:r>
                        <a:rPr lang="en-US" sz="2800" dirty="0">
                          <a:effectLst/>
                          <a:latin typeface="Cambria" panose="02040503050406030204" pitchFamily="18" charset="0"/>
                        </a:rPr>
                        <a:t>.347</a:t>
                      </a:r>
                      <a:endParaRPr lang="en-US" sz="240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32385" algn="ctr">
                        <a:lnSpc>
                          <a:spcPct val="107000"/>
                        </a:lnSpc>
                        <a:spcBef>
                          <a:spcPts val="0"/>
                        </a:spcBef>
                        <a:spcAft>
                          <a:spcPts val="0"/>
                        </a:spcAft>
                      </a:pPr>
                      <a:r>
                        <a:rPr lang="en-US" sz="2800" dirty="0">
                          <a:effectLst/>
                          <a:latin typeface="Cambria" panose="02040503050406030204" pitchFamily="18" charset="0"/>
                        </a:rPr>
                        <a:t>Ho Accepted</a:t>
                      </a:r>
                      <a:endParaRPr lang="en-US" sz="240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911169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191</TotalTime>
  <Words>1616</Words>
  <Application>Microsoft Office PowerPoint</Application>
  <PresentationFormat>Widescreen</PresentationFormat>
  <Paragraphs>251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Cambria</vt:lpstr>
      <vt:lpstr>Office Theme</vt:lpstr>
      <vt:lpstr>JOB SATISFACTION OF SECONDARY SCHOOL TEACHERS VIS-À-VIS TEACHERS  EFFICIENCY IN WORK PERFORMANCE</vt:lpstr>
      <vt:lpstr>INTRODUCTION JOB SATISFACTION OF SECONDARY SCHOOL TEACHERS VIS-À-VIS        TEACHERS EFFICIENCY IN WORK PERFORMANCE</vt:lpstr>
      <vt:lpstr>OBJECTIVES   JOB SATISFACTION OF SECONDARY SCHOOL TEACHERS VIS-À-VIS       TEACHERS EFFICIENCY IN WORK PERFORMANCE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JOB SATISFACTION OF SECONDARY SCHOOL TEACHERS VIS-À-VIS  TEACHERS EFFICIENCY IN WORK PERFORMANCE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SATISFACTION OF SECONDARY SCHOOL TEACHERS VIS – A – VIS TEACHERS  EFFICIENCY IN WORK PERFORMANCE</dc:title>
  <dc:creator>john</dc:creator>
  <cp:lastModifiedBy>Faruque</cp:lastModifiedBy>
  <cp:revision>129</cp:revision>
  <dcterms:created xsi:type="dcterms:W3CDTF">2022-02-10T06:21:17Z</dcterms:created>
  <dcterms:modified xsi:type="dcterms:W3CDTF">2022-02-14T07:11:07Z</dcterms:modified>
</cp:coreProperties>
</file>