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70" r:id="rId4"/>
    <p:sldId id="268" r:id="rId5"/>
    <p:sldId id="258" r:id="rId6"/>
    <p:sldId id="261" r:id="rId7"/>
    <p:sldId id="264" r:id="rId8"/>
    <p:sldId id="265"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yal Dehqan" initials="l" lastIdx="1" clrIdx="0">
    <p:extLst>
      <p:ext uri="{19B8F6BF-5375-455C-9EA6-DF929625EA0E}">
        <p15:presenceInfo xmlns:p15="http://schemas.microsoft.com/office/powerpoint/2012/main" userId="7cbcc631e0c51d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1D4C3-8465-4C7A-966D-696386BF0BBF}" type="doc">
      <dgm:prSet loTypeId="urn:microsoft.com/office/officeart/2008/layout/SquareAccentList" loCatId="list" qsTypeId="urn:microsoft.com/office/officeart/2005/8/quickstyle/simple1" qsCatId="simple" csTypeId="urn:microsoft.com/office/officeart/2005/8/colors/accent1_2" csCatId="accent1" phldr="0"/>
      <dgm:spPr/>
      <dgm:t>
        <a:bodyPr/>
        <a:lstStyle/>
        <a:p>
          <a:endParaRPr lang="en-US"/>
        </a:p>
      </dgm:t>
    </dgm:pt>
    <dgm:pt modelId="{D744DDCE-E11B-419B-BAE4-638F1B39E1FA}">
      <dgm:prSet phldrT="[Text]" phldr="1"/>
      <dgm:spPr/>
      <dgm:t>
        <a:bodyPr/>
        <a:lstStyle/>
        <a:p>
          <a:endParaRPr lang="en-US"/>
        </a:p>
      </dgm:t>
    </dgm:pt>
    <dgm:pt modelId="{7D62AB49-8FDB-46D5-AE50-D129C76F3257}" type="parTrans" cxnId="{3234783E-9137-4E68-8125-238B1D5E9185}">
      <dgm:prSet/>
      <dgm:spPr/>
      <dgm:t>
        <a:bodyPr/>
        <a:lstStyle/>
        <a:p>
          <a:endParaRPr lang="en-US"/>
        </a:p>
      </dgm:t>
    </dgm:pt>
    <dgm:pt modelId="{94E076A4-1540-49B8-AAC3-BA10E6299C7A}" type="sibTrans" cxnId="{3234783E-9137-4E68-8125-238B1D5E9185}">
      <dgm:prSet/>
      <dgm:spPr/>
      <dgm:t>
        <a:bodyPr/>
        <a:lstStyle/>
        <a:p>
          <a:endParaRPr lang="en-US"/>
        </a:p>
      </dgm:t>
    </dgm:pt>
    <dgm:pt modelId="{1DE62E77-7714-4C37-8EE2-C12B971D8753}">
      <dgm:prSet phldrT="[Text]" phldr="1"/>
      <dgm:spPr/>
      <dgm:t>
        <a:bodyPr/>
        <a:lstStyle/>
        <a:p>
          <a:endParaRPr lang="en-US"/>
        </a:p>
      </dgm:t>
    </dgm:pt>
    <dgm:pt modelId="{D8926F17-53C8-4F36-88AE-B178B0569B2C}" type="parTrans" cxnId="{CE2F0F84-0A30-4F25-B737-0F48B32AC6F8}">
      <dgm:prSet/>
      <dgm:spPr/>
      <dgm:t>
        <a:bodyPr/>
        <a:lstStyle/>
        <a:p>
          <a:endParaRPr lang="en-US"/>
        </a:p>
      </dgm:t>
    </dgm:pt>
    <dgm:pt modelId="{C9F963EB-341C-497C-A19E-0CE20863CCBF}" type="sibTrans" cxnId="{CE2F0F84-0A30-4F25-B737-0F48B32AC6F8}">
      <dgm:prSet/>
      <dgm:spPr/>
      <dgm:t>
        <a:bodyPr/>
        <a:lstStyle/>
        <a:p>
          <a:endParaRPr lang="en-US"/>
        </a:p>
      </dgm:t>
    </dgm:pt>
    <dgm:pt modelId="{A8179ECA-527D-4666-A04F-8B2F96FA69C8}">
      <dgm:prSet phldrT="[Text]" phldr="1"/>
      <dgm:spPr/>
      <dgm:t>
        <a:bodyPr/>
        <a:lstStyle/>
        <a:p>
          <a:endParaRPr lang="en-US"/>
        </a:p>
      </dgm:t>
    </dgm:pt>
    <dgm:pt modelId="{1382E7E8-A07A-484A-96DA-0CF5C016A68C}" type="parTrans" cxnId="{7DF10D2B-66F4-4155-86BC-16CE230840EF}">
      <dgm:prSet/>
      <dgm:spPr/>
      <dgm:t>
        <a:bodyPr/>
        <a:lstStyle/>
        <a:p>
          <a:endParaRPr lang="en-US"/>
        </a:p>
      </dgm:t>
    </dgm:pt>
    <dgm:pt modelId="{EF4DE070-B97C-4994-A061-A3BA7235B961}" type="sibTrans" cxnId="{7DF10D2B-66F4-4155-86BC-16CE230840EF}">
      <dgm:prSet/>
      <dgm:spPr/>
      <dgm:t>
        <a:bodyPr/>
        <a:lstStyle/>
        <a:p>
          <a:endParaRPr lang="en-US"/>
        </a:p>
      </dgm:t>
    </dgm:pt>
    <dgm:pt modelId="{40EAC1CB-36A8-4DA4-A6ED-612259624ABB}">
      <dgm:prSet phldrT="[Text]" phldr="1"/>
      <dgm:spPr/>
      <dgm:t>
        <a:bodyPr/>
        <a:lstStyle/>
        <a:p>
          <a:endParaRPr lang="en-US"/>
        </a:p>
      </dgm:t>
    </dgm:pt>
    <dgm:pt modelId="{2122AA07-2C8F-45C7-9E32-BFEE8314847E}" type="parTrans" cxnId="{C56F9196-3858-4F82-81B6-1207DBADF577}">
      <dgm:prSet/>
      <dgm:spPr/>
      <dgm:t>
        <a:bodyPr/>
        <a:lstStyle/>
        <a:p>
          <a:endParaRPr lang="en-US"/>
        </a:p>
      </dgm:t>
    </dgm:pt>
    <dgm:pt modelId="{B57F5FD0-F25F-48FA-B8E8-F32C96EB0CDE}" type="sibTrans" cxnId="{C56F9196-3858-4F82-81B6-1207DBADF577}">
      <dgm:prSet/>
      <dgm:spPr/>
      <dgm:t>
        <a:bodyPr/>
        <a:lstStyle/>
        <a:p>
          <a:endParaRPr lang="en-US"/>
        </a:p>
      </dgm:t>
    </dgm:pt>
    <dgm:pt modelId="{337A8AB0-5D97-40E6-811D-818BA77C8606}">
      <dgm:prSet phldrT="[Text]" phldr="1"/>
      <dgm:spPr/>
      <dgm:t>
        <a:bodyPr/>
        <a:lstStyle/>
        <a:p>
          <a:endParaRPr lang="en-US"/>
        </a:p>
      </dgm:t>
    </dgm:pt>
    <dgm:pt modelId="{0301BA72-7D9C-4A72-AEAF-88A03ABC5121}" type="parTrans" cxnId="{EB39D0A3-DC21-4DC0-BDA6-4D51A786334A}">
      <dgm:prSet/>
      <dgm:spPr/>
      <dgm:t>
        <a:bodyPr/>
        <a:lstStyle/>
        <a:p>
          <a:endParaRPr lang="en-US"/>
        </a:p>
      </dgm:t>
    </dgm:pt>
    <dgm:pt modelId="{7AF87438-CE79-400B-9D93-4A8046AD0E0A}" type="sibTrans" cxnId="{EB39D0A3-DC21-4DC0-BDA6-4D51A786334A}">
      <dgm:prSet/>
      <dgm:spPr/>
      <dgm:t>
        <a:bodyPr/>
        <a:lstStyle/>
        <a:p>
          <a:endParaRPr lang="en-US"/>
        </a:p>
      </dgm:t>
    </dgm:pt>
    <dgm:pt modelId="{4E9DEB48-266A-4FFD-9545-B8376137277E}">
      <dgm:prSet phldrT="[Text]" phldr="1"/>
      <dgm:spPr/>
      <dgm:t>
        <a:bodyPr/>
        <a:lstStyle/>
        <a:p>
          <a:endParaRPr lang="en-US"/>
        </a:p>
      </dgm:t>
    </dgm:pt>
    <dgm:pt modelId="{F8A40314-5BF6-4BA2-9B07-06FB78F7B946}" type="parTrans" cxnId="{266144FF-8CA7-4BBB-8B16-6FE84290AE40}">
      <dgm:prSet/>
      <dgm:spPr/>
      <dgm:t>
        <a:bodyPr/>
        <a:lstStyle/>
        <a:p>
          <a:endParaRPr lang="en-US"/>
        </a:p>
      </dgm:t>
    </dgm:pt>
    <dgm:pt modelId="{A60F46B2-0F9C-4786-8F61-DC09FBA7176D}" type="sibTrans" cxnId="{266144FF-8CA7-4BBB-8B16-6FE84290AE40}">
      <dgm:prSet/>
      <dgm:spPr/>
      <dgm:t>
        <a:bodyPr/>
        <a:lstStyle/>
        <a:p>
          <a:endParaRPr lang="en-US"/>
        </a:p>
      </dgm:t>
    </dgm:pt>
    <dgm:pt modelId="{6E6DB2DF-0C3C-40A7-B1C0-93B8503C7633}">
      <dgm:prSet phldrT="[Text]" phldr="1"/>
      <dgm:spPr/>
      <dgm:t>
        <a:bodyPr/>
        <a:lstStyle/>
        <a:p>
          <a:endParaRPr lang="en-US"/>
        </a:p>
      </dgm:t>
    </dgm:pt>
    <dgm:pt modelId="{D7C9CC53-76F7-45AE-8F67-1C03800C3F5B}" type="parTrans" cxnId="{1C6202BA-0B49-4DFD-A2B6-51CF77668579}">
      <dgm:prSet/>
      <dgm:spPr/>
      <dgm:t>
        <a:bodyPr/>
        <a:lstStyle/>
        <a:p>
          <a:endParaRPr lang="en-US"/>
        </a:p>
      </dgm:t>
    </dgm:pt>
    <dgm:pt modelId="{A5286D45-969F-4133-8558-0C90C34038ED}" type="sibTrans" cxnId="{1C6202BA-0B49-4DFD-A2B6-51CF77668579}">
      <dgm:prSet/>
      <dgm:spPr/>
      <dgm:t>
        <a:bodyPr/>
        <a:lstStyle/>
        <a:p>
          <a:endParaRPr lang="en-US"/>
        </a:p>
      </dgm:t>
    </dgm:pt>
    <dgm:pt modelId="{EDA52561-BC23-4A0B-A622-67F16CD08391}">
      <dgm:prSet phldrT="[Text]" phldr="1"/>
      <dgm:spPr/>
      <dgm:t>
        <a:bodyPr/>
        <a:lstStyle/>
        <a:p>
          <a:endParaRPr lang="en-US"/>
        </a:p>
      </dgm:t>
    </dgm:pt>
    <dgm:pt modelId="{3431C36A-ACAE-4E4D-AB29-98DA221EF540}" type="parTrans" cxnId="{CB082D93-B721-422F-A2E4-8ACA9DFA5C28}">
      <dgm:prSet/>
      <dgm:spPr/>
      <dgm:t>
        <a:bodyPr/>
        <a:lstStyle/>
        <a:p>
          <a:endParaRPr lang="en-US"/>
        </a:p>
      </dgm:t>
    </dgm:pt>
    <dgm:pt modelId="{C40BD81B-93B8-41BD-89BA-D847FF837C46}" type="sibTrans" cxnId="{CB082D93-B721-422F-A2E4-8ACA9DFA5C28}">
      <dgm:prSet/>
      <dgm:spPr/>
      <dgm:t>
        <a:bodyPr/>
        <a:lstStyle/>
        <a:p>
          <a:endParaRPr lang="en-US"/>
        </a:p>
      </dgm:t>
    </dgm:pt>
    <dgm:pt modelId="{2D3C4BFC-979D-4D07-B873-C27F3FF3B0EF}" type="pres">
      <dgm:prSet presAssocID="{8B21D4C3-8465-4C7A-966D-696386BF0BBF}" presName="layout" presStyleCnt="0">
        <dgm:presLayoutVars>
          <dgm:chMax/>
          <dgm:chPref/>
          <dgm:dir/>
          <dgm:resizeHandles/>
        </dgm:presLayoutVars>
      </dgm:prSet>
      <dgm:spPr/>
      <dgm:t>
        <a:bodyPr/>
        <a:lstStyle/>
        <a:p>
          <a:endParaRPr lang="en-US"/>
        </a:p>
      </dgm:t>
    </dgm:pt>
    <dgm:pt modelId="{CCD5079E-8802-4652-991E-04B59BC2735F}" type="pres">
      <dgm:prSet presAssocID="{D744DDCE-E11B-419B-BAE4-638F1B39E1FA}" presName="root" presStyleCnt="0">
        <dgm:presLayoutVars>
          <dgm:chMax/>
          <dgm:chPref/>
        </dgm:presLayoutVars>
      </dgm:prSet>
      <dgm:spPr/>
    </dgm:pt>
    <dgm:pt modelId="{08629E28-A8B9-4D2E-8EAC-60814EB92A4C}" type="pres">
      <dgm:prSet presAssocID="{D744DDCE-E11B-419B-BAE4-638F1B39E1FA}" presName="rootComposite" presStyleCnt="0">
        <dgm:presLayoutVars/>
      </dgm:prSet>
      <dgm:spPr/>
    </dgm:pt>
    <dgm:pt modelId="{B0671593-60A3-45D5-893F-96D47CD34311}" type="pres">
      <dgm:prSet presAssocID="{D744DDCE-E11B-419B-BAE4-638F1B39E1FA}" presName="ParentAccent" presStyleLbl="alignNode1" presStyleIdx="0" presStyleCnt="2"/>
      <dgm:spPr/>
    </dgm:pt>
    <dgm:pt modelId="{8790D01A-800B-4AD1-BE8A-93C30E659088}" type="pres">
      <dgm:prSet presAssocID="{D744DDCE-E11B-419B-BAE4-638F1B39E1FA}" presName="ParentSmallAccent" presStyleLbl="fgAcc1" presStyleIdx="0" presStyleCnt="2"/>
      <dgm:spPr/>
    </dgm:pt>
    <dgm:pt modelId="{682C8C7C-2659-416E-BEC2-CDDDC3F21030}" type="pres">
      <dgm:prSet presAssocID="{D744DDCE-E11B-419B-BAE4-638F1B39E1FA}" presName="Parent" presStyleLbl="revTx" presStyleIdx="0" presStyleCnt="8">
        <dgm:presLayoutVars>
          <dgm:chMax/>
          <dgm:chPref val="4"/>
          <dgm:bulletEnabled val="1"/>
        </dgm:presLayoutVars>
      </dgm:prSet>
      <dgm:spPr/>
      <dgm:t>
        <a:bodyPr/>
        <a:lstStyle/>
        <a:p>
          <a:endParaRPr lang="en-US"/>
        </a:p>
      </dgm:t>
    </dgm:pt>
    <dgm:pt modelId="{633D11A8-A30C-4E7E-A289-3AB4ABC9DF91}" type="pres">
      <dgm:prSet presAssocID="{D744DDCE-E11B-419B-BAE4-638F1B39E1FA}" presName="childShape" presStyleCnt="0">
        <dgm:presLayoutVars>
          <dgm:chMax val="0"/>
          <dgm:chPref val="0"/>
        </dgm:presLayoutVars>
      </dgm:prSet>
      <dgm:spPr/>
    </dgm:pt>
    <dgm:pt modelId="{48A34DF9-E652-4F80-879B-073598801D53}" type="pres">
      <dgm:prSet presAssocID="{1DE62E77-7714-4C37-8EE2-C12B971D8753}" presName="childComposite" presStyleCnt="0">
        <dgm:presLayoutVars>
          <dgm:chMax val="0"/>
          <dgm:chPref val="0"/>
        </dgm:presLayoutVars>
      </dgm:prSet>
      <dgm:spPr/>
    </dgm:pt>
    <dgm:pt modelId="{BC2A70B3-EC55-4903-9BA0-5647A8C4E438}" type="pres">
      <dgm:prSet presAssocID="{1DE62E77-7714-4C37-8EE2-C12B971D8753}" presName="ChildAccent" presStyleLbl="solidFgAcc1" presStyleIdx="0" presStyleCnt="6"/>
      <dgm:spPr/>
    </dgm:pt>
    <dgm:pt modelId="{F729CCA3-F44B-4428-8AE9-BCBE47C40130}" type="pres">
      <dgm:prSet presAssocID="{1DE62E77-7714-4C37-8EE2-C12B971D8753}" presName="Child" presStyleLbl="revTx" presStyleIdx="1" presStyleCnt="8">
        <dgm:presLayoutVars>
          <dgm:chMax val="0"/>
          <dgm:chPref val="0"/>
          <dgm:bulletEnabled val="1"/>
        </dgm:presLayoutVars>
      </dgm:prSet>
      <dgm:spPr/>
      <dgm:t>
        <a:bodyPr/>
        <a:lstStyle/>
        <a:p>
          <a:endParaRPr lang="en-US"/>
        </a:p>
      </dgm:t>
    </dgm:pt>
    <dgm:pt modelId="{F0D9C417-6F88-489A-B833-13AAFB6B8934}" type="pres">
      <dgm:prSet presAssocID="{A8179ECA-527D-4666-A04F-8B2F96FA69C8}" presName="childComposite" presStyleCnt="0">
        <dgm:presLayoutVars>
          <dgm:chMax val="0"/>
          <dgm:chPref val="0"/>
        </dgm:presLayoutVars>
      </dgm:prSet>
      <dgm:spPr/>
    </dgm:pt>
    <dgm:pt modelId="{9935AB84-0CD3-4E8A-A0BB-487ED6DE9C87}" type="pres">
      <dgm:prSet presAssocID="{A8179ECA-527D-4666-A04F-8B2F96FA69C8}" presName="ChildAccent" presStyleLbl="solidFgAcc1" presStyleIdx="1" presStyleCnt="6"/>
      <dgm:spPr/>
    </dgm:pt>
    <dgm:pt modelId="{836CAFFA-C6AB-4918-845E-46E9451FC7C5}" type="pres">
      <dgm:prSet presAssocID="{A8179ECA-527D-4666-A04F-8B2F96FA69C8}" presName="Child" presStyleLbl="revTx" presStyleIdx="2" presStyleCnt="8">
        <dgm:presLayoutVars>
          <dgm:chMax val="0"/>
          <dgm:chPref val="0"/>
          <dgm:bulletEnabled val="1"/>
        </dgm:presLayoutVars>
      </dgm:prSet>
      <dgm:spPr/>
      <dgm:t>
        <a:bodyPr/>
        <a:lstStyle/>
        <a:p>
          <a:endParaRPr lang="en-US"/>
        </a:p>
      </dgm:t>
    </dgm:pt>
    <dgm:pt modelId="{2EDBECFB-5135-4D0D-B1EE-64361EEEBA46}" type="pres">
      <dgm:prSet presAssocID="{40EAC1CB-36A8-4DA4-A6ED-612259624ABB}" presName="childComposite" presStyleCnt="0">
        <dgm:presLayoutVars>
          <dgm:chMax val="0"/>
          <dgm:chPref val="0"/>
        </dgm:presLayoutVars>
      </dgm:prSet>
      <dgm:spPr/>
    </dgm:pt>
    <dgm:pt modelId="{40270349-8D41-47FD-B7D8-F9F3DE07F6AB}" type="pres">
      <dgm:prSet presAssocID="{40EAC1CB-36A8-4DA4-A6ED-612259624ABB}" presName="ChildAccent" presStyleLbl="solidFgAcc1" presStyleIdx="2" presStyleCnt="6"/>
      <dgm:spPr/>
    </dgm:pt>
    <dgm:pt modelId="{FFEC6C33-357F-4DDB-BCAF-FFB8F9D2E04C}" type="pres">
      <dgm:prSet presAssocID="{40EAC1CB-36A8-4DA4-A6ED-612259624ABB}" presName="Child" presStyleLbl="revTx" presStyleIdx="3" presStyleCnt="8">
        <dgm:presLayoutVars>
          <dgm:chMax val="0"/>
          <dgm:chPref val="0"/>
          <dgm:bulletEnabled val="1"/>
        </dgm:presLayoutVars>
      </dgm:prSet>
      <dgm:spPr/>
      <dgm:t>
        <a:bodyPr/>
        <a:lstStyle/>
        <a:p>
          <a:endParaRPr lang="en-US"/>
        </a:p>
      </dgm:t>
    </dgm:pt>
    <dgm:pt modelId="{3D94BCE8-6924-4E97-8E45-C2D2EC8C2344}" type="pres">
      <dgm:prSet presAssocID="{337A8AB0-5D97-40E6-811D-818BA77C8606}" presName="root" presStyleCnt="0">
        <dgm:presLayoutVars>
          <dgm:chMax/>
          <dgm:chPref/>
        </dgm:presLayoutVars>
      </dgm:prSet>
      <dgm:spPr/>
    </dgm:pt>
    <dgm:pt modelId="{18DAA26B-1977-4634-B05C-D27B0231590A}" type="pres">
      <dgm:prSet presAssocID="{337A8AB0-5D97-40E6-811D-818BA77C8606}" presName="rootComposite" presStyleCnt="0">
        <dgm:presLayoutVars/>
      </dgm:prSet>
      <dgm:spPr/>
    </dgm:pt>
    <dgm:pt modelId="{92E59911-A3D5-4D84-B939-C2F8D9CFD59F}" type="pres">
      <dgm:prSet presAssocID="{337A8AB0-5D97-40E6-811D-818BA77C8606}" presName="ParentAccent" presStyleLbl="alignNode1" presStyleIdx="1" presStyleCnt="2"/>
      <dgm:spPr/>
    </dgm:pt>
    <dgm:pt modelId="{0B4AF303-173B-4EF9-B03E-A9B143D02CE2}" type="pres">
      <dgm:prSet presAssocID="{337A8AB0-5D97-40E6-811D-818BA77C8606}" presName="ParentSmallAccent" presStyleLbl="fgAcc1" presStyleIdx="1" presStyleCnt="2"/>
      <dgm:spPr/>
    </dgm:pt>
    <dgm:pt modelId="{55E6782D-296B-4CCA-AAE0-2720E143F9E5}" type="pres">
      <dgm:prSet presAssocID="{337A8AB0-5D97-40E6-811D-818BA77C8606}" presName="Parent" presStyleLbl="revTx" presStyleIdx="4" presStyleCnt="8">
        <dgm:presLayoutVars>
          <dgm:chMax/>
          <dgm:chPref val="4"/>
          <dgm:bulletEnabled val="1"/>
        </dgm:presLayoutVars>
      </dgm:prSet>
      <dgm:spPr/>
      <dgm:t>
        <a:bodyPr/>
        <a:lstStyle/>
        <a:p>
          <a:endParaRPr lang="en-US"/>
        </a:p>
      </dgm:t>
    </dgm:pt>
    <dgm:pt modelId="{B8FC898C-C903-45BF-ACDC-2AF8B0784BB0}" type="pres">
      <dgm:prSet presAssocID="{337A8AB0-5D97-40E6-811D-818BA77C8606}" presName="childShape" presStyleCnt="0">
        <dgm:presLayoutVars>
          <dgm:chMax val="0"/>
          <dgm:chPref val="0"/>
        </dgm:presLayoutVars>
      </dgm:prSet>
      <dgm:spPr/>
    </dgm:pt>
    <dgm:pt modelId="{67F23F5A-5B90-4F86-A54E-B6964783C9F5}" type="pres">
      <dgm:prSet presAssocID="{4E9DEB48-266A-4FFD-9545-B8376137277E}" presName="childComposite" presStyleCnt="0">
        <dgm:presLayoutVars>
          <dgm:chMax val="0"/>
          <dgm:chPref val="0"/>
        </dgm:presLayoutVars>
      </dgm:prSet>
      <dgm:spPr/>
    </dgm:pt>
    <dgm:pt modelId="{06B28A6C-4302-4A36-83FF-A3DD270E9A7F}" type="pres">
      <dgm:prSet presAssocID="{4E9DEB48-266A-4FFD-9545-B8376137277E}" presName="ChildAccent" presStyleLbl="solidFgAcc1" presStyleIdx="3" presStyleCnt="6"/>
      <dgm:spPr/>
    </dgm:pt>
    <dgm:pt modelId="{D508D378-52C0-498D-8574-EF4B612E6A58}" type="pres">
      <dgm:prSet presAssocID="{4E9DEB48-266A-4FFD-9545-B8376137277E}" presName="Child" presStyleLbl="revTx" presStyleIdx="5" presStyleCnt="8">
        <dgm:presLayoutVars>
          <dgm:chMax val="0"/>
          <dgm:chPref val="0"/>
          <dgm:bulletEnabled val="1"/>
        </dgm:presLayoutVars>
      </dgm:prSet>
      <dgm:spPr/>
      <dgm:t>
        <a:bodyPr/>
        <a:lstStyle/>
        <a:p>
          <a:endParaRPr lang="en-US"/>
        </a:p>
      </dgm:t>
    </dgm:pt>
    <dgm:pt modelId="{033CDC3E-5DF7-4BD3-ADAC-8CDFB0FEA214}" type="pres">
      <dgm:prSet presAssocID="{6E6DB2DF-0C3C-40A7-B1C0-93B8503C7633}" presName="childComposite" presStyleCnt="0">
        <dgm:presLayoutVars>
          <dgm:chMax val="0"/>
          <dgm:chPref val="0"/>
        </dgm:presLayoutVars>
      </dgm:prSet>
      <dgm:spPr/>
    </dgm:pt>
    <dgm:pt modelId="{7872998E-64AF-4C1E-BE17-539FC23F6088}" type="pres">
      <dgm:prSet presAssocID="{6E6DB2DF-0C3C-40A7-B1C0-93B8503C7633}" presName="ChildAccent" presStyleLbl="solidFgAcc1" presStyleIdx="4" presStyleCnt="6"/>
      <dgm:spPr/>
    </dgm:pt>
    <dgm:pt modelId="{35C916EA-DFFD-4A63-8FCE-7D7C63DDAEA0}" type="pres">
      <dgm:prSet presAssocID="{6E6DB2DF-0C3C-40A7-B1C0-93B8503C7633}" presName="Child" presStyleLbl="revTx" presStyleIdx="6" presStyleCnt="8">
        <dgm:presLayoutVars>
          <dgm:chMax val="0"/>
          <dgm:chPref val="0"/>
          <dgm:bulletEnabled val="1"/>
        </dgm:presLayoutVars>
      </dgm:prSet>
      <dgm:spPr/>
      <dgm:t>
        <a:bodyPr/>
        <a:lstStyle/>
        <a:p>
          <a:endParaRPr lang="en-US"/>
        </a:p>
      </dgm:t>
    </dgm:pt>
    <dgm:pt modelId="{376B82A6-2F4F-4AF1-B0D2-EE650E6A8A83}" type="pres">
      <dgm:prSet presAssocID="{EDA52561-BC23-4A0B-A622-67F16CD08391}" presName="childComposite" presStyleCnt="0">
        <dgm:presLayoutVars>
          <dgm:chMax val="0"/>
          <dgm:chPref val="0"/>
        </dgm:presLayoutVars>
      </dgm:prSet>
      <dgm:spPr/>
    </dgm:pt>
    <dgm:pt modelId="{EF856AE6-52A0-4FD3-BCA1-073F9E23E7A6}" type="pres">
      <dgm:prSet presAssocID="{EDA52561-BC23-4A0B-A622-67F16CD08391}" presName="ChildAccent" presStyleLbl="solidFgAcc1" presStyleIdx="5" presStyleCnt="6"/>
      <dgm:spPr/>
    </dgm:pt>
    <dgm:pt modelId="{26DECC37-80B6-4847-8472-912367BBC1E4}" type="pres">
      <dgm:prSet presAssocID="{EDA52561-BC23-4A0B-A622-67F16CD08391}" presName="Child" presStyleLbl="revTx" presStyleIdx="7" presStyleCnt="8">
        <dgm:presLayoutVars>
          <dgm:chMax val="0"/>
          <dgm:chPref val="0"/>
          <dgm:bulletEnabled val="1"/>
        </dgm:presLayoutVars>
      </dgm:prSet>
      <dgm:spPr/>
      <dgm:t>
        <a:bodyPr/>
        <a:lstStyle/>
        <a:p>
          <a:endParaRPr lang="en-US"/>
        </a:p>
      </dgm:t>
    </dgm:pt>
  </dgm:ptLst>
  <dgm:cxnLst>
    <dgm:cxn modelId="{B9D8033F-53FD-4569-90D9-0BADC378B2C0}" type="presOf" srcId="{6E6DB2DF-0C3C-40A7-B1C0-93B8503C7633}" destId="{35C916EA-DFFD-4A63-8FCE-7D7C63DDAEA0}" srcOrd="0" destOrd="0" presId="urn:microsoft.com/office/officeart/2008/layout/SquareAccentList"/>
    <dgm:cxn modelId="{138DE3DB-FC25-4B3A-9B6C-7474AD7B58E3}" type="presOf" srcId="{337A8AB0-5D97-40E6-811D-818BA77C8606}" destId="{55E6782D-296B-4CCA-AAE0-2720E143F9E5}" srcOrd="0" destOrd="0" presId="urn:microsoft.com/office/officeart/2008/layout/SquareAccentList"/>
    <dgm:cxn modelId="{1C6202BA-0B49-4DFD-A2B6-51CF77668579}" srcId="{337A8AB0-5D97-40E6-811D-818BA77C8606}" destId="{6E6DB2DF-0C3C-40A7-B1C0-93B8503C7633}" srcOrd="1" destOrd="0" parTransId="{D7C9CC53-76F7-45AE-8F67-1C03800C3F5B}" sibTransId="{A5286D45-969F-4133-8558-0C90C34038ED}"/>
    <dgm:cxn modelId="{CB324FD5-D014-43D1-B536-9C4397EF8D87}" type="presOf" srcId="{A8179ECA-527D-4666-A04F-8B2F96FA69C8}" destId="{836CAFFA-C6AB-4918-845E-46E9451FC7C5}" srcOrd="0" destOrd="0" presId="urn:microsoft.com/office/officeart/2008/layout/SquareAccentList"/>
    <dgm:cxn modelId="{3D725B5D-B86E-4F1E-AF95-E8D46BD63F94}" type="presOf" srcId="{EDA52561-BC23-4A0B-A622-67F16CD08391}" destId="{26DECC37-80B6-4847-8472-912367BBC1E4}" srcOrd="0" destOrd="0" presId="urn:microsoft.com/office/officeart/2008/layout/SquareAccentList"/>
    <dgm:cxn modelId="{CB082D93-B721-422F-A2E4-8ACA9DFA5C28}" srcId="{337A8AB0-5D97-40E6-811D-818BA77C8606}" destId="{EDA52561-BC23-4A0B-A622-67F16CD08391}" srcOrd="2" destOrd="0" parTransId="{3431C36A-ACAE-4E4D-AB29-98DA221EF540}" sibTransId="{C40BD81B-93B8-41BD-89BA-D847FF837C46}"/>
    <dgm:cxn modelId="{FEDBA046-DE27-41B6-97A9-3A02F81F6610}" type="presOf" srcId="{4E9DEB48-266A-4FFD-9545-B8376137277E}" destId="{D508D378-52C0-498D-8574-EF4B612E6A58}" srcOrd="0" destOrd="0" presId="urn:microsoft.com/office/officeart/2008/layout/SquareAccentList"/>
    <dgm:cxn modelId="{5BD5BE8F-CC60-4278-8AB9-FBE34DF69856}" type="presOf" srcId="{8B21D4C3-8465-4C7A-966D-696386BF0BBF}" destId="{2D3C4BFC-979D-4D07-B873-C27F3FF3B0EF}" srcOrd="0" destOrd="0" presId="urn:microsoft.com/office/officeart/2008/layout/SquareAccentList"/>
    <dgm:cxn modelId="{3234783E-9137-4E68-8125-238B1D5E9185}" srcId="{8B21D4C3-8465-4C7A-966D-696386BF0BBF}" destId="{D744DDCE-E11B-419B-BAE4-638F1B39E1FA}" srcOrd="0" destOrd="0" parTransId="{7D62AB49-8FDB-46D5-AE50-D129C76F3257}" sibTransId="{94E076A4-1540-49B8-AAC3-BA10E6299C7A}"/>
    <dgm:cxn modelId="{CE2F0F84-0A30-4F25-B737-0F48B32AC6F8}" srcId="{D744DDCE-E11B-419B-BAE4-638F1B39E1FA}" destId="{1DE62E77-7714-4C37-8EE2-C12B971D8753}" srcOrd="0" destOrd="0" parTransId="{D8926F17-53C8-4F36-88AE-B178B0569B2C}" sibTransId="{C9F963EB-341C-497C-A19E-0CE20863CCBF}"/>
    <dgm:cxn modelId="{C56F9196-3858-4F82-81B6-1207DBADF577}" srcId="{D744DDCE-E11B-419B-BAE4-638F1B39E1FA}" destId="{40EAC1CB-36A8-4DA4-A6ED-612259624ABB}" srcOrd="2" destOrd="0" parTransId="{2122AA07-2C8F-45C7-9E32-BFEE8314847E}" sibTransId="{B57F5FD0-F25F-48FA-B8E8-F32C96EB0CDE}"/>
    <dgm:cxn modelId="{73CD72AF-9EF9-4FB0-9D2F-4E299B58F208}" type="presOf" srcId="{1DE62E77-7714-4C37-8EE2-C12B971D8753}" destId="{F729CCA3-F44B-4428-8AE9-BCBE47C40130}" srcOrd="0" destOrd="0" presId="urn:microsoft.com/office/officeart/2008/layout/SquareAccentList"/>
    <dgm:cxn modelId="{7DF10D2B-66F4-4155-86BC-16CE230840EF}" srcId="{D744DDCE-E11B-419B-BAE4-638F1B39E1FA}" destId="{A8179ECA-527D-4666-A04F-8B2F96FA69C8}" srcOrd="1" destOrd="0" parTransId="{1382E7E8-A07A-484A-96DA-0CF5C016A68C}" sibTransId="{EF4DE070-B97C-4994-A061-A3BA7235B961}"/>
    <dgm:cxn modelId="{EB39D0A3-DC21-4DC0-BDA6-4D51A786334A}" srcId="{8B21D4C3-8465-4C7A-966D-696386BF0BBF}" destId="{337A8AB0-5D97-40E6-811D-818BA77C8606}" srcOrd="1" destOrd="0" parTransId="{0301BA72-7D9C-4A72-AEAF-88A03ABC5121}" sibTransId="{7AF87438-CE79-400B-9D93-4A8046AD0E0A}"/>
    <dgm:cxn modelId="{266144FF-8CA7-4BBB-8B16-6FE84290AE40}" srcId="{337A8AB0-5D97-40E6-811D-818BA77C8606}" destId="{4E9DEB48-266A-4FFD-9545-B8376137277E}" srcOrd="0" destOrd="0" parTransId="{F8A40314-5BF6-4BA2-9B07-06FB78F7B946}" sibTransId="{A60F46B2-0F9C-4786-8F61-DC09FBA7176D}"/>
    <dgm:cxn modelId="{A715D019-82D8-42E2-AA99-39D444AD86FE}" type="presOf" srcId="{D744DDCE-E11B-419B-BAE4-638F1B39E1FA}" destId="{682C8C7C-2659-416E-BEC2-CDDDC3F21030}" srcOrd="0" destOrd="0" presId="urn:microsoft.com/office/officeart/2008/layout/SquareAccentList"/>
    <dgm:cxn modelId="{47985149-EE78-4158-8996-32964FB63B54}" type="presOf" srcId="{40EAC1CB-36A8-4DA4-A6ED-612259624ABB}" destId="{FFEC6C33-357F-4DDB-BCAF-FFB8F9D2E04C}" srcOrd="0" destOrd="0" presId="urn:microsoft.com/office/officeart/2008/layout/SquareAccentList"/>
    <dgm:cxn modelId="{DD3627EE-7302-40AE-812D-6DCB05DE137D}" type="presParOf" srcId="{2D3C4BFC-979D-4D07-B873-C27F3FF3B0EF}" destId="{CCD5079E-8802-4652-991E-04B59BC2735F}" srcOrd="0" destOrd="0" presId="urn:microsoft.com/office/officeart/2008/layout/SquareAccentList"/>
    <dgm:cxn modelId="{CF4B54CB-4D28-4EEA-8F99-50D24C6FD8F5}" type="presParOf" srcId="{CCD5079E-8802-4652-991E-04B59BC2735F}" destId="{08629E28-A8B9-4D2E-8EAC-60814EB92A4C}" srcOrd="0" destOrd="0" presId="urn:microsoft.com/office/officeart/2008/layout/SquareAccentList"/>
    <dgm:cxn modelId="{962E9D8E-C57E-427F-8C89-F33F62CD76E8}" type="presParOf" srcId="{08629E28-A8B9-4D2E-8EAC-60814EB92A4C}" destId="{B0671593-60A3-45D5-893F-96D47CD34311}" srcOrd="0" destOrd="0" presId="urn:microsoft.com/office/officeart/2008/layout/SquareAccentList"/>
    <dgm:cxn modelId="{0AB200F9-CC70-4E71-819B-B47DC1A12378}" type="presParOf" srcId="{08629E28-A8B9-4D2E-8EAC-60814EB92A4C}" destId="{8790D01A-800B-4AD1-BE8A-93C30E659088}" srcOrd="1" destOrd="0" presId="urn:microsoft.com/office/officeart/2008/layout/SquareAccentList"/>
    <dgm:cxn modelId="{0C4AAE92-566C-41B0-AE9C-11642B832D5B}" type="presParOf" srcId="{08629E28-A8B9-4D2E-8EAC-60814EB92A4C}" destId="{682C8C7C-2659-416E-BEC2-CDDDC3F21030}" srcOrd="2" destOrd="0" presId="urn:microsoft.com/office/officeart/2008/layout/SquareAccentList"/>
    <dgm:cxn modelId="{1C7D36D6-349C-4473-8AD6-5D14FC9416A5}" type="presParOf" srcId="{CCD5079E-8802-4652-991E-04B59BC2735F}" destId="{633D11A8-A30C-4E7E-A289-3AB4ABC9DF91}" srcOrd="1" destOrd="0" presId="urn:microsoft.com/office/officeart/2008/layout/SquareAccentList"/>
    <dgm:cxn modelId="{B7949750-9C4E-4368-92B5-DCC1F04C4A91}" type="presParOf" srcId="{633D11A8-A30C-4E7E-A289-3AB4ABC9DF91}" destId="{48A34DF9-E652-4F80-879B-073598801D53}" srcOrd="0" destOrd="0" presId="urn:microsoft.com/office/officeart/2008/layout/SquareAccentList"/>
    <dgm:cxn modelId="{958381B7-67E9-4A49-ABAB-11F9105FD3A7}" type="presParOf" srcId="{48A34DF9-E652-4F80-879B-073598801D53}" destId="{BC2A70B3-EC55-4903-9BA0-5647A8C4E438}" srcOrd="0" destOrd="0" presId="urn:microsoft.com/office/officeart/2008/layout/SquareAccentList"/>
    <dgm:cxn modelId="{6D84BA46-9314-4BD7-96D6-95C13FAC0EC3}" type="presParOf" srcId="{48A34DF9-E652-4F80-879B-073598801D53}" destId="{F729CCA3-F44B-4428-8AE9-BCBE47C40130}" srcOrd="1" destOrd="0" presId="urn:microsoft.com/office/officeart/2008/layout/SquareAccentList"/>
    <dgm:cxn modelId="{67352D5A-A39F-482E-A5E1-E0DD0DD54581}" type="presParOf" srcId="{633D11A8-A30C-4E7E-A289-3AB4ABC9DF91}" destId="{F0D9C417-6F88-489A-B833-13AAFB6B8934}" srcOrd="1" destOrd="0" presId="urn:microsoft.com/office/officeart/2008/layout/SquareAccentList"/>
    <dgm:cxn modelId="{1C6AC79E-A7B9-4120-955A-5B7970ADD02E}" type="presParOf" srcId="{F0D9C417-6F88-489A-B833-13AAFB6B8934}" destId="{9935AB84-0CD3-4E8A-A0BB-487ED6DE9C87}" srcOrd="0" destOrd="0" presId="urn:microsoft.com/office/officeart/2008/layout/SquareAccentList"/>
    <dgm:cxn modelId="{E5547D95-689E-43BC-9345-35C2B5A83F10}" type="presParOf" srcId="{F0D9C417-6F88-489A-B833-13AAFB6B8934}" destId="{836CAFFA-C6AB-4918-845E-46E9451FC7C5}" srcOrd="1" destOrd="0" presId="urn:microsoft.com/office/officeart/2008/layout/SquareAccentList"/>
    <dgm:cxn modelId="{30B22676-58A1-4D6E-94B3-498A3C79B8C6}" type="presParOf" srcId="{633D11A8-A30C-4E7E-A289-3AB4ABC9DF91}" destId="{2EDBECFB-5135-4D0D-B1EE-64361EEEBA46}" srcOrd="2" destOrd="0" presId="urn:microsoft.com/office/officeart/2008/layout/SquareAccentList"/>
    <dgm:cxn modelId="{64136B20-BAC3-47C2-AF0D-CA131A0FA7ED}" type="presParOf" srcId="{2EDBECFB-5135-4D0D-B1EE-64361EEEBA46}" destId="{40270349-8D41-47FD-B7D8-F9F3DE07F6AB}" srcOrd="0" destOrd="0" presId="urn:microsoft.com/office/officeart/2008/layout/SquareAccentList"/>
    <dgm:cxn modelId="{93FD5869-E68C-4CD6-A1BD-7A47671BF566}" type="presParOf" srcId="{2EDBECFB-5135-4D0D-B1EE-64361EEEBA46}" destId="{FFEC6C33-357F-4DDB-BCAF-FFB8F9D2E04C}" srcOrd="1" destOrd="0" presId="urn:microsoft.com/office/officeart/2008/layout/SquareAccentList"/>
    <dgm:cxn modelId="{B467C03B-1358-4C2D-8016-457D605A77E3}" type="presParOf" srcId="{2D3C4BFC-979D-4D07-B873-C27F3FF3B0EF}" destId="{3D94BCE8-6924-4E97-8E45-C2D2EC8C2344}" srcOrd="1" destOrd="0" presId="urn:microsoft.com/office/officeart/2008/layout/SquareAccentList"/>
    <dgm:cxn modelId="{CF65F697-E37A-433A-91F1-ED659B75B502}" type="presParOf" srcId="{3D94BCE8-6924-4E97-8E45-C2D2EC8C2344}" destId="{18DAA26B-1977-4634-B05C-D27B0231590A}" srcOrd="0" destOrd="0" presId="urn:microsoft.com/office/officeart/2008/layout/SquareAccentList"/>
    <dgm:cxn modelId="{C16CE7E6-0F16-4BB9-9BE7-0F6DEE966381}" type="presParOf" srcId="{18DAA26B-1977-4634-B05C-D27B0231590A}" destId="{92E59911-A3D5-4D84-B939-C2F8D9CFD59F}" srcOrd="0" destOrd="0" presId="urn:microsoft.com/office/officeart/2008/layout/SquareAccentList"/>
    <dgm:cxn modelId="{79B15842-2E76-4887-8C3C-7D8E5703E4AA}" type="presParOf" srcId="{18DAA26B-1977-4634-B05C-D27B0231590A}" destId="{0B4AF303-173B-4EF9-B03E-A9B143D02CE2}" srcOrd="1" destOrd="0" presId="urn:microsoft.com/office/officeart/2008/layout/SquareAccentList"/>
    <dgm:cxn modelId="{19AE37FF-59BF-4FFA-BECB-6DF324CFAE8F}" type="presParOf" srcId="{18DAA26B-1977-4634-B05C-D27B0231590A}" destId="{55E6782D-296B-4CCA-AAE0-2720E143F9E5}" srcOrd="2" destOrd="0" presId="urn:microsoft.com/office/officeart/2008/layout/SquareAccentList"/>
    <dgm:cxn modelId="{A7F749F2-5321-42D8-96C8-5C7D025FA0D3}" type="presParOf" srcId="{3D94BCE8-6924-4E97-8E45-C2D2EC8C2344}" destId="{B8FC898C-C903-45BF-ACDC-2AF8B0784BB0}" srcOrd="1" destOrd="0" presId="urn:microsoft.com/office/officeart/2008/layout/SquareAccentList"/>
    <dgm:cxn modelId="{029A44A7-7684-465B-9375-8F1574384791}" type="presParOf" srcId="{B8FC898C-C903-45BF-ACDC-2AF8B0784BB0}" destId="{67F23F5A-5B90-4F86-A54E-B6964783C9F5}" srcOrd="0" destOrd="0" presId="urn:microsoft.com/office/officeart/2008/layout/SquareAccentList"/>
    <dgm:cxn modelId="{4718781F-8284-4C42-9A1B-17AC32E28D8B}" type="presParOf" srcId="{67F23F5A-5B90-4F86-A54E-B6964783C9F5}" destId="{06B28A6C-4302-4A36-83FF-A3DD270E9A7F}" srcOrd="0" destOrd="0" presId="urn:microsoft.com/office/officeart/2008/layout/SquareAccentList"/>
    <dgm:cxn modelId="{B164EBD4-FD58-4E97-BD77-60762370DF23}" type="presParOf" srcId="{67F23F5A-5B90-4F86-A54E-B6964783C9F5}" destId="{D508D378-52C0-498D-8574-EF4B612E6A58}" srcOrd="1" destOrd="0" presId="urn:microsoft.com/office/officeart/2008/layout/SquareAccentList"/>
    <dgm:cxn modelId="{FEA6B2DC-3D23-429A-BB56-654C34E01F33}" type="presParOf" srcId="{B8FC898C-C903-45BF-ACDC-2AF8B0784BB0}" destId="{033CDC3E-5DF7-4BD3-ADAC-8CDFB0FEA214}" srcOrd="1" destOrd="0" presId="urn:microsoft.com/office/officeart/2008/layout/SquareAccentList"/>
    <dgm:cxn modelId="{9F900905-203D-4B1E-90FA-E3C839E244D3}" type="presParOf" srcId="{033CDC3E-5DF7-4BD3-ADAC-8CDFB0FEA214}" destId="{7872998E-64AF-4C1E-BE17-539FC23F6088}" srcOrd="0" destOrd="0" presId="urn:microsoft.com/office/officeart/2008/layout/SquareAccentList"/>
    <dgm:cxn modelId="{FEEB15CF-5FE5-4FD0-B60A-58FC5690148C}" type="presParOf" srcId="{033CDC3E-5DF7-4BD3-ADAC-8CDFB0FEA214}" destId="{35C916EA-DFFD-4A63-8FCE-7D7C63DDAEA0}" srcOrd="1" destOrd="0" presId="urn:microsoft.com/office/officeart/2008/layout/SquareAccentList"/>
    <dgm:cxn modelId="{BFFB9A67-805C-4AB8-9BD2-115A99BB963E}" type="presParOf" srcId="{B8FC898C-C903-45BF-ACDC-2AF8B0784BB0}" destId="{376B82A6-2F4F-4AF1-B0D2-EE650E6A8A83}" srcOrd="2" destOrd="0" presId="urn:microsoft.com/office/officeart/2008/layout/SquareAccentList"/>
    <dgm:cxn modelId="{B51FA6BE-7970-45F2-924B-1A991C6A0CE3}" type="presParOf" srcId="{376B82A6-2F4F-4AF1-B0D2-EE650E6A8A83}" destId="{EF856AE6-52A0-4FD3-BCA1-073F9E23E7A6}" srcOrd="0" destOrd="0" presId="urn:microsoft.com/office/officeart/2008/layout/SquareAccentList"/>
    <dgm:cxn modelId="{0CD7F738-D17B-48C8-BBBF-01B90B6B7441}" type="presParOf" srcId="{376B82A6-2F4F-4AF1-B0D2-EE650E6A8A83}" destId="{26DECC37-80B6-4847-8472-912367BBC1E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71593-60A3-45D5-893F-96D47CD34311}">
      <dsp:nvSpPr>
        <dsp:cNvPr id="0" name=""/>
        <dsp:cNvSpPr/>
      </dsp:nvSpPr>
      <dsp:spPr>
        <a:xfrm>
          <a:off x="259985" y="1030493"/>
          <a:ext cx="4875916" cy="5736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0D01A-800B-4AD1-BE8A-93C30E659088}">
      <dsp:nvSpPr>
        <dsp:cNvPr id="0" name=""/>
        <dsp:cNvSpPr/>
      </dsp:nvSpPr>
      <dsp:spPr>
        <a:xfrm>
          <a:off x="259985" y="1245928"/>
          <a:ext cx="358202" cy="3582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2C8C7C-2659-416E-BEC2-CDDDC3F21030}">
      <dsp:nvSpPr>
        <dsp:cNvPr id="0" name=""/>
        <dsp:cNvSpPr/>
      </dsp:nvSpPr>
      <dsp:spPr>
        <a:xfrm>
          <a:off x="259985" y="0"/>
          <a:ext cx="4875916" cy="103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78740" rIns="118110" bIns="78740" numCol="1" spcCol="1270" anchor="ctr" anchorCtr="0">
          <a:noAutofit/>
        </a:bodyPr>
        <a:lstStyle/>
        <a:p>
          <a:pPr lvl="0" algn="l" defTabSz="2755900">
            <a:lnSpc>
              <a:spcPct val="90000"/>
            </a:lnSpc>
            <a:spcBef>
              <a:spcPct val="0"/>
            </a:spcBef>
            <a:spcAft>
              <a:spcPct val="35000"/>
            </a:spcAft>
          </a:pPr>
          <a:endParaRPr lang="en-US" sz="6200" kern="1200"/>
        </a:p>
      </dsp:txBody>
      <dsp:txXfrm>
        <a:off x="259985" y="0"/>
        <a:ext cx="4875916" cy="1030493"/>
      </dsp:txXfrm>
    </dsp:sp>
    <dsp:sp modelId="{BC2A70B3-EC55-4903-9BA0-5647A8C4E438}">
      <dsp:nvSpPr>
        <dsp:cNvPr id="0" name=""/>
        <dsp:cNvSpPr/>
      </dsp:nvSpPr>
      <dsp:spPr>
        <a:xfrm>
          <a:off x="259985" y="208088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29CCA3-F44B-4428-8AE9-BCBE47C40130}">
      <dsp:nvSpPr>
        <dsp:cNvPr id="0" name=""/>
        <dsp:cNvSpPr/>
      </dsp:nvSpPr>
      <dsp:spPr>
        <a:xfrm>
          <a:off x="601299" y="184250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l" defTabSz="1289050">
            <a:lnSpc>
              <a:spcPct val="90000"/>
            </a:lnSpc>
            <a:spcBef>
              <a:spcPct val="0"/>
            </a:spcBef>
            <a:spcAft>
              <a:spcPct val="35000"/>
            </a:spcAft>
          </a:pPr>
          <a:endParaRPr lang="en-US" sz="2900" kern="1200"/>
        </a:p>
      </dsp:txBody>
      <dsp:txXfrm>
        <a:off x="601299" y="1842509"/>
        <a:ext cx="4534602" cy="834950"/>
      </dsp:txXfrm>
    </dsp:sp>
    <dsp:sp modelId="{9935AB84-0CD3-4E8A-A0BB-487ED6DE9C87}">
      <dsp:nvSpPr>
        <dsp:cNvPr id="0" name=""/>
        <dsp:cNvSpPr/>
      </dsp:nvSpPr>
      <dsp:spPr>
        <a:xfrm>
          <a:off x="259985" y="291583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CAFFA-C6AB-4918-845E-46E9451FC7C5}">
      <dsp:nvSpPr>
        <dsp:cNvPr id="0" name=""/>
        <dsp:cNvSpPr/>
      </dsp:nvSpPr>
      <dsp:spPr>
        <a:xfrm>
          <a:off x="601299" y="267745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l" defTabSz="1289050">
            <a:lnSpc>
              <a:spcPct val="90000"/>
            </a:lnSpc>
            <a:spcBef>
              <a:spcPct val="0"/>
            </a:spcBef>
            <a:spcAft>
              <a:spcPct val="35000"/>
            </a:spcAft>
          </a:pPr>
          <a:endParaRPr lang="en-US" sz="2900" kern="1200"/>
        </a:p>
      </dsp:txBody>
      <dsp:txXfrm>
        <a:off x="601299" y="2677459"/>
        <a:ext cx="4534602" cy="834950"/>
      </dsp:txXfrm>
    </dsp:sp>
    <dsp:sp modelId="{40270349-8D41-47FD-B7D8-F9F3DE07F6AB}">
      <dsp:nvSpPr>
        <dsp:cNvPr id="0" name=""/>
        <dsp:cNvSpPr/>
      </dsp:nvSpPr>
      <dsp:spPr>
        <a:xfrm>
          <a:off x="259985" y="375078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EC6C33-357F-4DDB-BCAF-FFB8F9D2E04C}">
      <dsp:nvSpPr>
        <dsp:cNvPr id="0" name=""/>
        <dsp:cNvSpPr/>
      </dsp:nvSpPr>
      <dsp:spPr>
        <a:xfrm>
          <a:off x="601299" y="351240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l" defTabSz="1289050">
            <a:lnSpc>
              <a:spcPct val="90000"/>
            </a:lnSpc>
            <a:spcBef>
              <a:spcPct val="0"/>
            </a:spcBef>
            <a:spcAft>
              <a:spcPct val="35000"/>
            </a:spcAft>
          </a:pPr>
          <a:endParaRPr lang="en-US" sz="2900" kern="1200"/>
        </a:p>
      </dsp:txBody>
      <dsp:txXfrm>
        <a:off x="601299" y="3512409"/>
        <a:ext cx="4534602" cy="834950"/>
      </dsp:txXfrm>
    </dsp:sp>
    <dsp:sp modelId="{92E59911-A3D5-4D84-B939-C2F8D9CFD59F}">
      <dsp:nvSpPr>
        <dsp:cNvPr id="0" name=""/>
        <dsp:cNvSpPr/>
      </dsp:nvSpPr>
      <dsp:spPr>
        <a:xfrm>
          <a:off x="5379697" y="1030493"/>
          <a:ext cx="4875916" cy="5736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AF303-173B-4EF9-B03E-A9B143D02CE2}">
      <dsp:nvSpPr>
        <dsp:cNvPr id="0" name=""/>
        <dsp:cNvSpPr/>
      </dsp:nvSpPr>
      <dsp:spPr>
        <a:xfrm>
          <a:off x="5379697" y="1245928"/>
          <a:ext cx="358202" cy="3582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E6782D-296B-4CCA-AAE0-2720E143F9E5}">
      <dsp:nvSpPr>
        <dsp:cNvPr id="0" name=""/>
        <dsp:cNvSpPr/>
      </dsp:nvSpPr>
      <dsp:spPr>
        <a:xfrm>
          <a:off x="5379697" y="0"/>
          <a:ext cx="4875916" cy="103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78740" rIns="118110" bIns="78740" numCol="1" spcCol="1270" anchor="ctr" anchorCtr="0">
          <a:noAutofit/>
        </a:bodyPr>
        <a:lstStyle/>
        <a:p>
          <a:pPr lvl="0" algn="l" defTabSz="2755900">
            <a:lnSpc>
              <a:spcPct val="90000"/>
            </a:lnSpc>
            <a:spcBef>
              <a:spcPct val="0"/>
            </a:spcBef>
            <a:spcAft>
              <a:spcPct val="35000"/>
            </a:spcAft>
          </a:pPr>
          <a:endParaRPr lang="en-US" sz="6200" kern="1200"/>
        </a:p>
      </dsp:txBody>
      <dsp:txXfrm>
        <a:off x="5379697" y="0"/>
        <a:ext cx="4875916" cy="1030493"/>
      </dsp:txXfrm>
    </dsp:sp>
    <dsp:sp modelId="{06B28A6C-4302-4A36-83FF-A3DD270E9A7F}">
      <dsp:nvSpPr>
        <dsp:cNvPr id="0" name=""/>
        <dsp:cNvSpPr/>
      </dsp:nvSpPr>
      <dsp:spPr>
        <a:xfrm>
          <a:off x="5379697" y="208088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08D378-52C0-498D-8574-EF4B612E6A58}">
      <dsp:nvSpPr>
        <dsp:cNvPr id="0" name=""/>
        <dsp:cNvSpPr/>
      </dsp:nvSpPr>
      <dsp:spPr>
        <a:xfrm>
          <a:off x="5721012" y="184250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l" defTabSz="1289050">
            <a:lnSpc>
              <a:spcPct val="90000"/>
            </a:lnSpc>
            <a:spcBef>
              <a:spcPct val="0"/>
            </a:spcBef>
            <a:spcAft>
              <a:spcPct val="35000"/>
            </a:spcAft>
          </a:pPr>
          <a:endParaRPr lang="en-US" sz="2900" kern="1200"/>
        </a:p>
      </dsp:txBody>
      <dsp:txXfrm>
        <a:off x="5721012" y="1842509"/>
        <a:ext cx="4534602" cy="834950"/>
      </dsp:txXfrm>
    </dsp:sp>
    <dsp:sp modelId="{7872998E-64AF-4C1E-BE17-539FC23F6088}">
      <dsp:nvSpPr>
        <dsp:cNvPr id="0" name=""/>
        <dsp:cNvSpPr/>
      </dsp:nvSpPr>
      <dsp:spPr>
        <a:xfrm>
          <a:off x="5379697" y="291583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C916EA-DFFD-4A63-8FCE-7D7C63DDAEA0}">
      <dsp:nvSpPr>
        <dsp:cNvPr id="0" name=""/>
        <dsp:cNvSpPr/>
      </dsp:nvSpPr>
      <dsp:spPr>
        <a:xfrm>
          <a:off x="5721012" y="267745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l" defTabSz="1289050">
            <a:lnSpc>
              <a:spcPct val="90000"/>
            </a:lnSpc>
            <a:spcBef>
              <a:spcPct val="0"/>
            </a:spcBef>
            <a:spcAft>
              <a:spcPct val="35000"/>
            </a:spcAft>
          </a:pPr>
          <a:endParaRPr lang="en-US" sz="2900" kern="1200"/>
        </a:p>
      </dsp:txBody>
      <dsp:txXfrm>
        <a:off x="5721012" y="2677459"/>
        <a:ext cx="4534602" cy="834950"/>
      </dsp:txXfrm>
    </dsp:sp>
    <dsp:sp modelId="{EF856AE6-52A0-4FD3-BCA1-073F9E23E7A6}">
      <dsp:nvSpPr>
        <dsp:cNvPr id="0" name=""/>
        <dsp:cNvSpPr/>
      </dsp:nvSpPr>
      <dsp:spPr>
        <a:xfrm>
          <a:off x="5379697" y="375078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DECC37-80B6-4847-8472-912367BBC1E4}">
      <dsp:nvSpPr>
        <dsp:cNvPr id="0" name=""/>
        <dsp:cNvSpPr/>
      </dsp:nvSpPr>
      <dsp:spPr>
        <a:xfrm>
          <a:off x="5721012" y="351240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l" defTabSz="1289050">
            <a:lnSpc>
              <a:spcPct val="90000"/>
            </a:lnSpc>
            <a:spcBef>
              <a:spcPct val="0"/>
            </a:spcBef>
            <a:spcAft>
              <a:spcPct val="35000"/>
            </a:spcAft>
          </a:pPr>
          <a:endParaRPr lang="en-US" sz="2900" kern="1200"/>
        </a:p>
      </dsp:txBody>
      <dsp:txXfrm>
        <a:off x="5721012" y="3512409"/>
        <a:ext cx="4534602" cy="834950"/>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68D662-8133-49AB-965A-DD8C964B4607}" type="datetimeFigureOut">
              <a:rPr lang="en-GB" smtClean="0"/>
              <a:t>25/11/2022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A67662-5FF5-49FE-9A6D-A9B2CD408634}" type="slidenum">
              <a:rPr lang="en-GB" smtClean="0"/>
              <a:t>‹#›</a:t>
            </a:fld>
            <a:endParaRPr lang="en-GB"/>
          </a:p>
        </p:txBody>
      </p:sp>
    </p:spTree>
    <p:extLst>
      <p:ext uri="{BB962C8B-B14F-4D97-AF65-F5344CB8AC3E}">
        <p14:creationId xmlns:p14="http://schemas.microsoft.com/office/powerpoint/2010/main" val="2418320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FE992-E414-4555-AC90-F6399E26F9CC}" type="datetimeFigureOut">
              <a:rPr lang="en-GB" smtClean="0"/>
              <a:t>25/11/2022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8231C-5358-460E-8861-56CC18F3D7CF}" type="slidenum">
              <a:rPr lang="en-GB" smtClean="0"/>
              <a:t>‹#›</a:t>
            </a:fld>
            <a:endParaRPr lang="en-GB"/>
          </a:p>
        </p:txBody>
      </p:sp>
    </p:spTree>
    <p:extLst>
      <p:ext uri="{BB962C8B-B14F-4D97-AF65-F5344CB8AC3E}">
        <p14:creationId xmlns:p14="http://schemas.microsoft.com/office/powerpoint/2010/main" val="426501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Definition of resilience</a:t>
            </a:r>
          </a:p>
          <a:p>
            <a:r>
              <a:rPr lang="en-GB" sz="1200" kern="1200" dirty="0" smtClean="0">
                <a:solidFill>
                  <a:schemeClr val="tx1"/>
                </a:solidFill>
                <a:effectLst/>
                <a:latin typeface="+mn-lt"/>
                <a:ea typeface="+mn-ea"/>
                <a:cs typeface="+mn-cs"/>
              </a:rPr>
              <a:t>Source</a:t>
            </a:r>
          </a:p>
          <a:p>
            <a:r>
              <a:rPr lang="en-GB" sz="1200" kern="1200" dirty="0" smtClean="0">
                <a:solidFill>
                  <a:schemeClr val="tx1"/>
                </a:solidFill>
                <a:effectLst/>
                <a:latin typeface="+mn-lt"/>
                <a:ea typeface="+mn-ea"/>
                <a:cs typeface="+mn-cs"/>
              </a:rPr>
              <a:t>The ability of the system to reduce the probability of a shock, control the shock in case of occurrence (sudden reduction of performance) and quick recovery after the shock (restoration of normal performance).</a:t>
            </a:r>
          </a:p>
          <a:p>
            <a:r>
              <a:rPr lang="en-GB" sz="1200" kern="1200" dirty="0" smtClean="0">
                <a:solidFill>
                  <a:schemeClr val="tx1"/>
                </a:solidFill>
                <a:effectLst/>
                <a:latin typeface="+mn-lt"/>
                <a:ea typeface="+mn-ea"/>
                <a:cs typeface="+mn-cs"/>
              </a:rPr>
              <a:t>[</a:t>
            </a:r>
            <a:r>
              <a:rPr lang="fa-IR" sz="1200" kern="1200" dirty="0" smtClean="0">
                <a:solidFill>
                  <a:schemeClr val="tx1"/>
                </a:solidFill>
                <a:effectLst/>
                <a:latin typeface="+mn-lt"/>
                <a:ea typeface="+mn-ea"/>
                <a:cs typeface="+mn-cs"/>
              </a:rPr>
              <a:t>7</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The ability of societies, their physical, social, political and economic systems, their buildings and settlements and to withstand the risks caused by tensions and pressures that can quickly bounce back, accept future threats and face them.</a:t>
            </a:r>
          </a:p>
          <a:p>
            <a:r>
              <a:rPr lang="en-GB" sz="1200" kern="1200" dirty="0" smtClean="0">
                <a:solidFill>
                  <a:schemeClr val="tx1"/>
                </a:solidFill>
                <a:effectLst/>
                <a:latin typeface="+mn-lt"/>
                <a:ea typeface="+mn-ea"/>
                <a:cs typeface="+mn-cs"/>
              </a:rPr>
              <a:t>[</a:t>
            </a:r>
            <a:r>
              <a:rPr lang="fa-IR" sz="1200" kern="1200" dirty="0" smtClean="0">
                <a:solidFill>
                  <a:schemeClr val="tx1"/>
                </a:solidFill>
                <a:effectLst/>
                <a:latin typeface="+mn-lt"/>
                <a:ea typeface="+mn-ea"/>
                <a:cs typeface="+mn-cs"/>
              </a:rPr>
              <a:t>9</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It is referred to as the organization's ability to face disturbances in order to maintain the organization's configuration or create a new organization configuration that is more suitable to the new environmental conditions.</a:t>
            </a:r>
          </a:p>
          <a:p>
            <a:r>
              <a:rPr lang="en-GB" sz="1200" kern="1200" dirty="0" smtClean="0">
                <a:solidFill>
                  <a:schemeClr val="tx1"/>
                </a:solidFill>
                <a:effectLst/>
                <a:latin typeface="+mn-lt"/>
                <a:ea typeface="+mn-ea"/>
                <a:cs typeface="+mn-cs"/>
              </a:rPr>
              <a:t>[</a:t>
            </a:r>
            <a:r>
              <a:rPr lang="fa-IR" sz="1200" kern="12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1]</a:t>
            </a:r>
          </a:p>
          <a:p>
            <a:r>
              <a:rPr lang="en-GB" sz="1200" kern="1200" dirty="0" smtClean="0">
                <a:solidFill>
                  <a:schemeClr val="tx1"/>
                </a:solidFill>
                <a:effectLst/>
                <a:latin typeface="+mn-lt"/>
                <a:ea typeface="+mn-ea"/>
                <a:cs typeface="+mn-cs"/>
              </a:rPr>
              <a:t>Resilience means tolerance and coping and recovery of the organization after a catastrophic event or a crisis or difficult conditions.</a:t>
            </a:r>
          </a:p>
          <a:p>
            <a:r>
              <a:rPr lang="en-GB" sz="1200" kern="1200" dirty="0" smtClean="0">
                <a:solidFill>
                  <a:schemeClr val="tx1"/>
                </a:solidFill>
                <a:effectLst/>
                <a:latin typeface="+mn-lt"/>
                <a:ea typeface="+mn-ea"/>
                <a:cs typeface="+mn-cs"/>
              </a:rPr>
              <a:t>[1</a:t>
            </a:r>
            <a:r>
              <a:rPr lang="fa-IR" sz="1200" kern="1200" dirty="0" smtClean="0">
                <a:solidFill>
                  <a:schemeClr val="tx1"/>
                </a:solidFill>
                <a:effectLst/>
                <a:latin typeface="+mn-lt"/>
                <a:ea typeface="+mn-ea"/>
                <a:cs typeface="+mn-cs"/>
              </a:rPr>
              <a:t>5</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B048231C-5358-460E-8861-56CC18F3D7CF}" type="slidenum">
              <a:rPr lang="en-GB" smtClean="0"/>
              <a:t>2</a:t>
            </a:fld>
            <a:endParaRPr lang="en-GB"/>
          </a:p>
        </p:txBody>
      </p:sp>
    </p:spTree>
    <p:extLst>
      <p:ext uri="{BB962C8B-B14F-4D97-AF65-F5344CB8AC3E}">
        <p14:creationId xmlns:p14="http://schemas.microsoft.com/office/powerpoint/2010/main" val="15852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48231C-5358-460E-8861-56CC18F3D7CF}" type="slidenum">
              <a:rPr lang="en-GB" smtClean="0"/>
              <a:t>5</a:t>
            </a:fld>
            <a:endParaRPr lang="en-GB"/>
          </a:p>
        </p:txBody>
      </p:sp>
    </p:spTree>
    <p:extLst>
      <p:ext uri="{BB962C8B-B14F-4D97-AF65-F5344CB8AC3E}">
        <p14:creationId xmlns:p14="http://schemas.microsoft.com/office/powerpoint/2010/main" val="74200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3C5E04-862A-4081-8A55-E87169221ECE}" type="datetime1">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91215-C528-496A-9F77-E180FC749B0B}" type="slidenum">
              <a:rPr lang="en-GB" smtClean="0"/>
              <a:t>‹#›</a:t>
            </a:fld>
            <a:endParaRPr lang="en-GB"/>
          </a:p>
        </p:txBody>
      </p:sp>
    </p:spTree>
    <p:extLst>
      <p:ext uri="{BB962C8B-B14F-4D97-AF65-F5344CB8AC3E}">
        <p14:creationId xmlns:p14="http://schemas.microsoft.com/office/powerpoint/2010/main" val="169195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D60F17-EB7A-4B6C-95B8-D15C39937515}" type="datetime1">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91215-C528-496A-9F77-E180FC749B0B}" type="slidenum">
              <a:rPr lang="en-GB" smtClean="0"/>
              <a:t>‹#›</a:t>
            </a:fld>
            <a:endParaRPr lang="en-GB"/>
          </a:p>
        </p:txBody>
      </p:sp>
    </p:spTree>
    <p:extLst>
      <p:ext uri="{BB962C8B-B14F-4D97-AF65-F5344CB8AC3E}">
        <p14:creationId xmlns:p14="http://schemas.microsoft.com/office/powerpoint/2010/main" val="241799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18FD07-0E20-4161-A251-6D79A88EB50E}" type="datetime1">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91215-C528-496A-9F77-E180FC749B0B}" type="slidenum">
              <a:rPr lang="en-GB" smtClean="0"/>
              <a:t>‹#›</a:t>
            </a:fld>
            <a:endParaRPr lang="en-GB"/>
          </a:p>
        </p:txBody>
      </p:sp>
    </p:spTree>
    <p:extLst>
      <p:ext uri="{BB962C8B-B14F-4D97-AF65-F5344CB8AC3E}">
        <p14:creationId xmlns:p14="http://schemas.microsoft.com/office/powerpoint/2010/main" val="381837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ECBDB-2409-492F-B804-CFA75A92A38A}" type="datetime1">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91215-C528-496A-9F77-E180FC749B0B}" type="slidenum">
              <a:rPr lang="en-GB" smtClean="0"/>
              <a:t>‹#›</a:t>
            </a:fld>
            <a:endParaRPr lang="en-GB"/>
          </a:p>
        </p:txBody>
      </p:sp>
    </p:spTree>
    <p:extLst>
      <p:ext uri="{BB962C8B-B14F-4D97-AF65-F5344CB8AC3E}">
        <p14:creationId xmlns:p14="http://schemas.microsoft.com/office/powerpoint/2010/main" val="121549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CEEAE7-7523-4731-B4E2-03564E54C721}" type="datetime1">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91215-C528-496A-9F77-E180FC749B0B}" type="slidenum">
              <a:rPr lang="en-GB" smtClean="0"/>
              <a:t>‹#›</a:t>
            </a:fld>
            <a:endParaRPr lang="en-GB"/>
          </a:p>
        </p:txBody>
      </p:sp>
    </p:spTree>
    <p:extLst>
      <p:ext uri="{BB962C8B-B14F-4D97-AF65-F5344CB8AC3E}">
        <p14:creationId xmlns:p14="http://schemas.microsoft.com/office/powerpoint/2010/main" val="215969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25CCB9-F4D7-434C-A41E-FF69769840D5}" type="datetime1">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91215-C528-496A-9F77-E180FC749B0B}" type="slidenum">
              <a:rPr lang="en-GB" smtClean="0"/>
              <a:t>‹#›</a:t>
            </a:fld>
            <a:endParaRPr lang="en-GB"/>
          </a:p>
        </p:txBody>
      </p:sp>
    </p:spTree>
    <p:extLst>
      <p:ext uri="{BB962C8B-B14F-4D97-AF65-F5344CB8AC3E}">
        <p14:creationId xmlns:p14="http://schemas.microsoft.com/office/powerpoint/2010/main" val="35557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B2F574-6100-474C-B5F2-61D3C0E14FC2}" type="datetime1">
              <a:rPr lang="en-GB" smtClean="0"/>
              <a:t>25/11/2022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391215-C528-496A-9F77-E180FC749B0B}" type="slidenum">
              <a:rPr lang="en-GB" smtClean="0"/>
              <a:t>‹#›</a:t>
            </a:fld>
            <a:endParaRPr lang="en-GB"/>
          </a:p>
        </p:txBody>
      </p:sp>
    </p:spTree>
    <p:extLst>
      <p:ext uri="{BB962C8B-B14F-4D97-AF65-F5344CB8AC3E}">
        <p14:creationId xmlns:p14="http://schemas.microsoft.com/office/powerpoint/2010/main" val="295711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C7CE75-6864-49B6-B6A9-6CB5A2AD0EDD}" type="datetime1">
              <a:rPr lang="en-GB" smtClean="0"/>
              <a:t>25/11/2022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391215-C528-496A-9F77-E180FC749B0B}" type="slidenum">
              <a:rPr lang="en-GB" smtClean="0"/>
              <a:t>‹#›</a:t>
            </a:fld>
            <a:endParaRPr lang="en-GB"/>
          </a:p>
        </p:txBody>
      </p:sp>
    </p:spTree>
    <p:extLst>
      <p:ext uri="{BB962C8B-B14F-4D97-AF65-F5344CB8AC3E}">
        <p14:creationId xmlns:p14="http://schemas.microsoft.com/office/powerpoint/2010/main" val="289655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5300A-8F89-45FA-AB55-0D4A64C0E445}" type="datetime1">
              <a:rPr lang="en-GB" smtClean="0"/>
              <a:t>25/11/2022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391215-C528-496A-9F77-E180FC749B0B}" type="slidenum">
              <a:rPr lang="en-GB" smtClean="0"/>
              <a:t>‹#›</a:t>
            </a:fld>
            <a:endParaRPr lang="en-GB"/>
          </a:p>
        </p:txBody>
      </p:sp>
    </p:spTree>
    <p:extLst>
      <p:ext uri="{BB962C8B-B14F-4D97-AF65-F5344CB8AC3E}">
        <p14:creationId xmlns:p14="http://schemas.microsoft.com/office/powerpoint/2010/main" val="193124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AB389A-DA3D-4765-85E4-BE6F06F8F911}" type="datetime1">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91215-C528-496A-9F77-E180FC749B0B}" type="slidenum">
              <a:rPr lang="en-GB" smtClean="0"/>
              <a:t>‹#›</a:t>
            </a:fld>
            <a:endParaRPr lang="en-GB"/>
          </a:p>
        </p:txBody>
      </p:sp>
    </p:spTree>
    <p:extLst>
      <p:ext uri="{BB962C8B-B14F-4D97-AF65-F5344CB8AC3E}">
        <p14:creationId xmlns:p14="http://schemas.microsoft.com/office/powerpoint/2010/main" val="293710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46CB8D-5E4B-4000-A637-2A59E6229122}" type="datetime1">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91215-C528-496A-9F77-E180FC749B0B}" type="slidenum">
              <a:rPr lang="en-GB" smtClean="0"/>
              <a:t>‹#›</a:t>
            </a:fld>
            <a:endParaRPr lang="en-GB"/>
          </a:p>
        </p:txBody>
      </p:sp>
    </p:spTree>
    <p:extLst>
      <p:ext uri="{BB962C8B-B14F-4D97-AF65-F5344CB8AC3E}">
        <p14:creationId xmlns:p14="http://schemas.microsoft.com/office/powerpoint/2010/main" val="82811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E6DF4-9A44-46A4-BC92-1EF1AAFDE3A7}" type="datetime1">
              <a:rPr lang="en-GB" smtClean="0"/>
              <a:t>25/11/2022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91215-C528-496A-9F77-E180FC749B0B}" type="slidenum">
              <a:rPr lang="en-GB" smtClean="0"/>
              <a:t>‹#›</a:t>
            </a:fld>
            <a:endParaRPr lang="en-GB"/>
          </a:p>
        </p:txBody>
      </p:sp>
    </p:spTree>
    <p:extLst>
      <p:ext uri="{BB962C8B-B14F-4D97-AF65-F5344CB8AC3E}">
        <p14:creationId xmlns:p14="http://schemas.microsoft.com/office/powerpoint/2010/main" val="494285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researchgate.net/profile/Faryal-Dehqan-2" TargetMode="External"/><Relationship Id="rId5" Type="http://schemas.openxmlformats.org/officeDocument/2006/relationships/hyperlink" Target="mailto:faryaldehqan@yahoo.com"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Google Shape;88;p1"/>
          <p:cNvPicPr preferRelativeResize="0"/>
          <p:nvPr/>
        </p:nvPicPr>
        <p:blipFill rotWithShape="1">
          <a:blip r:embed="rId2">
            <a:alphaModFix/>
          </a:blip>
          <a:srcRect/>
          <a:stretch/>
        </p:blipFill>
        <p:spPr>
          <a:xfrm>
            <a:off x="-24487" y="0"/>
            <a:ext cx="12192000" cy="6858000"/>
          </a:xfrm>
          <a:prstGeom prst="rect">
            <a:avLst/>
          </a:prstGeom>
          <a:noFill/>
          <a:ln>
            <a:noFill/>
          </a:ln>
        </p:spPr>
      </p:pic>
      <p:sp>
        <p:nvSpPr>
          <p:cNvPr id="5" name="Slide Number Placeholder 4"/>
          <p:cNvSpPr>
            <a:spLocks noGrp="1"/>
          </p:cNvSpPr>
          <p:nvPr>
            <p:ph type="sldNum" sz="quarter" idx="12"/>
          </p:nvPr>
        </p:nvSpPr>
        <p:spPr/>
        <p:txBody>
          <a:bodyPr/>
          <a:lstStyle/>
          <a:p>
            <a:fld id="{B9391215-C528-496A-9F77-E180FC749B0B}" type="slidenum">
              <a:rPr lang="en-GB" smtClean="0"/>
              <a:t>1</a:t>
            </a:fld>
            <a:endParaRPr lang="en-GB"/>
          </a:p>
        </p:txBody>
      </p:sp>
      <p:sp>
        <p:nvSpPr>
          <p:cNvPr id="7" name="Rectangle 6"/>
          <p:cNvSpPr/>
          <p:nvPr/>
        </p:nvSpPr>
        <p:spPr>
          <a:xfrm>
            <a:off x="5484222" y="2001838"/>
            <a:ext cx="6252755" cy="1200329"/>
          </a:xfrm>
          <a:prstGeom prst="rect">
            <a:avLst/>
          </a:prstGeom>
        </p:spPr>
        <p:txBody>
          <a:bodyPr wrap="square">
            <a:spAutoFit/>
          </a:bodyPr>
          <a:lstStyle/>
          <a:p>
            <a:pPr algn="ctr"/>
            <a:r>
              <a:rPr lang="en-GB" sz="2400" b="1" dirty="0">
                <a:solidFill>
                  <a:srgbClr val="002060"/>
                </a:solidFill>
                <a:latin typeface="Times New Roman" panose="02020603050405020304" pitchFamily="18" charset="0"/>
                <a:cs typeface="Times New Roman" panose="02020603050405020304" pitchFamily="18" charset="0"/>
              </a:rPr>
              <a:t>Integration of Islamic banking systems and its impact on market share and bank profit (Case study of Central Asia)</a:t>
            </a:r>
            <a:endParaRPr lang="en-GB" sz="2400"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51952" y="4052772"/>
            <a:ext cx="3980577" cy="461665"/>
          </a:xfrm>
          <a:prstGeom prst="rect">
            <a:avLst/>
          </a:prstGeom>
        </p:spPr>
        <p:txBody>
          <a:bodyPr wrap="none">
            <a:spAutoFit/>
          </a:bodyPr>
          <a:lstStyle/>
          <a:p>
            <a:r>
              <a:rPr lang="en-GB" sz="2400" dirty="0" smtClean="0">
                <a:solidFill>
                  <a:srgbClr val="7030A0"/>
                </a:solidFill>
                <a:latin typeface="Times New Roman" panose="02020603050405020304" pitchFamily="18" charset="0"/>
                <a:cs typeface="Times New Roman" panose="02020603050405020304" pitchFamily="18" charset="0"/>
              </a:rPr>
              <a:t>PHD </a:t>
            </a:r>
            <a:r>
              <a:rPr lang="en-GB" sz="2400" dirty="0" smtClean="0">
                <a:solidFill>
                  <a:srgbClr val="7030A0"/>
                </a:solidFill>
                <a:latin typeface="Times New Roman" panose="02020603050405020304" pitchFamily="18" charset="0"/>
                <a:cs typeface="Times New Roman" panose="02020603050405020304" pitchFamily="18" charset="0"/>
              </a:rPr>
              <a:t>student </a:t>
            </a:r>
            <a:r>
              <a:rPr lang="en-US" sz="2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smtClean="0">
                <a:solidFill>
                  <a:srgbClr val="7030A0"/>
                </a:solidFill>
                <a:latin typeface="Times New Roman" panose="02020603050405020304" pitchFamily="18" charset="0"/>
                <a:cs typeface="Times New Roman" panose="02020603050405020304" pitchFamily="18" charset="0"/>
              </a:rPr>
              <a:t>Faryal Dehqan</a:t>
            </a:r>
            <a:endParaRPr lang="en-US" sz="2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5971310" y="487789"/>
            <a:ext cx="6096000" cy="830997"/>
          </a:xfrm>
          <a:prstGeom prst="rect">
            <a:avLst/>
          </a:prstGeom>
        </p:spPr>
        <p:txBody>
          <a:bodyPr>
            <a:spAutoFit/>
          </a:bodyPr>
          <a:lstStyle/>
          <a:p>
            <a:pPr algn="ctr"/>
            <a:r>
              <a:rPr lang="en-GB" sz="2400" dirty="0">
                <a:solidFill>
                  <a:srgbClr val="7030A0"/>
                </a:solidFill>
              </a:rPr>
              <a:t>St. Petersburg Peter the Great Polytechnic University, St. Petersburg, Russia</a:t>
            </a:r>
          </a:p>
        </p:txBody>
      </p:sp>
    </p:spTree>
    <p:extLst>
      <p:ext uri="{BB962C8B-B14F-4D97-AF65-F5344CB8AC3E}">
        <p14:creationId xmlns:p14="http://schemas.microsoft.com/office/powerpoint/2010/main" val="520103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25287303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9391215-C528-496A-9F77-E180FC749B0B}" type="slidenum">
              <a:rPr lang="en-GB" smtClean="0"/>
              <a:t>2</a:t>
            </a:fld>
            <a:endParaRPr lang="en-GB"/>
          </a:p>
        </p:txBody>
      </p:sp>
      <p:sp>
        <p:nvSpPr>
          <p:cNvPr id="6" name="Google Shape;105;p3"/>
          <p:cNvSpPr txBox="1">
            <a:spLocks/>
          </p:cNvSpPr>
          <p:nvPr/>
        </p:nvSpPr>
        <p:spPr>
          <a:xfrm>
            <a:off x="11296611" y="6217623"/>
            <a:ext cx="731600" cy="524800"/>
          </a:xfrm>
          <a:prstGeom prst="rect">
            <a:avLst/>
          </a:prstGeom>
          <a:noFill/>
          <a:ln>
            <a:noFill/>
          </a:ln>
        </p:spPr>
        <p:txBody>
          <a:bodyPr spcFirstLastPara="1" vert="horz" wrap="square" lIns="91425" tIns="91425" rIns="91425" bIns="91425" rtlCol="0" anchor="ctr" anchorCtr="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fld id="{00000000-1234-1234-1234-123412341234}" type="slidenum">
              <a:rPr lang="ru-RU" smtClean="0"/>
              <a:pPr>
                <a:buSzPts val="1200"/>
              </a:pPr>
              <a:t>2</a:t>
            </a:fld>
            <a:endParaRPr lang="ru-RU"/>
          </a:p>
        </p:txBody>
      </p:sp>
      <p:pic>
        <p:nvPicPr>
          <p:cNvPr id="7" name="Google Shape;106;p3"/>
          <p:cNvPicPr preferRelativeResize="0"/>
          <p:nvPr/>
        </p:nvPicPr>
        <p:blipFill rotWithShape="1">
          <a:blip r:embed="rId8">
            <a:alphaModFix/>
          </a:blip>
          <a:srcRect/>
          <a:stretch/>
        </p:blipFill>
        <p:spPr>
          <a:xfrm>
            <a:off x="0" y="-21266"/>
            <a:ext cx="12344399" cy="7007469"/>
          </a:xfrm>
          <a:prstGeom prst="rect">
            <a:avLst/>
          </a:prstGeom>
          <a:noFill/>
          <a:ln>
            <a:noFill/>
          </a:ln>
        </p:spPr>
      </p:pic>
      <p:cxnSp>
        <p:nvCxnSpPr>
          <p:cNvPr id="8" name="Google Shape;110;p3"/>
          <p:cNvCxnSpPr>
            <a:cxnSpLocks/>
          </p:cNvCxnSpPr>
          <p:nvPr/>
        </p:nvCxnSpPr>
        <p:spPr>
          <a:xfrm>
            <a:off x="1226508" y="530151"/>
            <a:ext cx="6663300" cy="6251"/>
          </a:xfrm>
          <a:prstGeom prst="straightConnector1">
            <a:avLst/>
          </a:prstGeom>
          <a:noFill/>
          <a:ln w="28575" cap="flat" cmpd="sng">
            <a:solidFill>
              <a:srgbClr val="384F95"/>
            </a:solidFill>
            <a:prstDash val="solid"/>
            <a:round/>
            <a:headEnd type="none" w="sm" len="sm"/>
            <a:tailEnd type="none" w="sm" len="sm"/>
          </a:ln>
        </p:spPr>
      </p:cxnSp>
      <p:sp>
        <p:nvSpPr>
          <p:cNvPr id="9" name="Google Shape;107;p3">
            <a:extLst>
              <a:ext uri="{FF2B5EF4-FFF2-40B4-BE49-F238E27FC236}">
                <a16:creationId xmlns:a16="http://schemas.microsoft.com/office/drawing/2014/main" id="{BE63374D-C8D3-2F4E-9238-32F56D288CF9}"/>
              </a:ext>
            </a:extLst>
          </p:cNvPr>
          <p:cNvSpPr txBox="1"/>
          <p:nvPr/>
        </p:nvSpPr>
        <p:spPr>
          <a:xfrm>
            <a:off x="494908" y="35257"/>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spcBef>
                <a:spcPts val="0"/>
              </a:spcBef>
              <a:spcAft>
                <a:spcPts val="0"/>
              </a:spcAft>
              <a:buNone/>
            </a:pPr>
            <a:r>
              <a:rPr lang="en-US" sz="1733" b="1" dirty="0" smtClean="0">
                <a:solidFill>
                  <a:srgbClr val="595959"/>
                </a:solidFill>
                <a:latin typeface="Arial"/>
                <a:ea typeface="Arial"/>
                <a:cs typeface="Arial"/>
                <a:sym typeface="Arial"/>
              </a:rPr>
              <a:t>2</a:t>
            </a:r>
            <a:endParaRPr sz="1733" b="1" i="0" u="none" strike="noStrike" cap="none" dirty="0">
              <a:solidFill>
                <a:srgbClr val="595959"/>
              </a:solidFill>
              <a:latin typeface="Arial"/>
              <a:ea typeface="Arial"/>
              <a:cs typeface="Arial"/>
              <a:sym typeface="Arial"/>
            </a:endParaRPr>
          </a:p>
        </p:txBody>
      </p:sp>
      <p:sp>
        <p:nvSpPr>
          <p:cNvPr id="12" name="Прямоугольник 1"/>
          <p:cNvSpPr/>
          <p:nvPr/>
        </p:nvSpPr>
        <p:spPr>
          <a:xfrm>
            <a:off x="1510157" y="1527478"/>
            <a:ext cx="9343889" cy="461665"/>
          </a:xfrm>
          <a:prstGeom prst="rect">
            <a:avLst/>
          </a:prstGeom>
        </p:spPr>
        <p:txBody>
          <a:bodyPr wrap="square">
            <a:spAutoFit/>
          </a:bodyPr>
          <a:lstStyle/>
          <a:p>
            <a:endParaRPr lang="ru-RU" sz="2400" dirty="0"/>
          </a:p>
        </p:txBody>
      </p:sp>
      <p:sp>
        <p:nvSpPr>
          <p:cNvPr id="13" name="Прямоугольник 11"/>
          <p:cNvSpPr/>
          <p:nvPr/>
        </p:nvSpPr>
        <p:spPr>
          <a:xfrm>
            <a:off x="1523175" y="829590"/>
            <a:ext cx="9454192" cy="461665"/>
          </a:xfrm>
          <a:prstGeom prst="rect">
            <a:avLst/>
          </a:prstGeom>
        </p:spPr>
        <p:txBody>
          <a:bodyPr wrap="square">
            <a:spAutoFit/>
          </a:bodyPr>
          <a:lstStyle/>
          <a:p>
            <a:endParaRPr lang="ru-RU" sz="2400" dirty="0"/>
          </a:p>
        </p:txBody>
      </p:sp>
      <p:sp>
        <p:nvSpPr>
          <p:cNvPr id="14" name="Прямоугольник 12"/>
          <p:cNvSpPr/>
          <p:nvPr/>
        </p:nvSpPr>
        <p:spPr>
          <a:xfrm>
            <a:off x="1523175" y="2644501"/>
            <a:ext cx="9454192" cy="461665"/>
          </a:xfrm>
          <a:prstGeom prst="rect">
            <a:avLst/>
          </a:prstGeom>
        </p:spPr>
        <p:txBody>
          <a:bodyPr wrap="square">
            <a:spAutoFit/>
          </a:bodyPr>
          <a:lstStyle/>
          <a:p>
            <a:endParaRPr lang="ru-RU" sz="2400" dirty="0"/>
          </a:p>
        </p:txBody>
      </p:sp>
      <p:sp>
        <p:nvSpPr>
          <p:cNvPr id="15" name="Прямоугольник 13"/>
          <p:cNvSpPr/>
          <p:nvPr/>
        </p:nvSpPr>
        <p:spPr>
          <a:xfrm>
            <a:off x="1578326" y="3283330"/>
            <a:ext cx="9343889" cy="461665"/>
          </a:xfrm>
          <a:prstGeom prst="rect">
            <a:avLst/>
          </a:prstGeom>
        </p:spPr>
        <p:txBody>
          <a:bodyPr wrap="square">
            <a:spAutoFit/>
          </a:bodyPr>
          <a:lstStyle/>
          <a:p>
            <a:endParaRPr lang="ru-RU" sz="2400" dirty="0"/>
          </a:p>
        </p:txBody>
      </p:sp>
      <p:pic>
        <p:nvPicPr>
          <p:cNvPr id="16" name="Picture 2" descr="https://www.spbstu.ru/upload/branding/logo_main_en.png"/>
          <p:cNvPicPr>
            <a:picLocks noChangeAspect="1" noChangeArrowheads="1"/>
          </p:cNvPicPr>
          <p:nvPr/>
        </p:nvPicPr>
        <p:blipFill rotWithShape="1">
          <a:blip r:embed="rId9">
            <a:extLst>
              <a:ext uri="{28A0092B-C50C-407E-A947-70E740481C1C}">
                <a14:useLocalDpi xmlns:a14="http://schemas.microsoft.com/office/drawing/2010/main" val="0"/>
              </a:ext>
            </a:extLst>
          </a:blip>
          <a:srcRect r="72272"/>
          <a:stretch/>
        </p:blipFill>
        <p:spPr bwMode="auto">
          <a:xfrm>
            <a:off x="0" y="-41853"/>
            <a:ext cx="924370" cy="9525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419278" y="-20172"/>
            <a:ext cx="3503727" cy="613245"/>
          </a:xfrm>
          <a:prstGeom prst="rect">
            <a:avLst/>
          </a:prstGeom>
        </p:spPr>
        <p:txBody>
          <a:bodyPr wrap="square">
            <a:spAutoFit/>
          </a:bodyPr>
          <a:lstStyle/>
          <a:p>
            <a:pPr>
              <a:lnSpc>
                <a:spcPct val="115000"/>
              </a:lnSpc>
              <a:spcAft>
                <a:spcPts val="600"/>
              </a:spcAft>
            </a:pPr>
            <a:r>
              <a:rPr lang="en-GB" sz="3200" b="1" kern="1600" dirty="0">
                <a:solidFill>
                  <a:srgbClr val="7030A0"/>
                </a:solidFill>
                <a:latin typeface="Times New Roman" panose="02020603050405020304" pitchFamily="18" charset="0"/>
                <a:ea typeface="Times New Roman" panose="02020603050405020304" pitchFamily="18" charset="0"/>
              </a:rPr>
              <a:t>Relevance </a:t>
            </a:r>
            <a:endParaRPr lang="en-GB" sz="3200" b="1" kern="1600" dirty="0">
              <a:solidFill>
                <a:srgbClr val="7030A0"/>
              </a:solidFill>
              <a:effectLst/>
              <a:latin typeface="Times New Roman" panose="02020603050405020304" pitchFamily="18" charset="0"/>
              <a:ea typeface="Times New Roman" panose="02020603050405020304" pitchFamily="18" charset="0"/>
            </a:endParaRPr>
          </a:p>
        </p:txBody>
      </p:sp>
      <p:sp>
        <p:nvSpPr>
          <p:cNvPr id="22" name="Rectangle 21"/>
          <p:cNvSpPr/>
          <p:nvPr/>
        </p:nvSpPr>
        <p:spPr>
          <a:xfrm>
            <a:off x="254367" y="1097782"/>
            <a:ext cx="10460030" cy="3046988"/>
          </a:xfrm>
          <a:prstGeom prst="rect">
            <a:avLst/>
          </a:prstGeom>
        </p:spPr>
        <p:txBody>
          <a:bodyPr wrap="square">
            <a:spAutoFit/>
          </a:bodyPr>
          <a:lstStyle/>
          <a:p>
            <a:pPr algn="just"/>
            <a:r>
              <a:rPr lang="en-GB" sz="2400" dirty="0">
                <a:solidFill>
                  <a:srgbClr val="7030A0"/>
                </a:solidFill>
                <a:latin typeface="Times New Roman" panose="02020603050405020304" pitchFamily="18" charset="0"/>
                <a:cs typeface="Times New Roman" panose="02020603050405020304" pitchFamily="18" charset="0"/>
              </a:rPr>
              <a:t>Islamic banking and financial institutions first started in 1963, almost fifty years ago, as an interest-free bank in Egypt. The bank in question was a savings bank that could open branches, but was forced to cease operations in 1974 due to threats from the Egyptian state system. In 1974, establishment of Islamic banks and Islamic Development Bank was recommended in Pakistan. In the 80s, Islamic banks and various Islamic financial institutions started their activities in Islamic countries. At this time, countries like Iran and Pakistan decided to introduce Islamic banking in all banking sectors. </a:t>
            </a:r>
            <a:endParaRPr lang="en-GB"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30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838200" y="365125"/>
            <a:ext cx="10515600" cy="1325563"/>
          </a:xfrm>
        </p:spPr>
        <p:txBody>
          <a:bodyPr/>
          <a:lstStyle/>
          <a:p>
            <a:endParaRPr lang="en-GB"/>
          </a:p>
        </p:txBody>
      </p:sp>
      <p:graphicFrame>
        <p:nvGraphicFramePr>
          <p:cNvPr id="43" name="Content Placeholder 42"/>
          <p:cNvGraphicFramePr>
            <a:graphicFrameLocks noGrp="1"/>
          </p:cNvGraphicFramePr>
          <p:nvPr>
            <p:ph idx="1"/>
            <p:extLst/>
          </p:nvPr>
        </p:nvGraphicFramePr>
        <p:xfrm>
          <a:off x="838200" y="1825625"/>
          <a:ext cx="10515600" cy="2966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69714245"/>
                    </a:ext>
                  </a:extLst>
                </a:gridCol>
                <a:gridCol w="5257800">
                  <a:extLst>
                    <a:ext uri="{9D8B030D-6E8A-4147-A177-3AD203B41FA5}">
                      <a16:colId xmlns:a16="http://schemas.microsoft.com/office/drawing/2014/main" val="1090183652"/>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421562369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1844297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41100525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4173105325"/>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94274748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96126284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345292399"/>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75031515"/>
                  </a:ext>
                </a:extLst>
              </a:tr>
            </a:tbl>
          </a:graphicData>
        </a:graphic>
      </p:graphicFrame>
      <p:sp>
        <p:nvSpPr>
          <p:cNvPr id="28" name="Slide Number Placeholder 3"/>
          <p:cNvSpPr>
            <a:spLocks noGrp="1"/>
          </p:cNvSpPr>
          <p:nvPr>
            <p:ph type="sldNum" sz="quarter" idx="12"/>
          </p:nvPr>
        </p:nvSpPr>
        <p:spPr>
          <a:xfrm>
            <a:off x="8610600" y="6356350"/>
            <a:ext cx="2743200" cy="365125"/>
          </a:xfrm>
        </p:spPr>
        <p:txBody>
          <a:bodyPr/>
          <a:lstStyle/>
          <a:p>
            <a:fld id="{B9391215-C528-496A-9F77-E180FC749B0B}" type="slidenum">
              <a:rPr lang="en-GB" smtClean="0"/>
              <a:t>3</a:t>
            </a:fld>
            <a:endParaRPr lang="en-GB"/>
          </a:p>
        </p:txBody>
      </p:sp>
      <p:sp>
        <p:nvSpPr>
          <p:cNvPr id="29"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91215-C528-496A-9F77-E180FC749B0B}" type="slidenum">
              <a:rPr lang="en-GB" smtClean="0"/>
              <a:pPr/>
              <a:t>3</a:t>
            </a:fld>
            <a:endParaRPr lang="en-GB"/>
          </a:p>
        </p:txBody>
      </p:sp>
      <p:sp>
        <p:nvSpPr>
          <p:cNvPr id="30" name="Google Shape;105;p3"/>
          <p:cNvSpPr txBox="1">
            <a:spLocks/>
          </p:cNvSpPr>
          <p:nvPr/>
        </p:nvSpPr>
        <p:spPr>
          <a:xfrm>
            <a:off x="11296611" y="6217623"/>
            <a:ext cx="731600" cy="524800"/>
          </a:xfrm>
          <a:prstGeom prst="rect">
            <a:avLst/>
          </a:prstGeom>
          <a:noFill/>
          <a:ln>
            <a:noFill/>
          </a:ln>
        </p:spPr>
        <p:txBody>
          <a:bodyPr spcFirstLastPara="1" vert="horz" wrap="square" lIns="91425" tIns="91425" rIns="91425" bIns="91425" rtlCol="0" anchor="ctr" anchorCtr="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fld id="{00000000-1234-1234-1234-123412341234}" type="slidenum">
              <a:rPr lang="ru-RU" smtClean="0"/>
              <a:pPr>
                <a:buSzPts val="1200"/>
              </a:pPr>
              <a:t>3</a:t>
            </a:fld>
            <a:endParaRPr lang="ru-RU"/>
          </a:p>
        </p:txBody>
      </p:sp>
      <p:pic>
        <p:nvPicPr>
          <p:cNvPr id="31" name="Google Shape;106;p3"/>
          <p:cNvPicPr preferRelativeResize="0"/>
          <p:nvPr/>
        </p:nvPicPr>
        <p:blipFill rotWithShape="1">
          <a:blip r:embed="rId2">
            <a:alphaModFix/>
          </a:blip>
          <a:srcRect/>
          <a:stretch/>
        </p:blipFill>
        <p:spPr>
          <a:xfrm>
            <a:off x="0" y="-149469"/>
            <a:ext cx="12344399" cy="7007469"/>
          </a:xfrm>
          <a:prstGeom prst="rect">
            <a:avLst/>
          </a:prstGeom>
          <a:noFill/>
          <a:ln>
            <a:noFill/>
          </a:ln>
        </p:spPr>
      </p:pic>
      <p:cxnSp>
        <p:nvCxnSpPr>
          <p:cNvPr id="32" name="Google Shape;110;p3"/>
          <p:cNvCxnSpPr>
            <a:cxnSpLocks/>
          </p:cNvCxnSpPr>
          <p:nvPr/>
        </p:nvCxnSpPr>
        <p:spPr>
          <a:xfrm>
            <a:off x="1226508" y="530151"/>
            <a:ext cx="6663300" cy="6251"/>
          </a:xfrm>
          <a:prstGeom prst="straightConnector1">
            <a:avLst/>
          </a:prstGeom>
          <a:noFill/>
          <a:ln w="28575" cap="flat" cmpd="sng">
            <a:solidFill>
              <a:srgbClr val="384F95"/>
            </a:solidFill>
            <a:prstDash val="solid"/>
            <a:round/>
            <a:headEnd type="none" w="sm" len="sm"/>
            <a:tailEnd type="none" w="sm" len="sm"/>
          </a:ln>
        </p:spPr>
      </p:cxnSp>
      <p:sp>
        <p:nvSpPr>
          <p:cNvPr id="33" name="Google Shape;107;p3">
            <a:extLst>
              <a:ext uri="{FF2B5EF4-FFF2-40B4-BE49-F238E27FC236}">
                <a16:creationId xmlns:a16="http://schemas.microsoft.com/office/drawing/2014/main" id="{BE63374D-C8D3-2F4E-9238-32F56D288CF9}"/>
              </a:ext>
            </a:extLst>
          </p:cNvPr>
          <p:cNvSpPr txBox="1"/>
          <p:nvPr/>
        </p:nvSpPr>
        <p:spPr>
          <a:xfrm>
            <a:off x="494908" y="0"/>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spcBef>
                <a:spcPts val="0"/>
              </a:spcBef>
              <a:spcAft>
                <a:spcPts val="0"/>
              </a:spcAft>
              <a:buNone/>
            </a:pPr>
            <a:r>
              <a:rPr lang="en-US" sz="1733" b="1" dirty="0" smtClean="0">
                <a:solidFill>
                  <a:srgbClr val="595959"/>
                </a:solidFill>
                <a:latin typeface="Arial"/>
                <a:ea typeface="Arial"/>
                <a:cs typeface="Arial"/>
                <a:sym typeface="Arial"/>
              </a:rPr>
              <a:t>3</a:t>
            </a:r>
            <a:endParaRPr sz="1733" b="1" i="0" u="none" strike="noStrike" cap="none" dirty="0">
              <a:solidFill>
                <a:srgbClr val="595959"/>
              </a:solidFill>
              <a:latin typeface="Arial"/>
              <a:ea typeface="Arial"/>
              <a:cs typeface="Arial"/>
              <a:sym typeface="Arial"/>
            </a:endParaRPr>
          </a:p>
        </p:txBody>
      </p:sp>
      <p:sp>
        <p:nvSpPr>
          <p:cNvPr id="35" name="TextBox 34"/>
          <p:cNvSpPr txBox="1"/>
          <p:nvPr/>
        </p:nvSpPr>
        <p:spPr>
          <a:xfrm>
            <a:off x="1563058" y="-64918"/>
            <a:ext cx="9454192" cy="646331"/>
          </a:xfrm>
          <a:prstGeom prst="rect">
            <a:avLst/>
          </a:prstGeom>
          <a:noFill/>
        </p:spPr>
        <p:txBody>
          <a:bodyPr wrap="square" rtlCol="0">
            <a:spAutoFit/>
          </a:bodyPr>
          <a:lstStyle/>
          <a:p>
            <a:r>
              <a:rPr lang="en-GB" sz="3600" dirty="0" smtClean="0">
                <a:solidFill>
                  <a:srgbClr val="7030A0"/>
                </a:solidFill>
                <a:latin typeface="Times New Roman" panose="02020603050405020304" pitchFamily="18" charset="0"/>
                <a:cs typeface="Times New Roman" panose="02020603050405020304" pitchFamily="18" charset="0"/>
              </a:rPr>
              <a:t>Banking</a:t>
            </a:r>
            <a:endParaRPr lang="en-GB" sz="3600" dirty="0">
              <a:solidFill>
                <a:srgbClr val="7030A0"/>
              </a:solidFill>
              <a:latin typeface="Times New Roman" panose="02020603050405020304" pitchFamily="18" charset="0"/>
              <a:cs typeface="Times New Roman" panose="02020603050405020304" pitchFamily="18" charset="0"/>
            </a:endParaRPr>
          </a:p>
        </p:txBody>
      </p:sp>
      <p:sp>
        <p:nvSpPr>
          <p:cNvPr id="36" name="Прямоугольник 1"/>
          <p:cNvSpPr/>
          <p:nvPr/>
        </p:nvSpPr>
        <p:spPr>
          <a:xfrm>
            <a:off x="1510157" y="1527478"/>
            <a:ext cx="9343889" cy="461665"/>
          </a:xfrm>
          <a:prstGeom prst="rect">
            <a:avLst/>
          </a:prstGeom>
        </p:spPr>
        <p:txBody>
          <a:bodyPr wrap="square">
            <a:spAutoFit/>
          </a:bodyPr>
          <a:lstStyle/>
          <a:p>
            <a:endParaRPr lang="ru-RU" sz="2400" dirty="0"/>
          </a:p>
        </p:txBody>
      </p:sp>
      <p:sp>
        <p:nvSpPr>
          <p:cNvPr id="37" name="Прямоугольник 11"/>
          <p:cNvSpPr/>
          <p:nvPr/>
        </p:nvSpPr>
        <p:spPr>
          <a:xfrm>
            <a:off x="1523175" y="829590"/>
            <a:ext cx="9454192" cy="2246769"/>
          </a:xfrm>
          <a:prstGeom prst="rect">
            <a:avLst/>
          </a:prstGeom>
        </p:spPr>
        <p:txBody>
          <a:bodyPr wrap="square">
            <a:spAutoFit/>
          </a:bodyPr>
          <a:lstStyle/>
          <a:p>
            <a:endParaRPr lang="en-GB" sz="2000" dirty="0" smtClean="0">
              <a:solidFill>
                <a:srgbClr val="7030A0"/>
              </a:solidFill>
              <a:cs typeface="+mj-cs"/>
            </a:endParaRPr>
          </a:p>
          <a:p>
            <a:endParaRPr lang="en-GB" sz="2000" dirty="0" smtClean="0">
              <a:solidFill>
                <a:srgbClr val="7030A0"/>
              </a:solidFill>
            </a:endParaRPr>
          </a:p>
          <a:p>
            <a:endParaRPr lang="en-GB" sz="2000" dirty="0">
              <a:solidFill>
                <a:srgbClr val="7030A0"/>
              </a:solidFill>
            </a:endParaRPr>
          </a:p>
          <a:p>
            <a:endParaRPr lang="en-GB" sz="2000" dirty="0" smtClean="0">
              <a:solidFill>
                <a:srgbClr val="7030A0"/>
              </a:solidFill>
            </a:endParaRPr>
          </a:p>
          <a:p>
            <a:endParaRPr lang="en-GB" sz="2000" dirty="0">
              <a:solidFill>
                <a:srgbClr val="7030A0"/>
              </a:solidFill>
            </a:endParaRPr>
          </a:p>
          <a:p>
            <a:endParaRPr lang="en-GB" sz="2000" dirty="0" smtClean="0">
              <a:solidFill>
                <a:srgbClr val="7030A0"/>
              </a:solidFill>
            </a:endParaRPr>
          </a:p>
          <a:p>
            <a:endParaRPr lang="en-GB" sz="2000" dirty="0">
              <a:solidFill>
                <a:srgbClr val="7030A0"/>
              </a:solidFill>
            </a:endParaRPr>
          </a:p>
        </p:txBody>
      </p:sp>
      <p:sp>
        <p:nvSpPr>
          <p:cNvPr id="38" name="Прямоугольник 12"/>
          <p:cNvSpPr/>
          <p:nvPr/>
        </p:nvSpPr>
        <p:spPr>
          <a:xfrm>
            <a:off x="1523175" y="2644501"/>
            <a:ext cx="9454192" cy="461665"/>
          </a:xfrm>
          <a:prstGeom prst="rect">
            <a:avLst/>
          </a:prstGeom>
        </p:spPr>
        <p:txBody>
          <a:bodyPr wrap="square">
            <a:spAutoFit/>
          </a:bodyPr>
          <a:lstStyle/>
          <a:p>
            <a:endParaRPr lang="ru-RU" sz="2400" dirty="0"/>
          </a:p>
        </p:txBody>
      </p:sp>
      <p:sp>
        <p:nvSpPr>
          <p:cNvPr id="39" name="Прямоугольник 13"/>
          <p:cNvSpPr/>
          <p:nvPr/>
        </p:nvSpPr>
        <p:spPr>
          <a:xfrm>
            <a:off x="1578326" y="3283330"/>
            <a:ext cx="9343889" cy="461665"/>
          </a:xfrm>
          <a:prstGeom prst="rect">
            <a:avLst/>
          </a:prstGeom>
        </p:spPr>
        <p:txBody>
          <a:bodyPr wrap="square">
            <a:spAutoFit/>
          </a:bodyPr>
          <a:lstStyle/>
          <a:p>
            <a:endParaRPr lang="ru-RU" sz="2400" dirty="0"/>
          </a:p>
        </p:txBody>
      </p:sp>
      <p:pic>
        <p:nvPicPr>
          <p:cNvPr id="41" name="Picture 2" descr="https://www.spbstu.ru/upload/branding/logo_main_en.png"/>
          <p:cNvPicPr>
            <a:picLocks noChangeAspect="1" noChangeArrowheads="1"/>
          </p:cNvPicPr>
          <p:nvPr/>
        </p:nvPicPr>
        <p:blipFill rotWithShape="1">
          <a:blip r:embed="rId3">
            <a:extLst>
              <a:ext uri="{28A0092B-C50C-407E-A947-70E740481C1C}">
                <a14:useLocalDpi xmlns:a14="http://schemas.microsoft.com/office/drawing/2010/main" val="0"/>
              </a:ext>
            </a:extLst>
          </a:blip>
          <a:srcRect r="72272"/>
          <a:stretch/>
        </p:blipFill>
        <p:spPr bwMode="auto">
          <a:xfrm>
            <a:off x="0" y="-41853"/>
            <a:ext cx="92437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555678" y="4772079"/>
            <a:ext cx="452438" cy="233274"/>
          </a:xfrm>
          <a:prstGeom prst="rect">
            <a:avLst/>
          </a:prstGeom>
        </p:spPr>
      </p:pic>
      <p:pic>
        <p:nvPicPr>
          <p:cNvPr id="3" name="Picture 2"/>
          <p:cNvPicPr>
            <a:picLocks noChangeAspect="1"/>
          </p:cNvPicPr>
          <p:nvPr/>
        </p:nvPicPr>
        <p:blipFill>
          <a:blip r:embed="rId4"/>
          <a:stretch>
            <a:fillRect/>
          </a:stretch>
        </p:blipFill>
        <p:spPr>
          <a:xfrm>
            <a:off x="5954995" y="4900239"/>
            <a:ext cx="404241" cy="234721"/>
          </a:xfrm>
          <a:prstGeom prst="rect">
            <a:avLst/>
          </a:prstGeom>
        </p:spPr>
      </p:pic>
      <p:pic>
        <p:nvPicPr>
          <p:cNvPr id="4" name="Picture 3"/>
          <p:cNvPicPr>
            <a:picLocks noChangeAspect="1"/>
          </p:cNvPicPr>
          <p:nvPr/>
        </p:nvPicPr>
        <p:blipFill>
          <a:blip r:embed="rId4"/>
          <a:stretch>
            <a:fillRect/>
          </a:stretch>
        </p:blipFill>
        <p:spPr>
          <a:xfrm>
            <a:off x="5471379" y="4909628"/>
            <a:ext cx="483616" cy="280809"/>
          </a:xfrm>
          <a:prstGeom prst="rect">
            <a:avLst/>
          </a:prstGeom>
        </p:spPr>
      </p:pic>
      <p:pic>
        <p:nvPicPr>
          <p:cNvPr id="5" name="Picture 4"/>
          <p:cNvPicPr>
            <a:picLocks noChangeAspect="1"/>
          </p:cNvPicPr>
          <p:nvPr/>
        </p:nvPicPr>
        <p:blipFill>
          <a:blip r:embed="rId4"/>
          <a:stretch>
            <a:fillRect/>
          </a:stretch>
        </p:blipFill>
        <p:spPr>
          <a:xfrm flipH="1" flipV="1">
            <a:off x="5379885" y="4962823"/>
            <a:ext cx="329210" cy="191154"/>
          </a:xfrm>
          <a:prstGeom prst="rect">
            <a:avLst/>
          </a:prstGeom>
        </p:spPr>
      </p:pic>
      <p:sp>
        <p:nvSpPr>
          <p:cNvPr id="7" name="Rectangle 6"/>
          <p:cNvSpPr/>
          <p:nvPr/>
        </p:nvSpPr>
        <p:spPr>
          <a:xfrm>
            <a:off x="838200" y="992196"/>
            <a:ext cx="6096000" cy="3227102"/>
          </a:xfrm>
          <a:prstGeom prst="rect">
            <a:avLst/>
          </a:prstGeom>
        </p:spPr>
        <p:txBody>
          <a:bodyPr>
            <a:spAutoFit/>
          </a:bodyPr>
          <a:lstStyle/>
          <a:p>
            <a:pPr algn="just">
              <a:lnSpc>
                <a:spcPct val="107000"/>
              </a:lnSpc>
              <a:spcAft>
                <a:spcPts val="0"/>
              </a:spcAft>
            </a:pPr>
            <a:r>
              <a:rPr lang="en-GB"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 Participation: including participation, </a:t>
            </a:r>
            <a:r>
              <a:rPr lang="en-GB"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mudarabah</a:t>
            </a:r>
            <a:r>
              <a:rPr lang="en-GB"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GB"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Agriculture, </a:t>
            </a:r>
            <a:r>
              <a:rPr lang="en-GB"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Mesakat</a:t>
            </a:r>
            <a:r>
              <a:rPr lang="en-GB"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and </a:t>
            </a:r>
            <a:r>
              <a:rPr lang="en-GB"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Isisena</a:t>
            </a:r>
            <a:r>
              <a:rPr lang="en-GB"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GB"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Commercial transactions and contracts: including</a:t>
            </a:r>
          </a:p>
          <a:p>
            <a:pPr algn="just">
              <a:lnSpc>
                <a:spcPct val="107000"/>
              </a:lnSpc>
              <a:spcAft>
                <a:spcPts val="0"/>
              </a:spcAft>
            </a:pPr>
            <a:r>
              <a:rPr lang="en-GB"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Installment</a:t>
            </a:r>
            <a:r>
              <a:rPr lang="en-GB"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sale of </a:t>
            </a:r>
            <a:r>
              <a:rPr lang="en-GB"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Murabahah</a:t>
            </a:r>
            <a:r>
              <a:rPr lang="en-GB"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purchase of debt by shares.</a:t>
            </a:r>
          </a:p>
          <a:p>
            <a:pPr algn="just">
              <a:lnSpc>
                <a:spcPct val="107000"/>
              </a:lnSpc>
              <a:spcAft>
                <a:spcPts val="0"/>
              </a:spcAft>
            </a:pPr>
            <a:r>
              <a:rPr lang="en-GB"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 Service contracts: warranty, letter</a:t>
            </a:r>
            <a:endParaRPr lang="en-GB"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198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9391215-C528-496A-9F77-E180FC749B0B}" type="slidenum">
              <a:rPr lang="en-GB" smtClean="0"/>
              <a:t>4</a:t>
            </a:fld>
            <a:endParaRPr lang="en-GB"/>
          </a:p>
        </p:txBody>
      </p:sp>
      <p:pic>
        <p:nvPicPr>
          <p:cNvPr id="5" name="Google Shape;106;p3"/>
          <p:cNvPicPr preferRelativeResize="0"/>
          <p:nvPr/>
        </p:nvPicPr>
        <p:blipFill rotWithShape="1">
          <a:blip r:embed="rId2">
            <a:alphaModFix/>
          </a:blip>
          <a:srcRect/>
          <a:stretch/>
        </p:blipFill>
        <p:spPr>
          <a:xfrm>
            <a:off x="0" y="-149469"/>
            <a:ext cx="12344399" cy="7007469"/>
          </a:xfrm>
          <a:prstGeom prst="rect">
            <a:avLst/>
          </a:prstGeom>
          <a:noFill/>
          <a:ln>
            <a:noFill/>
          </a:ln>
        </p:spPr>
      </p:pic>
      <p:cxnSp>
        <p:nvCxnSpPr>
          <p:cNvPr id="6" name="Google Shape;110;p3"/>
          <p:cNvCxnSpPr>
            <a:cxnSpLocks/>
          </p:cNvCxnSpPr>
          <p:nvPr/>
        </p:nvCxnSpPr>
        <p:spPr>
          <a:xfrm>
            <a:off x="1226508" y="530151"/>
            <a:ext cx="6663300" cy="6251"/>
          </a:xfrm>
          <a:prstGeom prst="straightConnector1">
            <a:avLst/>
          </a:prstGeom>
          <a:noFill/>
          <a:ln w="28575" cap="flat" cmpd="sng">
            <a:solidFill>
              <a:srgbClr val="384F95"/>
            </a:solidFill>
            <a:prstDash val="solid"/>
            <a:round/>
            <a:headEnd type="none" w="sm" len="sm"/>
            <a:tailEnd type="none" w="sm" len="sm"/>
          </a:ln>
        </p:spPr>
      </p:cxnSp>
      <p:pic>
        <p:nvPicPr>
          <p:cNvPr id="7" name="Picture 2" descr="https://www.spbstu.ru/upload/branding/logo_main_en.png"/>
          <p:cNvPicPr>
            <a:picLocks noChangeAspect="1" noChangeArrowheads="1"/>
          </p:cNvPicPr>
          <p:nvPr/>
        </p:nvPicPr>
        <p:blipFill rotWithShape="1">
          <a:blip r:embed="rId3">
            <a:extLst>
              <a:ext uri="{28A0092B-C50C-407E-A947-70E740481C1C}">
                <a14:useLocalDpi xmlns:a14="http://schemas.microsoft.com/office/drawing/2010/main" val="0"/>
              </a:ext>
            </a:extLst>
          </a:blip>
          <a:srcRect r="72272"/>
          <a:stretch/>
        </p:blipFill>
        <p:spPr bwMode="auto">
          <a:xfrm>
            <a:off x="0" y="-41853"/>
            <a:ext cx="92437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07;p3">
            <a:extLst>
              <a:ext uri="{FF2B5EF4-FFF2-40B4-BE49-F238E27FC236}">
                <a16:creationId xmlns:a16="http://schemas.microsoft.com/office/drawing/2014/main" id="{BE63374D-C8D3-2F4E-9238-32F56D288CF9}"/>
              </a:ext>
            </a:extLst>
          </p:cNvPr>
          <p:cNvSpPr txBox="1"/>
          <p:nvPr/>
        </p:nvSpPr>
        <p:spPr>
          <a:xfrm>
            <a:off x="494908" y="0"/>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spcBef>
                <a:spcPts val="0"/>
              </a:spcBef>
              <a:spcAft>
                <a:spcPts val="0"/>
              </a:spcAft>
              <a:buNone/>
            </a:pPr>
            <a:r>
              <a:rPr lang="en-US" sz="1733" b="1" dirty="0" smtClean="0">
                <a:solidFill>
                  <a:srgbClr val="595959"/>
                </a:solidFill>
                <a:latin typeface="Arial"/>
                <a:ea typeface="Arial"/>
                <a:cs typeface="Arial"/>
                <a:sym typeface="Arial"/>
              </a:rPr>
              <a:t>4</a:t>
            </a:r>
            <a:endParaRPr sz="1733" b="1" i="0" u="none" strike="noStrike" cap="none" dirty="0">
              <a:solidFill>
                <a:srgbClr val="595959"/>
              </a:solidFill>
              <a:latin typeface="Arial"/>
              <a:ea typeface="Arial"/>
              <a:cs typeface="Arial"/>
              <a:sym typeface="Arial"/>
            </a:endParaRPr>
          </a:p>
        </p:txBody>
      </p:sp>
      <p:sp>
        <p:nvSpPr>
          <p:cNvPr id="9" name="Rectangle 8"/>
          <p:cNvSpPr/>
          <p:nvPr/>
        </p:nvSpPr>
        <p:spPr>
          <a:xfrm>
            <a:off x="1569798" y="65065"/>
            <a:ext cx="7380237" cy="584775"/>
          </a:xfrm>
          <a:prstGeom prst="rect">
            <a:avLst/>
          </a:prstGeom>
        </p:spPr>
        <p:txBody>
          <a:bodyPr wrap="square">
            <a:spAutoFit/>
          </a:bodyPr>
          <a:lstStyle/>
          <a:p>
            <a:r>
              <a:rPr lang="en-US" sz="3200" b="1" dirty="0">
                <a:solidFill>
                  <a:srgbClr val="7030A0"/>
                </a:solidFill>
                <a:latin typeface="Times New Roman" panose="02020603050405020304" pitchFamily="18" charset="0"/>
                <a:cs typeface="Times New Roman" panose="02020603050405020304" pitchFamily="18" charset="0"/>
              </a:rPr>
              <a:t>Research Variables</a:t>
            </a:r>
            <a:endParaRPr lang="en-GB" sz="3200" dirty="0"/>
          </a:p>
        </p:txBody>
      </p:sp>
      <p:pic>
        <p:nvPicPr>
          <p:cNvPr id="10" name="Picture 9"/>
          <p:cNvPicPr>
            <a:picLocks noChangeAspect="1"/>
          </p:cNvPicPr>
          <p:nvPr/>
        </p:nvPicPr>
        <p:blipFill>
          <a:blip r:embed="rId4"/>
          <a:stretch>
            <a:fillRect/>
          </a:stretch>
        </p:blipFill>
        <p:spPr>
          <a:xfrm>
            <a:off x="860708" y="566653"/>
            <a:ext cx="10001256" cy="5745044"/>
          </a:xfrm>
          <a:prstGeom prst="rect">
            <a:avLst/>
          </a:prstGeom>
        </p:spPr>
      </p:pic>
    </p:spTree>
    <p:extLst>
      <p:ext uri="{BB962C8B-B14F-4D97-AF65-F5344CB8AC3E}">
        <p14:creationId xmlns:p14="http://schemas.microsoft.com/office/powerpoint/2010/main" val="33908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20" name="Content Placeholder 19"/>
          <p:cNvGraphicFramePr>
            <a:graphicFrameLocks noGrp="1"/>
          </p:cNvGraphicFramePr>
          <p:nvPr>
            <p:ph idx="1"/>
          </p:nvPr>
        </p:nvGraphicFramePr>
        <p:xfrm>
          <a:off x="4155122" y="3124994"/>
          <a:ext cx="3881755" cy="1641480"/>
        </p:xfrm>
        <a:graphic>
          <a:graphicData uri="http://schemas.openxmlformats.org/drawingml/2006/table">
            <a:tbl>
              <a:tblPr firstRow="1" firstCol="1" bandRow="1">
                <a:tableStyleId>{5C22544A-7EE6-4342-B048-85BDC9FD1C3A}</a:tableStyleId>
              </a:tblPr>
              <a:tblGrid>
                <a:gridCol w="646430">
                  <a:extLst>
                    <a:ext uri="{9D8B030D-6E8A-4147-A177-3AD203B41FA5}">
                      <a16:colId xmlns:a16="http://schemas.microsoft.com/office/drawing/2014/main" val="4126947859"/>
                    </a:ext>
                  </a:extLst>
                </a:gridCol>
                <a:gridCol w="647065">
                  <a:extLst>
                    <a:ext uri="{9D8B030D-6E8A-4147-A177-3AD203B41FA5}">
                      <a16:colId xmlns:a16="http://schemas.microsoft.com/office/drawing/2014/main" val="992229682"/>
                    </a:ext>
                  </a:extLst>
                </a:gridCol>
                <a:gridCol w="647065">
                  <a:extLst>
                    <a:ext uri="{9D8B030D-6E8A-4147-A177-3AD203B41FA5}">
                      <a16:colId xmlns:a16="http://schemas.microsoft.com/office/drawing/2014/main" val="3445456504"/>
                    </a:ext>
                  </a:extLst>
                </a:gridCol>
                <a:gridCol w="647065">
                  <a:extLst>
                    <a:ext uri="{9D8B030D-6E8A-4147-A177-3AD203B41FA5}">
                      <a16:colId xmlns:a16="http://schemas.microsoft.com/office/drawing/2014/main" val="2140097257"/>
                    </a:ext>
                  </a:extLst>
                </a:gridCol>
                <a:gridCol w="647065">
                  <a:extLst>
                    <a:ext uri="{9D8B030D-6E8A-4147-A177-3AD203B41FA5}">
                      <a16:colId xmlns:a16="http://schemas.microsoft.com/office/drawing/2014/main" val="1093415533"/>
                    </a:ext>
                  </a:extLst>
                </a:gridCol>
                <a:gridCol w="647065">
                  <a:extLst>
                    <a:ext uri="{9D8B030D-6E8A-4147-A177-3AD203B41FA5}">
                      <a16:colId xmlns:a16="http://schemas.microsoft.com/office/drawing/2014/main" val="4243584087"/>
                    </a:ext>
                  </a:extLst>
                </a:gridCol>
              </a:tblGrid>
              <a:tr h="0">
                <a:tc>
                  <a:txBody>
                    <a:bodyPr/>
                    <a:lstStyle/>
                    <a:p>
                      <a:pPr algn="just">
                        <a:lnSpc>
                          <a:spcPct val="115000"/>
                        </a:lnSpc>
                        <a:spcAft>
                          <a:spcPts val="0"/>
                        </a:spcAft>
                      </a:pPr>
                      <a:r>
                        <a:rPr lang="ru-RU" sz="1000">
                          <a:effectLst/>
                        </a:rPr>
                        <a:t>variable</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u-RU" sz="1000">
                          <a:effectLst/>
                        </a:rPr>
                        <a:t>Obs</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u-RU" sz="1000">
                          <a:effectLst/>
                        </a:rPr>
                        <a:t>Mean</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u-RU" sz="1000">
                          <a:effectLst/>
                        </a:rPr>
                        <a:t>Std. Dev</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u-RU" sz="1000">
                          <a:effectLst/>
                        </a:rPr>
                        <a:t>Min</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u-RU" sz="1000">
                          <a:effectLst/>
                        </a:rPr>
                        <a:t>Max</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69821662"/>
                  </a:ext>
                </a:extLst>
              </a:tr>
              <a:tr h="0">
                <a:tc>
                  <a:txBody>
                    <a:bodyPr/>
                    <a:lstStyle/>
                    <a:p>
                      <a:pPr algn="just">
                        <a:lnSpc>
                          <a:spcPct val="115000"/>
                        </a:lnSpc>
                        <a:spcAft>
                          <a:spcPts val="0"/>
                        </a:spcAft>
                      </a:pPr>
                      <a:r>
                        <a:rPr lang="en-GB" sz="1000">
                          <a:effectLst/>
                        </a:rPr>
                        <a:t>PG</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65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0.01</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0.001</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0.007</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0.01</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1018450"/>
                  </a:ext>
                </a:extLst>
              </a:tr>
              <a:tr h="0">
                <a:tc>
                  <a:txBody>
                    <a:bodyPr/>
                    <a:lstStyle/>
                    <a:p>
                      <a:pPr algn="just">
                        <a:lnSpc>
                          <a:spcPct val="115000"/>
                        </a:lnSpc>
                        <a:spcAft>
                          <a:spcPts val="0"/>
                        </a:spcAft>
                      </a:pPr>
                      <a:r>
                        <a:rPr lang="en-GB" sz="1000">
                          <a:effectLst/>
                        </a:rPr>
                        <a:t>SIZE</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65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16.28</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0.59</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14.55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17.22</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62716869"/>
                  </a:ext>
                </a:extLst>
              </a:tr>
              <a:tr h="0">
                <a:tc>
                  <a:txBody>
                    <a:bodyPr/>
                    <a:lstStyle/>
                    <a:p>
                      <a:pPr algn="just">
                        <a:lnSpc>
                          <a:spcPct val="115000"/>
                        </a:lnSpc>
                        <a:spcAft>
                          <a:spcPts val="0"/>
                        </a:spcAft>
                      </a:pPr>
                      <a:r>
                        <a:rPr lang="en-GB" sz="1000">
                          <a:effectLst/>
                        </a:rPr>
                        <a:t>Cash</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65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3.05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0.87</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1.5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8380608"/>
                  </a:ext>
                </a:extLst>
              </a:tr>
              <a:tr h="0">
                <a:tc>
                  <a:txBody>
                    <a:bodyPr/>
                    <a:lstStyle/>
                    <a:p>
                      <a:pPr algn="just">
                        <a:lnSpc>
                          <a:spcPct val="115000"/>
                        </a:lnSpc>
                        <a:spcAft>
                          <a:spcPts val="0"/>
                        </a:spcAft>
                      </a:pPr>
                      <a:r>
                        <a:rPr lang="en-GB" sz="1000">
                          <a:effectLst/>
                        </a:rPr>
                        <a:t>PQ</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65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0.68</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0.08</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0.49</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0.88</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1545494"/>
                  </a:ext>
                </a:extLst>
              </a:tr>
              <a:tr h="0">
                <a:tc>
                  <a:txBody>
                    <a:bodyPr/>
                    <a:lstStyle/>
                    <a:p>
                      <a:pPr algn="just">
                        <a:lnSpc>
                          <a:spcPct val="115000"/>
                        </a:lnSpc>
                        <a:spcAft>
                          <a:spcPts val="0"/>
                        </a:spcAft>
                      </a:pPr>
                      <a:r>
                        <a:rPr lang="en-GB" sz="1000">
                          <a:effectLst/>
                        </a:rPr>
                        <a:t>NSRT</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65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17.83</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0.40</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17.11</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18.41</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12287413"/>
                  </a:ext>
                </a:extLst>
              </a:tr>
              <a:tr h="0">
                <a:tc>
                  <a:txBody>
                    <a:bodyPr/>
                    <a:lstStyle/>
                    <a:p>
                      <a:pPr algn="just">
                        <a:lnSpc>
                          <a:spcPct val="115000"/>
                        </a:lnSpc>
                        <a:spcAft>
                          <a:spcPts val="0"/>
                        </a:spcAft>
                      </a:pPr>
                      <a:r>
                        <a:rPr lang="en-GB" sz="1000">
                          <a:effectLst/>
                        </a:rPr>
                        <a:t>NIT</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65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1.12</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0.17</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0.8</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1.47</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8063352"/>
                  </a:ext>
                </a:extLst>
              </a:tr>
              <a:tr h="0">
                <a:tc>
                  <a:txBody>
                    <a:bodyPr/>
                    <a:lstStyle/>
                    <a:p>
                      <a:pPr algn="just">
                        <a:lnSpc>
                          <a:spcPct val="115000"/>
                        </a:lnSpc>
                        <a:spcAft>
                          <a:spcPts val="0"/>
                        </a:spcAft>
                      </a:pPr>
                      <a:r>
                        <a:rPr lang="en-GB" sz="1000">
                          <a:effectLst/>
                        </a:rPr>
                        <a:t>MC</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65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0.06</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0.01</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0.01</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0.08</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67095369"/>
                  </a:ext>
                </a:extLst>
              </a:tr>
              <a:tr h="0">
                <a:tc>
                  <a:txBody>
                    <a:bodyPr/>
                    <a:lstStyle/>
                    <a:p>
                      <a:pPr algn="just">
                        <a:lnSpc>
                          <a:spcPct val="115000"/>
                        </a:lnSpc>
                        <a:spcAft>
                          <a:spcPts val="0"/>
                        </a:spcAft>
                      </a:pPr>
                      <a:r>
                        <a:rPr lang="en-GB" sz="1000">
                          <a:effectLst/>
                        </a:rPr>
                        <a:t>Profit</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65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9.72</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7.97</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-4</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37.19</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6144864"/>
                  </a:ext>
                </a:extLst>
              </a:tr>
              <a:tr h="0">
                <a:tc>
                  <a:txBody>
                    <a:bodyPr/>
                    <a:lstStyle/>
                    <a:p>
                      <a:pPr algn="just">
                        <a:lnSpc>
                          <a:spcPct val="115000"/>
                        </a:lnSpc>
                        <a:spcAft>
                          <a:spcPts val="0"/>
                        </a:spcAft>
                      </a:pPr>
                      <a:r>
                        <a:rPr lang="en-GB" sz="1000">
                          <a:effectLst/>
                        </a:rPr>
                        <a:t>SHARE</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65</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1.93</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4.17</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a:effectLst/>
                        </a:rPr>
                        <a:t>0.01</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GB" sz="1000" dirty="0">
                          <a:effectLst/>
                        </a:rPr>
                        <a:t>14.45</a:t>
                      </a:r>
                      <a:endParaRPr lang="en-GB"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51457002"/>
                  </a:ext>
                </a:extLst>
              </a:tr>
            </a:tbl>
          </a:graphicData>
        </a:graphic>
      </p:graphicFrame>
      <p:sp>
        <p:nvSpPr>
          <p:cNvPr id="4" name="Slide Number Placeholder 3"/>
          <p:cNvSpPr>
            <a:spLocks noGrp="1"/>
          </p:cNvSpPr>
          <p:nvPr>
            <p:ph type="sldNum" sz="quarter" idx="12"/>
          </p:nvPr>
        </p:nvSpPr>
        <p:spPr/>
        <p:txBody>
          <a:bodyPr/>
          <a:lstStyle/>
          <a:p>
            <a:fld id="{B9391215-C528-496A-9F77-E180FC749B0B}" type="slidenum">
              <a:rPr lang="en-GB" smtClean="0"/>
              <a:t>5</a:t>
            </a:fld>
            <a:endParaRPr lang="en-GB"/>
          </a:p>
        </p:txBody>
      </p:sp>
      <p:sp>
        <p:nvSpPr>
          <p:cNvPr id="6"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91215-C528-496A-9F77-E180FC749B0B}" type="slidenum">
              <a:rPr lang="en-GB" smtClean="0"/>
              <a:pPr/>
              <a:t>5</a:t>
            </a:fld>
            <a:endParaRPr lang="en-GB"/>
          </a:p>
        </p:txBody>
      </p:sp>
      <p:sp>
        <p:nvSpPr>
          <p:cNvPr id="7" name="Google Shape;105;p3"/>
          <p:cNvSpPr txBox="1">
            <a:spLocks/>
          </p:cNvSpPr>
          <p:nvPr/>
        </p:nvSpPr>
        <p:spPr>
          <a:xfrm>
            <a:off x="11296611" y="6217623"/>
            <a:ext cx="731600" cy="524800"/>
          </a:xfrm>
          <a:prstGeom prst="rect">
            <a:avLst/>
          </a:prstGeom>
          <a:noFill/>
          <a:ln>
            <a:noFill/>
          </a:ln>
        </p:spPr>
        <p:txBody>
          <a:bodyPr spcFirstLastPara="1" vert="horz" wrap="square" lIns="91425" tIns="91425" rIns="91425" bIns="91425" rtlCol="0" anchor="ctr" anchorCtr="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fld id="{00000000-1234-1234-1234-123412341234}" type="slidenum">
              <a:rPr lang="ru-RU" smtClean="0"/>
              <a:pPr>
                <a:buSzPts val="1200"/>
              </a:pPr>
              <a:t>5</a:t>
            </a:fld>
            <a:endParaRPr lang="ru-RU"/>
          </a:p>
        </p:txBody>
      </p:sp>
      <p:pic>
        <p:nvPicPr>
          <p:cNvPr id="8" name="Google Shape;106;p3"/>
          <p:cNvPicPr preferRelativeResize="0"/>
          <p:nvPr/>
        </p:nvPicPr>
        <p:blipFill rotWithShape="1">
          <a:blip r:embed="rId3">
            <a:alphaModFix/>
          </a:blip>
          <a:srcRect/>
          <a:stretch/>
        </p:blipFill>
        <p:spPr>
          <a:xfrm>
            <a:off x="-76200" y="-41853"/>
            <a:ext cx="12344399" cy="7007469"/>
          </a:xfrm>
          <a:prstGeom prst="rect">
            <a:avLst/>
          </a:prstGeom>
          <a:noFill/>
          <a:ln>
            <a:noFill/>
          </a:ln>
        </p:spPr>
      </p:pic>
      <p:cxnSp>
        <p:nvCxnSpPr>
          <p:cNvPr id="9" name="Google Shape;110;p3"/>
          <p:cNvCxnSpPr>
            <a:cxnSpLocks/>
          </p:cNvCxnSpPr>
          <p:nvPr/>
        </p:nvCxnSpPr>
        <p:spPr>
          <a:xfrm>
            <a:off x="1226508" y="530151"/>
            <a:ext cx="6663300" cy="6251"/>
          </a:xfrm>
          <a:prstGeom prst="straightConnector1">
            <a:avLst/>
          </a:prstGeom>
          <a:noFill/>
          <a:ln w="28575" cap="flat" cmpd="sng">
            <a:solidFill>
              <a:srgbClr val="384F95"/>
            </a:solidFill>
            <a:prstDash val="solid"/>
            <a:round/>
            <a:headEnd type="none" w="sm" len="sm"/>
            <a:tailEnd type="none" w="sm" len="sm"/>
          </a:ln>
        </p:spPr>
      </p:cxnSp>
      <p:sp>
        <p:nvSpPr>
          <p:cNvPr id="10" name="Google Shape;107;p3">
            <a:extLst>
              <a:ext uri="{FF2B5EF4-FFF2-40B4-BE49-F238E27FC236}">
                <a16:creationId xmlns:a16="http://schemas.microsoft.com/office/drawing/2014/main" id="{BE63374D-C8D3-2F4E-9238-32F56D288CF9}"/>
              </a:ext>
            </a:extLst>
          </p:cNvPr>
          <p:cNvSpPr txBox="1"/>
          <p:nvPr/>
        </p:nvSpPr>
        <p:spPr>
          <a:xfrm>
            <a:off x="520701" y="-4942"/>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spcBef>
                <a:spcPts val="0"/>
              </a:spcBef>
              <a:spcAft>
                <a:spcPts val="0"/>
              </a:spcAft>
              <a:buNone/>
            </a:pPr>
            <a:r>
              <a:rPr lang="en-US" sz="1733" b="1" dirty="0" smtClean="0">
                <a:solidFill>
                  <a:srgbClr val="595959"/>
                </a:solidFill>
                <a:latin typeface="Arial"/>
                <a:ea typeface="Arial"/>
                <a:cs typeface="Arial"/>
                <a:sym typeface="Arial"/>
              </a:rPr>
              <a:t>5</a:t>
            </a:r>
            <a:endParaRPr sz="1733" b="1" i="0" u="none" strike="noStrike" cap="none" dirty="0">
              <a:solidFill>
                <a:srgbClr val="595959"/>
              </a:solidFill>
              <a:latin typeface="Arial"/>
              <a:ea typeface="Arial"/>
              <a:cs typeface="Arial"/>
              <a:sym typeface="Arial"/>
            </a:endParaRPr>
          </a:p>
        </p:txBody>
      </p:sp>
      <p:sp>
        <p:nvSpPr>
          <p:cNvPr id="12" name="TextBox 11"/>
          <p:cNvSpPr txBox="1"/>
          <p:nvPr/>
        </p:nvSpPr>
        <p:spPr>
          <a:xfrm>
            <a:off x="1511300" y="8592"/>
            <a:ext cx="9454192" cy="584775"/>
          </a:xfrm>
          <a:prstGeom prst="rect">
            <a:avLst/>
          </a:prstGeom>
          <a:noFill/>
        </p:spPr>
        <p:txBody>
          <a:bodyPr wrap="square" rtlCol="0">
            <a:spAutoFit/>
          </a:bodyPr>
          <a:lstStyle/>
          <a:p>
            <a:pPr algn="just"/>
            <a:r>
              <a:rPr lang="en-US" sz="3200" b="1" dirty="0">
                <a:solidFill>
                  <a:srgbClr val="7030A0"/>
                </a:solidFill>
                <a:latin typeface="Times New Roman" panose="02020603050405020304" pitchFamily="18" charset="0"/>
                <a:cs typeface="Times New Roman" panose="02020603050405020304" pitchFamily="18" charset="0"/>
              </a:rPr>
              <a:t>Data and Methodology</a:t>
            </a:r>
          </a:p>
        </p:txBody>
      </p:sp>
      <p:sp>
        <p:nvSpPr>
          <p:cNvPr id="13" name="Прямоугольник 1"/>
          <p:cNvSpPr/>
          <p:nvPr/>
        </p:nvSpPr>
        <p:spPr>
          <a:xfrm>
            <a:off x="1510157" y="1527478"/>
            <a:ext cx="9343889" cy="461665"/>
          </a:xfrm>
          <a:prstGeom prst="rect">
            <a:avLst/>
          </a:prstGeom>
        </p:spPr>
        <p:txBody>
          <a:bodyPr wrap="square">
            <a:spAutoFit/>
          </a:bodyPr>
          <a:lstStyle/>
          <a:p>
            <a:endParaRPr lang="ru-RU" sz="2400" dirty="0"/>
          </a:p>
        </p:txBody>
      </p:sp>
      <p:sp>
        <p:nvSpPr>
          <p:cNvPr id="14" name="Прямоугольник 11"/>
          <p:cNvSpPr/>
          <p:nvPr/>
        </p:nvSpPr>
        <p:spPr>
          <a:xfrm>
            <a:off x="1523175" y="829590"/>
            <a:ext cx="9454192" cy="461665"/>
          </a:xfrm>
          <a:prstGeom prst="rect">
            <a:avLst/>
          </a:prstGeom>
        </p:spPr>
        <p:txBody>
          <a:bodyPr wrap="square">
            <a:spAutoFit/>
          </a:bodyPr>
          <a:lstStyle/>
          <a:p>
            <a:endParaRPr lang="ru-RU" sz="2400" dirty="0"/>
          </a:p>
        </p:txBody>
      </p:sp>
      <p:sp>
        <p:nvSpPr>
          <p:cNvPr id="15" name="Прямоугольник 12"/>
          <p:cNvSpPr/>
          <p:nvPr/>
        </p:nvSpPr>
        <p:spPr>
          <a:xfrm>
            <a:off x="1523175" y="2644501"/>
            <a:ext cx="9454192" cy="461665"/>
          </a:xfrm>
          <a:prstGeom prst="rect">
            <a:avLst/>
          </a:prstGeom>
        </p:spPr>
        <p:txBody>
          <a:bodyPr wrap="square">
            <a:spAutoFit/>
          </a:bodyPr>
          <a:lstStyle/>
          <a:p>
            <a:endParaRPr lang="ru-RU" sz="2400" dirty="0"/>
          </a:p>
        </p:txBody>
      </p:sp>
      <p:sp>
        <p:nvSpPr>
          <p:cNvPr id="16" name="Прямоугольник 13"/>
          <p:cNvSpPr/>
          <p:nvPr/>
        </p:nvSpPr>
        <p:spPr>
          <a:xfrm>
            <a:off x="1578326" y="3283330"/>
            <a:ext cx="9343889" cy="461665"/>
          </a:xfrm>
          <a:prstGeom prst="rect">
            <a:avLst/>
          </a:prstGeom>
        </p:spPr>
        <p:txBody>
          <a:bodyPr wrap="square">
            <a:spAutoFit/>
          </a:bodyPr>
          <a:lstStyle/>
          <a:p>
            <a:endParaRPr lang="ru-RU" sz="2400" dirty="0"/>
          </a:p>
        </p:txBody>
      </p:sp>
      <p:pic>
        <p:nvPicPr>
          <p:cNvPr id="17" name="Picture 2" descr="https://www.spbstu.ru/upload/branding/logo_main_en.png"/>
          <p:cNvPicPr>
            <a:picLocks noChangeAspect="1" noChangeArrowheads="1"/>
          </p:cNvPicPr>
          <p:nvPr/>
        </p:nvPicPr>
        <p:blipFill rotWithShape="1">
          <a:blip r:embed="rId4">
            <a:extLst>
              <a:ext uri="{28A0092B-C50C-407E-A947-70E740481C1C}">
                <a14:useLocalDpi xmlns:a14="http://schemas.microsoft.com/office/drawing/2010/main" val="0"/>
              </a:ext>
            </a:extLst>
          </a:blip>
          <a:srcRect r="72272"/>
          <a:stretch/>
        </p:blipFill>
        <p:spPr bwMode="auto">
          <a:xfrm>
            <a:off x="0" y="-41853"/>
            <a:ext cx="924370" cy="952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8874" y="954515"/>
            <a:ext cx="473206" cy="400110"/>
          </a:xfrm>
          <a:prstGeom prst="rect">
            <a:avLst/>
          </a:prstGeom>
        </p:spPr>
        <p:txBody>
          <a:bodyPr wrap="none">
            <a:spAutoFit/>
          </a:bodyPr>
          <a:lstStyle/>
          <a:p>
            <a:pPr marL="285750" indent="-285750">
              <a:buFont typeface="Arial" panose="020B0604020202020204" pitchFamily="34" charset="0"/>
              <a:buChar char="•"/>
            </a:pPr>
            <a:endParaRPr lang="en-GB" sz="2000" dirty="0">
              <a:solidFill>
                <a:srgbClr val="7030A0"/>
              </a:solidFill>
              <a:cs typeface="+mj-cs"/>
            </a:endParaRPr>
          </a:p>
        </p:txBody>
      </p:sp>
      <p:sp>
        <p:nvSpPr>
          <p:cNvPr id="3" name="Rectangle 2"/>
          <p:cNvSpPr/>
          <p:nvPr/>
        </p:nvSpPr>
        <p:spPr>
          <a:xfrm>
            <a:off x="287494" y="1193620"/>
            <a:ext cx="10458411" cy="4708981"/>
          </a:xfrm>
          <a:prstGeom prst="rect">
            <a:avLst/>
          </a:prstGeom>
        </p:spPr>
        <p:txBody>
          <a:bodyPr wrap="square">
            <a:spAutoFit/>
          </a:bodyPr>
          <a:lstStyle/>
          <a:p>
            <a:r>
              <a:rPr lang="en-GB" sz="2000" dirty="0" err="1">
                <a:solidFill>
                  <a:srgbClr val="7030A0"/>
                </a:solidFill>
                <a:latin typeface="Times New Roman" panose="02020603050405020304" pitchFamily="18" charset="0"/>
                <a:cs typeface="Times New Roman" panose="02020603050405020304" pitchFamily="18" charset="0"/>
              </a:rPr>
              <a:t>SHAREit</a:t>
            </a:r>
            <a:r>
              <a:rPr lang="en-GB" sz="2000" dirty="0">
                <a:solidFill>
                  <a:srgbClr val="7030A0"/>
                </a:solidFill>
                <a:latin typeface="Times New Roman" panose="02020603050405020304" pitchFamily="18" charset="0"/>
                <a:cs typeface="Times New Roman" panose="02020603050405020304" pitchFamily="18" charset="0"/>
              </a:rPr>
              <a:t> = β</a:t>
            </a:r>
            <a:r>
              <a:rPr lang="en-GB" sz="2000" baseline="-25000" dirty="0">
                <a:solidFill>
                  <a:srgbClr val="7030A0"/>
                </a:solidFill>
                <a:latin typeface="Times New Roman" panose="02020603050405020304" pitchFamily="18" charset="0"/>
                <a:cs typeface="Times New Roman" panose="02020603050405020304" pitchFamily="18" charset="0"/>
              </a:rPr>
              <a:t>0</a:t>
            </a:r>
            <a:r>
              <a:rPr lang="en-GB" sz="2000" dirty="0">
                <a:solidFill>
                  <a:srgbClr val="7030A0"/>
                </a:solidFill>
                <a:latin typeface="Times New Roman" panose="02020603050405020304" pitchFamily="18" charset="0"/>
                <a:cs typeface="Times New Roman" panose="02020603050405020304" pitchFamily="18" charset="0"/>
              </a:rPr>
              <a:t> + β</a:t>
            </a:r>
            <a:r>
              <a:rPr lang="en-GB" sz="2000" baseline="-25000" dirty="0">
                <a:solidFill>
                  <a:srgbClr val="7030A0"/>
                </a:solidFill>
                <a:latin typeface="Times New Roman" panose="02020603050405020304" pitchFamily="18" charset="0"/>
                <a:cs typeface="Times New Roman" panose="02020603050405020304" pitchFamily="18" charset="0"/>
              </a:rPr>
              <a:t>1</a:t>
            </a:r>
            <a:r>
              <a:rPr lang="en-GB" sz="2000" dirty="0">
                <a:solidFill>
                  <a:srgbClr val="7030A0"/>
                </a:solidFill>
                <a:latin typeface="Times New Roman" panose="02020603050405020304" pitchFamily="18" charset="0"/>
                <a:cs typeface="Times New Roman" panose="02020603050405020304" pitchFamily="18" charset="0"/>
              </a:rPr>
              <a:t> × X</a:t>
            </a:r>
            <a:r>
              <a:rPr lang="en-GB" sz="2000" baseline="-25000" dirty="0">
                <a:solidFill>
                  <a:srgbClr val="7030A0"/>
                </a:solidFill>
                <a:latin typeface="Times New Roman" panose="02020603050405020304" pitchFamily="18" charset="0"/>
                <a:cs typeface="Times New Roman" panose="02020603050405020304" pitchFamily="18" charset="0"/>
              </a:rPr>
              <a:t>1</a:t>
            </a:r>
            <a:r>
              <a:rPr lang="en-GB" sz="2000" dirty="0">
                <a:solidFill>
                  <a:srgbClr val="7030A0"/>
                </a:solidFill>
                <a:latin typeface="Times New Roman" panose="02020603050405020304" pitchFamily="18" charset="0"/>
                <a:cs typeface="Times New Roman" panose="02020603050405020304" pitchFamily="18" charset="0"/>
              </a:rPr>
              <a:t> + β</a:t>
            </a:r>
            <a:r>
              <a:rPr lang="en-GB" sz="2000" baseline="-25000" dirty="0">
                <a:solidFill>
                  <a:srgbClr val="7030A0"/>
                </a:solidFill>
                <a:latin typeface="Times New Roman" panose="02020603050405020304" pitchFamily="18" charset="0"/>
                <a:cs typeface="Times New Roman" panose="02020603050405020304" pitchFamily="18" charset="0"/>
              </a:rPr>
              <a:t>2</a:t>
            </a:r>
            <a:r>
              <a:rPr lang="en-GB" sz="2000" dirty="0">
                <a:solidFill>
                  <a:srgbClr val="7030A0"/>
                </a:solidFill>
                <a:latin typeface="Times New Roman" panose="02020603050405020304" pitchFamily="18" charset="0"/>
                <a:cs typeface="Times New Roman" panose="02020603050405020304" pitchFamily="18" charset="0"/>
              </a:rPr>
              <a:t> × X</a:t>
            </a:r>
            <a:r>
              <a:rPr lang="en-GB" sz="2000" baseline="-25000" dirty="0">
                <a:solidFill>
                  <a:srgbClr val="7030A0"/>
                </a:solidFill>
                <a:latin typeface="Times New Roman" panose="02020603050405020304" pitchFamily="18" charset="0"/>
                <a:cs typeface="Times New Roman" panose="02020603050405020304" pitchFamily="18" charset="0"/>
              </a:rPr>
              <a:t>2</a:t>
            </a:r>
            <a:r>
              <a:rPr lang="en-GB" sz="2000" dirty="0">
                <a:solidFill>
                  <a:srgbClr val="7030A0"/>
                </a:solidFill>
                <a:latin typeface="Times New Roman" panose="02020603050405020304" pitchFamily="18" charset="0"/>
                <a:cs typeface="Times New Roman" panose="02020603050405020304" pitchFamily="18" charset="0"/>
              </a:rPr>
              <a:t> + β</a:t>
            </a:r>
            <a:r>
              <a:rPr lang="en-GB" sz="2000" baseline="-25000" dirty="0">
                <a:solidFill>
                  <a:srgbClr val="7030A0"/>
                </a:solidFill>
                <a:latin typeface="Times New Roman" panose="02020603050405020304" pitchFamily="18" charset="0"/>
                <a:cs typeface="Times New Roman" panose="02020603050405020304" pitchFamily="18" charset="0"/>
              </a:rPr>
              <a:t>3</a:t>
            </a:r>
            <a:r>
              <a:rPr lang="en-GB" sz="2000" dirty="0">
                <a:solidFill>
                  <a:srgbClr val="7030A0"/>
                </a:solidFill>
                <a:latin typeface="Times New Roman" panose="02020603050405020304" pitchFamily="18" charset="0"/>
                <a:cs typeface="Times New Roman" panose="02020603050405020304" pitchFamily="18" charset="0"/>
              </a:rPr>
              <a:t> × X</a:t>
            </a:r>
            <a:r>
              <a:rPr lang="en-GB" sz="2000" baseline="-25000" dirty="0">
                <a:solidFill>
                  <a:srgbClr val="7030A0"/>
                </a:solidFill>
                <a:latin typeface="Times New Roman" panose="02020603050405020304" pitchFamily="18" charset="0"/>
                <a:cs typeface="Times New Roman" panose="02020603050405020304" pitchFamily="18" charset="0"/>
              </a:rPr>
              <a:t>3</a:t>
            </a:r>
            <a:r>
              <a:rPr lang="en-GB" sz="2000" dirty="0">
                <a:solidFill>
                  <a:srgbClr val="7030A0"/>
                </a:solidFill>
                <a:latin typeface="Times New Roman" panose="02020603050405020304" pitchFamily="18" charset="0"/>
                <a:cs typeface="Times New Roman" panose="02020603050405020304" pitchFamily="18" charset="0"/>
              </a:rPr>
              <a:t> + β</a:t>
            </a:r>
            <a:r>
              <a:rPr lang="en-GB" sz="2000" baseline="-25000" dirty="0">
                <a:solidFill>
                  <a:srgbClr val="7030A0"/>
                </a:solidFill>
                <a:latin typeface="Times New Roman" panose="02020603050405020304" pitchFamily="18" charset="0"/>
                <a:cs typeface="Times New Roman" panose="02020603050405020304" pitchFamily="18" charset="0"/>
              </a:rPr>
              <a:t>4</a:t>
            </a:r>
            <a:r>
              <a:rPr lang="en-GB" sz="2000" dirty="0">
                <a:solidFill>
                  <a:srgbClr val="7030A0"/>
                </a:solidFill>
                <a:latin typeface="Times New Roman" panose="02020603050405020304" pitchFamily="18" charset="0"/>
                <a:cs typeface="Times New Roman" panose="02020603050405020304" pitchFamily="18" charset="0"/>
              </a:rPr>
              <a:t> × X</a:t>
            </a:r>
            <a:r>
              <a:rPr lang="en-GB" sz="2000" baseline="-25000" dirty="0">
                <a:solidFill>
                  <a:srgbClr val="7030A0"/>
                </a:solidFill>
                <a:latin typeface="Times New Roman" panose="02020603050405020304" pitchFamily="18" charset="0"/>
                <a:cs typeface="Times New Roman" panose="02020603050405020304" pitchFamily="18" charset="0"/>
              </a:rPr>
              <a:t>4</a:t>
            </a:r>
            <a:r>
              <a:rPr lang="en-GB" sz="2000" dirty="0">
                <a:solidFill>
                  <a:srgbClr val="7030A0"/>
                </a:solidFill>
                <a:latin typeface="Times New Roman" panose="02020603050405020304" pitchFamily="18" charset="0"/>
                <a:cs typeface="Times New Roman" panose="02020603050405020304" pitchFamily="18" charset="0"/>
              </a:rPr>
              <a:t>+ β</a:t>
            </a:r>
            <a:r>
              <a:rPr lang="en-GB" sz="2000" baseline="-25000" dirty="0">
                <a:solidFill>
                  <a:srgbClr val="7030A0"/>
                </a:solidFill>
                <a:latin typeface="Times New Roman" panose="02020603050405020304" pitchFamily="18" charset="0"/>
                <a:cs typeface="Times New Roman" panose="02020603050405020304" pitchFamily="18" charset="0"/>
              </a:rPr>
              <a:t>5</a:t>
            </a:r>
            <a:r>
              <a:rPr lang="en-GB" sz="2000" dirty="0">
                <a:solidFill>
                  <a:srgbClr val="7030A0"/>
                </a:solidFill>
                <a:latin typeface="Times New Roman" panose="02020603050405020304" pitchFamily="18" charset="0"/>
                <a:cs typeface="Times New Roman" panose="02020603050405020304" pitchFamily="18" charset="0"/>
              </a:rPr>
              <a:t> × X</a:t>
            </a:r>
            <a:r>
              <a:rPr lang="en-GB" sz="2000" baseline="-25000" dirty="0">
                <a:solidFill>
                  <a:srgbClr val="7030A0"/>
                </a:solidFill>
                <a:latin typeface="Times New Roman" panose="02020603050405020304" pitchFamily="18" charset="0"/>
                <a:cs typeface="Times New Roman" panose="02020603050405020304" pitchFamily="18" charset="0"/>
              </a:rPr>
              <a:t>5</a:t>
            </a:r>
            <a:r>
              <a:rPr lang="en-GB" sz="2000" dirty="0">
                <a:solidFill>
                  <a:srgbClr val="7030A0"/>
                </a:solidFill>
                <a:latin typeface="Times New Roman" panose="02020603050405020304" pitchFamily="18" charset="0"/>
                <a:cs typeface="Times New Roman" panose="02020603050405020304" pitchFamily="18" charset="0"/>
              </a:rPr>
              <a:t> + β</a:t>
            </a:r>
            <a:r>
              <a:rPr lang="en-GB" sz="2000" baseline="-25000" dirty="0">
                <a:solidFill>
                  <a:srgbClr val="7030A0"/>
                </a:solidFill>
                <a:latin typeface="Times New Roman" panose="02020603050405020304" pitchFamily="18" charset="0"/>
                <a:cs typeface="Times New Roman" panose="02020603050405020304" pitchFamily="18" charset="0"/>
              </a:rPr>
              <a:t>6</a:t>
            </a:r>
            <a:r>
              <a:rPr lang="en-GB" sz="2000" dirty="0">
                <a:solidFill>
                  <a:srgbClr val="7030A0"/>
                </a:solidFill>
                <a:latin typeface="Times New Roman" panose="02020603050405020304" pitchFamily="18" charset="0"/>
                <a:cs typeface="Times New Roman" panose="02020603050405020304" pitchFamily="18" charset="0"/>
              </a:rPr>
              <a:t> × X</a:t>
            </a:r>
            <a:r>
              <a:rPr lang="en-GB" sz="2000" baseline="-25000" dirty="0">
                <a:solidFill>
                  <a:srgbClr val="7030A0"/>
                </a:solidFill>
                <a:latin typeface="Times New Roman" panose="02020603050405020304" pitchFamily="18" charset="0"/>
                <a:cs typeface="Times New Roman" panose="02020603050405020304" pitchFamily="18" charset="0"/>
              </a:rPr>
              <a:t>6</a:t>
            </a:r>
            <a:r>
              <a:rPr lang="en-GB" sz="2000" dirty="0">
                <a:solidFill>
                  <a:srgbClr val="7030A0"/>
                </a:solidFill>
                <a:latin typeface="Times New Roman" panose="02020603050405020304" pitchFamily="18" charset="0"/>
                <a:cs typeface="Times New Roman" panose="02020603050405020304" pitchFamily="18" charset="0"/>
              </a:rPr>
              <a:t> + β</a:t>
            </a:r>
            <a:r>
              <a:rPr lang="en-GB" sz="2000" baseline="-25000" dirty="0">
                <a:solidFill>
                  <a:srgbClr val="7030A0"/>
                </a:solidFill>
                <a:latin typeface="Times New Roman" panose="02020603050405020304" pitchFamily="18" charset="0"/>
                <a:cs typeface="Times New Roman" panose="02020603050405020304" pitchFamily="18" charset="0"/>
              </a:rPr>
              <a:t>7</a:t>
            </a:r>
            <a:r>
              <a:rPr lang="en-GB" sz="2000" dirty="0">
                <a:solidFill>
                  <a:srgbClr val="7030A0"/>
                </a:solidFill>
                <a:latin typeface="Times New Roman" panose="02020603050405020304" pitchFamily="18" charset="0"/>
                <a:cs typeface="Times New Roman" panose="02020603050405020304" pitchFamily="18" charset="0"/>
              </a:rPr>
              <a:t> × X</a:t>
            </a:r>
            <a:r>
              <a:rPr lang="en-GB" sz="2000" baseline="-25000" dirty="0">
                <a:solidFill>
                  <a:srgbClr val="7030A0"/>
                </a:solidFill>
                <a:latin typeface="Times New Roman" panose="02020603050405020304" pitchFamily="18" charset="0"/>
                <a:cs typeface="Times New Roman" panose="02020603050405020304" pitchFamily="18" charset="0"/>
              </a:rPr>
              <a:t>7</a:t>
            </a:r>
            <a:r>
              <a:rPr lang="en-GB" sz="2000" dirty="0">
                <a:solidFill>
                  <a:srgbClr val="7030A0"/>
                </a:solidFill>
                <a:latin typeface="Times New Roman" panose="02020603050405020304" pitchFamily="18" charset="0"/>
                <a:cs typeface="Times New Roman" panose="02020603050405020304" pitchFamily="18" charset="0"/>
              </a:rPr>
              <a:t> + β</a:t>
            </a:r>
            <a:r>
              <a:rPr lang="en-GB" sz="2000" baseline="-25000" dirty="0">
                <a:solidFill>
                  <a:srgbClr val="7030A0"/>
                </a:solidFill>
                <a:latin typeface="Times New Roman" panose="02020603050405020304" pitchFamily="18" charset="0"/>
                <a:cs typeface="Times New Roman" panose="02020603050405020304" pitchFamily="18" charset="0"/>
              </a:rPr>
              <a:t>8</a:t>
            </a:r>
            <a:r>
              <a:rPr lang="en-GB" sz="2000" dirty="0">
                <a:solidFill>
                  <a:srgbClr val="7030A0"/>
                </a:solidFill>
                <a:latin typeface="Times New Roman" panose="02020603050405020304" pitchFamily="18" charset="0"/>
                <a:cs typeface="Times New Roman" panose="02020603050405020304" pitchFamily="18" charset="0"/>
              </a:rPr>
              <a:t> × X</a:t>
            </a:r>
            <a:r>
              <a:rPr lang="en-GB" sz="2000" baseline="-25000" dirty="0">
                <a:solidFill>
                  <a:srgbClr val="7030A0"/>
                </a:solidFill>
                <a:latin typeface="Times New Roman" panose="02020603050405020304" pitchFamily="18" charset="0"/>
                <a:cs typeface="Times New Roman" panose="02020603050405020304" pitchFamily="18" charset="0"/>
              </a:rPr>
              <a:t>8</a:t>
            </a:r>
            <a:r>
              <a:rPr lang="en-GB" sz="2000" dirty="0">
                <a:solidFill>
                  <a:srgbClr val="7030A0"/>
                </a:solidFill>
                <a:latin typeface="Times New Roman" panose="02020603050405020304" pitchFamily="18" charset="0"/>
                <a:cs typeface="Times New Roman" panose="02020603050405020304" pitchFamily="18" charset="0"/>
              </a:rPr>
              <a:t> + µit                                </a:t>
            </a:r>
            <a:endParaRPr lang="en-GB" sz="2000" dirty="0" smtClean="0">
              <a:solidFill>
                <a:srgbClr val="7030A0"/>
              </a:solidFill>
              <a:latin typeface="Times New Roman" panose="02020603050405020304" pitchFamily="18" charset="0"/>
              <a:cs typeface="Times New Roman" panose="02020603050405020304" pitchFamily="18" charset="0"/>
            </a:endParaRPr>
          </a:p>
          <a:p>
            <a:r>
              <a:rPr lang="en-GB" sz="2000" dirty="0" smtClean="0">
                <a:solidFill>
                  <a:srgbClr val="7030A0"/>
                </a:solidFill>
                <a:latin typeface="Times New Roman" panose="02020603050405020304" pitchFamily="18" charset="0"/>
                <a:cs typeface="Times New Roman" panose="02020603050405020304" pitchFamily="18" charset="0"/>
              </a:rPr>
              <a:t>Where</a:t>
            </a:r>
            <a:r>
              <a:rPr lang="en-GB" sz="2000" dirty="0">
                <a:solidFill>
                  <a:srgbClr val="7030A0"/>
                </a:solidFill>
                <a:latin typeface="Times New Roman" panose="02020603050405020304" pitchFamily="18" charset="0"/>
                <a:cs typeface="Times New Roman" panose="02020603050405020304" pitchFamily="18" charset="0"/>
              </a:rPr>
              <a:t>:</a:t>
            </a:r>
          </a:p>
          <a:p>
            <a:r>
              <a:rPr lang="en-GB" sz="2000" dirty="0" err="1">
                <a:solidFill>
                  <a:srgbClr val="7030A0"/>
                </a:solidFill>
                <a:latin typeface="Times New Roman" panose="02020603050405020304" pitchFamily="18" charset="0"/>
                <a:cs typeface="Times New Roman" panose="02020603050405020304" pitchFamily="18" charset="0"/>
              </a:rPr>
              <a:t>i</a:t>
            </a:r>
            <a:r>
              <a:rPr lang="en-GB" sz="2000" dirty="0">
                <a:solidFill>
                  <a:srgbClr val="7030A0"/>
                </a:solidFill>
                <a:latin typeface="Times New Roman" panose="02020603050405020304" pitchFamily="18" charset="0"/>
                <a:cs typeface="Times New Roman" panose="02020603050405020304" pitchFamily="18" charset="0"/>
              </a:rPr>
              <a:t> refers to an individual bank, and t refers to time.</a:t>
            </a:r>
          </a:p>
          <a:p>
            <a:r>
              <a:rPr lang="en-GB" sz="2000" dirty="0">
                <a:solidFill>
                  <a:srgbClr val="7030A0"/>
                </a:solidFill>
                <a:latin typeface="Times New Roman" panose="02020603050405020304" pitchFamily="18" charset="0"/>
                <a:cs typeface="Times New Roman" panose="02020603050405020304" pitchFamily="18" charset="0"/>
              </a:rPr>
              <a:t>β</a:t>
            </a:r>
            <a:r>
              <a:rPr lang="en-GB" sz="2000" baseline="-25000" dirty="0">
                <a:solidFill>
                  <a:srgbClr val="7030A0"/>
                </a:solidFill>
                <a:latin typeface="Times New Roman" panose="02020603050405020304" pitchFamily="18" charset="0"/>
                <a:cs typeface="Times New Roman" panose="02020603050405020304" pitchFamily="18" charset="0"/>
              </a:rPr>
              <a:t>0</a:t>
            </a:r>
            <a:r>
              <a:rPr lang="en-GB" sz="2000" dirty="0">
                <a:solidFill>
                  <a:srgbClr val="7030A0"/>
                </a:solidFill>
                <a:latin typeface="Times New Roman" panose="02020603050405020304" pitchFamily="18" charset="0"/>
                <a:cs typeface="Times New Roman" panose="02020603050405020304" pitchFamily="18" charset="0"/>
              </a:rPr>
              <a:t> are constants, β</a:t>
            </a:r>
            <a:r>
              <a:rPr lang="en-GB" sz="2000" baseline="-25000" dirty="0">
                <a:solidFill>
                  <a:srgbClr val="7030A0"/>
                </a:solidFill>
                <a:latin typeface="Times New Roman" panose="02020603050405020304" pitchFamily="18" charset="0"/>
                <a:cs typeface="Times New Roman" panose="02020603050405020304" pitchFamily="18" charset="0"/>
              </a:rPr>
              <a:t>1</a:t>
            </a:r>
            <a:r>
              <a:rPr lang="en-GB" sz="2000" dirty="0">
                <a:solidFill>
                  <a:srgbClr val="7030A0"/>
                </a:solidFill>
                <a:latin typeface="Times New Roman" panose="02020603050405020304" pitchFamily="18" charset="0"/>
                <a:cs typeface="Times New Roman" panose="02020603050405020304" pitchFamily="18" charset="0"/>
              </a:rPr>
              <a:t> − β</a:t>
            </a:r>
            <a:r>
              <a:rPr lang="en-GB" sz="2000" baseline="-25000" dirty="0">
                <a:solidFill>
                  <a:srgbClr val="7030A0"/>
                </a:solidFill>
                <a:latin typeface="Times New Roman" panose="02020603050405020304" pitchFamily="18" charset="0"/>
                <a:cs typeface="Times New Roman" panose="02020603050405020304" pitchFamily="18" charset="0"/>
              </a:rPr>
              <a:t>8</a:t>
            </a:r>
            <a:r>
              <a:rPr lang="en-GB" sz="2000" dirty="0">
                <a:solidFill>
                  <a:srgbClr val="7030A0"/>
                </a:solidFill>
                <a:latin typeface="Times New Roman" panose="02020603050405020304" pitchFamily="18" charset="0"/>
                <a:cs typeface="Times New Roman" panose="02020603050405020304" pitchFamily="18" charset="0"/>
              </a:rPr>
              <a:t> are coefficients. µit are the error</a:t>
            </a:r>
          </a:p>
          <a:p>
            <a:r>
              <a:rPr lang="en-GB" sz="2000" dirty="0">
                <a:solidFill>
                  <a:srgbClr val="7030A0"/>
                </a:solidFill>
                <a:latin typeface="Times New Roman" panose="02020603050405020304" pitchFamily="18" charset="0"/>
                <a:cs typeface="Times New Roman" panose="02020603050405020304" pitchFamily="18" charset="0"/>
              </a:rPr>
              <a:t>Terms.</a:t>
            </a:r>
          </a:p>
          <a:p>
            <a:r>
              <a:rPr lang="en-GB" sz="2000" dirty="0">
                <a:solidFill>
                  <a:srgbClr val="7030A0"/>
                </a:solidFill>
                <a:latin typeface="Times New Roman" panose="02020603050405020304" pitchFamily="18" charset="0"/>
                <a:cs typeface="Times New Roman" panose="02020603050405020304" pitchFamily="18" charset="0"/>
              </a:rPr>
              <a:t>Dependent term (share) = refers to the market share of Central Asia Bank.</a:t>
            </a:r>
          </a:p>
          <a:p>
            <a:r>
              <a:rPr lang="en-GB" sz="2000" dirty="0">
                <a:solidFill>
                  <a:srgbClr val="7030A0"/>
                </a:solidFill>
                <a:latin typeface="Times New Roman" panose="02020603050405020304" pitchFamily="18" charset="0"/>
                <a:cs typeface="Times New Roman" panose="02020603050405020304" pitchFamily="18" charset="0"/>
              </a:rPr>
              <a:t>Independent variable (X1 or profit) = refers to the profitability of Central Asia banks.</a:t>
            </a:r>
          </a:p>
          <a:p>
            <a:r>
              <a:rPr lang="en-GB" sz="2000" dirty="0">
                <a:solidFill>
                  <a:srgbClr val="7030A0"/>
                </a:solidFill>
                <a:latin typeface="Times New Roman" panose="02020603050405020304" pitchFamily="18" charset="0"/>
                <a:cs typeface="Times New Roman" panose="02020603050405020304" pitchFamily="18" charset="0"/>
              </a:rPr>
              <a:t>Independent variable (X2 or size) = refers to the size of Central Asia banks' products.</a:t>
            </a:r>
          </a:p>
          <a:p>
            <a:r>
              <a:rPr lang="en-GB" sz="2000" dirty="0">
                <a:solidFill>
                  <a:srgbClr val="7030A0"/>
                </a:solidFill>
                <a:latin typeface="Times New Roman" panose="02020603050405020304" pitchFamily="18" charset="0"/>
                <a:cs typeface="Times New Roman" panose="02020603050405020304" pitchFamily="18" charset="0"/>
              </a:rPr>
              <a:t>Independent variable (X3 or MC) = refers to the market capitalization of Central Asia banks.</a:t>
            </a:r>
          </a:p>
          <a:p>
            <a:r>
              <a:rPr lang="en-GB" sz="2000" dirty="0">
                <a:solidFill>
                  <a:srgbClr val="7030A0"/>
                </a:solidFill>
                <a:latin typeface="Times New Roman" panose="02020603050405020304" pitchFamily="18" charset="0"/>
                <a:cs typeface="Times New Roman" panose="02020603050405020304" pitchFamily="18" charset="0"/>
              </a:rPr>
              <a:t>Independent variable (X4 or PG) = refers to the increase in the price of Central Asia banking services.</a:t>
            </a:r>
          </a:p>
          <a:p>
            <a:r>
              <a:rPr lang="en-GB" sz="2000" dirty="0">
                <a:solidFill>
                  <a:srgbClr val="7030A0"/>
                </a:solidFill>
                <a:latin typeface="Times New Roman" panose="02020603050405020304" pitchFamily="18" charset="0"/>
                <a:cs typeface="Times New Roman" panose="02020603050405020304" pitchFamily="18" charset="0"/>
              </a:rPr>
              <a:t>Independent variable (X5 or NIT) = refers to the net income of Central Asia banks.</a:t>
            </a:r>
          </a:p>
          <a:p>
            <a:r>
              <a:rPr lang="en-GB" sz="2000" dirty="0">
                <a:solidFill>
                  <a:srgbClr val="7030A0"/>
                </a:solidFill>
                <a:latin typeface="Times New Roman" panose="02020603050405020304" pitchFamily="18" charset="0"/>
                <a:cs typeface="Times New Roman" panose="02020603050405020304" pitchFamily="18" charset="0"/>
              </a:rPr>
              <a:t>Independent variable (X6 or NSRT) = refers to the net sales of Central Asia banks.</a:t>
            </a:r>
          </a:p>
          <a:p>
            <a:r>
              <a:rPr lang="en-GB" sz="2000" dirty="0">
                <a:solidFill>
                  <a:srgbClr val="7030A0"/>
                </a:solidFill>
                <a:latin typeface="Times New Roman" panose="02020603050405020304" pitchFamily="18" charset="0"/>
                <a:cs typeface="Times New Roman" panose="02020603050405020304" pitchFamily="18" charset="0"/>
              </a:rPr>
              <a:t>Independent variable (X7 or CASH) = refers to the cash flow of Central Asia banks.</a:t>
            </a:r>
          </a:p>
          <a:p>
            <a:r>
              <a:rPr lang="en-GB" sz="2000" dirty="0">
                <a:solidFill>
                  <a:srgbClr val="7030A0"/>
                </a:solidFill>
                <a:latin typeface="Times New Roman" panose="02020603050405020304" pitchFamily="18" charset="0"/>
                <a:cs typeface="Times New Roman" panose="02020603050405020304" pitchFamily="18" charset="0"/>
              </a:rPr>
              <a:t>Independent variable (X8 or PQ) = refers to the growth of Central Asia banking products.</a:t>
            </a:r>
          </a:p>
        </p:txBody>
      </p:sp>
    </p:spTree>
    <p:extLst>
      <p:ext uri="{BB962C8B-B14F-4D97-AF65-F5344CB8AC3E}">
        <p14:creationId xmlns:p14="http://schemas.microsoft.com/office/powerpoint/2010/main" val="40754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21" name="Content Placeholder 20"/>
          <p:cNvGraphicFramePr>
            <a:graphicFrameLocks noGrp="1"/>
          </p:cNvGraphicFramePr>
          <p:nvPr>
            <p:ph idx="1"/>
          </p:nvPr>
        </p:nvGraphicFramePr>
        <p:xfrm>
          <a:off x="3256280" y="3410490"/>
          <a:ext cx="5679440" cy="1181608"/>
        </p:xfrm>
        <a:graphic>
          <a:graphicData uri="http://schemas.openxmlformats.org/drawingml/2006/table">
            <a:tbl>
              <a:tblPr firstRow="1" firstCol="1" bandRow="1">
                <a:tableStyleId>{5C22544A-7EE6-4342-B048-85BDC9FD1C3A}</a:tableStyleId>
              </a:tblPr>
              <a:tblGrid>
                <a:gridCol w="991235">
                  <a:extLst>
                    <a:ext uri="{9D8B030D-6E8A-4147-A177-3AD203B41FA5}">
                      <a16:colId xmlns:a16="http://schemas.microsoft.com/office/drawing/2014/main" val="1486680877"/>
                    </a:ext>
                  </a:extLst>
                </a:gridCol>
                <a:gridCol w="666115">
                  <a:extLst>
                    <a:ext uri="{9D8B030D-6E8A-4147-A177-3AD203B41FA5}">
                      <a16:colId xmlns:a16="http://schemas.microsoft.com/office/drawing/2014/main" val="713308981"/>
                    </a:ext>
                  </a:extLst>
                </a:gridCol>
                <a:gridCol w="796925">
                  <a:extLst>
                    <a:ext uri="{9D8B030D-6E8A-4147-A177-3AD203B41FA5}">
                      <a16:colId xmlns:a16="http://schemas.microsoft.com/office/drawing/2014/main" val="2137448077"/>
                    </a:ext>
                  </a:extLst>
                </a:gridCol>
                <a:gridCol w="642620">
                  <a:extLst>
                    <a:ext uri="{9D8B030D-6E8A-4147-A177-3AD203B41FA5}">
                      <a16:colId xmlns:a16="http://schemas.microsoft.com/office/drawing/2014/main" val="831491084"/>
                    </a:ext>
                  </a:extLst>
                </a:gridCol>
                <a:gridCol w="669925">
                  <a:extLst>
                    <a:ext uri="{9D8B030D-6E8A-4147-A177-3AD203B41FA5}">
                      <a16:colId xmlns:a16="http://schemas.microsoft.com/office/drawing/2014/main" val="3520494472"/>
                    </a:ext>
                  </a:extLst>
                </a:gridCol>
                <a:gridCol w="640715">
                  <a:extLst>
                    <a:ext uri="{9D8B030D-6E8A-4147-A177-3AD203B41FA5}">
                      <a16:colId xmlns:a16="http://schemas.microsoft.com/office/drawing/2014/main" val="650216174"/>
                    </a:ext>
                  </a:extLst>
                </a:gridCol>
                <a:gridCol w="643255">
                  <a:extLst>
                    <a:ext uri="{9D8B030D-6E8A-4147-A177-3AD203B41FA5}">
                      <a16:colId xmlns:a16="http://schemas.microsoft.com/office/drawing/2014/main" val="1734935587"/>
                    </a:ext>
                  </a:extLst>
                </a:gridCol>
                <a:gridCol w="628650">
                  <a:extLst>
                    <a:ext uri="{9D8B030D-6E8A-4147-A177-3AD203B41FA5}">
                      <a16:colId xmlns:a16="http://schemas.microsoft.com/office/drawing/2014/main" val="3036377276"/>
                    </a:ext>
                  </a:extLst>
                </a:gridCol>
              </a:tblGrid>
              <a:tr h="193675">
                <a:tc>
                  <a:txBody>
                    <a:bodyPr/>
                    <a:lstStyle/>
                    <a:p>
                      <a:pPr algn="just">
                        <a:lnSpc>
                          <a:spcPct val="107000"/>
                        </a:lnSpc>
                        <a:spcAft>
                          <a:spcPts val="0"/>
                        </a:spcAft>
                      </a:pPr>
                      <a:r>
                        <a:rPr lang="en-GB" sz="1200">
                          <a:effectLst/>
                        </a:rPr>
                        <a:t>Index</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K2</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RMSEA</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GFI</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AGFI</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CFI</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NFI</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IFI</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81926777"/>
                  </a:ext>
                </a:extLst>
              </a:tr>
              <a:tr h="398780">
                <a:tc>
                  <a:txBody>
                    <a:bodyPr/>
                    <a:lstStyle/>
                    <a:p>
                      <a:pPr algn="just">
                        <a:lnSpc>
                          <a:spcPct val="107000"/>
                        </a:lnSpc>
                        <a:spcAft>
                          <a:spcPts val="0"/>
                        </a:spcAft>
                      </a:pPr>
                      <a:r>
                        <a:rPr lang="en-GB" sz="1200">
                          <a:effectLst/>
                        </a:rPr>
                        <a:t>Calculated value</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rtl="0">
                        <a:lnSpc>
                          <a:spcPct val="107000"/>
                        </a:lnSpc>
                        <a:spcAft>
                          <a:spcPts val="0"/>
                        </a:spcAft>
                      </a:pPr>
                      <a:r>
                        <a:rPr lang="en-GB" sz="1200">
                          <a:effectLst/>
                        </a:rPr>
                        <a:t>1.285</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0.082</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0.91</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0.90</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0.90</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0.90</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0.91</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00453229"/>
                  </a:ext>
                </a:extLst>
              </a:tr>
              <a:tr h="387985">
                <a:tc>
                  <a:txBody>
                    <a:bodyPr/>
                    <a:lstStyle/>
                    <a:p>
                      <a:pPr algn="just">
                        <a:lnSpc>
                          <a:spcPct val="107000"/>
                        </a:lnSpc>
                        <a:spcAft>
                          <a:spcPts val="0"/>
                        </a:spcAft>
                      </a:pPr>
                      <a:r>
                        <a:rPr lang="en-GB" sz="1200">
                          <a:effectLst/>
                        </a:rPr>
                        <a:t>Acceptable level</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≤3</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≤0.1</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0.90≤</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0.90≤</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0.90≤</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0.90≤</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GB" sz="1200">
                          <a:effectLst/>
                        </a:rPr>
                        <a:t>0.90≤</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36110974"/>
                  </a:ext>
                </a:extLst>
              </a:tr>
              <a:tr h="193675">
                <a:tc>
                  <a:txBody>
                    <a:bodyPr/>
                    <a:lstStyle/>
                    <a:p>
                      <a:pPr algn="just">
                        <a:lnSpc>
                          <a:spcPct val="107000"/>
                        </a:lnSpc>
                        <a:spcAft>
                          <a:spcPts val="0"/>
                        </a:spcAft>
                      </a:pPr>
                      <a:r>
                        <a:rPr lang="en-GB" sz="1200">
                          <a:effectLst/>
                        </a:rPr>
                        <a:t>Result</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200">
                          <a:effectLst/>
                        </a:rPr>
                        <a:t>+</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200">
                          <a:effectLst/>
                        </a:rPr>
                        <a:t>+</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200">
                          <a:effectLst/>
                        </a:rPr>
                        <a:t>+</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200">
                          <a:effectLst/>
                        </a:rPr>
                        <a:t>+</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200">
                          <a:effectLst/>
                        </a:rPr>
                        <a:t>+</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200">
                          <a:effectLst/>
                        </a:rPr>
                        <a:t>+</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200" dirty="0">
                          <a:effectLst/>
                        </a:rPr>
                        <a:t>+</a:t>
                      </a: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756729"/>
                  </a:ext>
                </a:extLst>
              </a:tr>
            </a:tbl>
          </a:graphicData>
        </a:graphic>
      </p:graphicFrame>
      <p:sp>
        <p:nvSpPr>
          <p:cNvPr id="4" name="Slide Number Placeholder 3"/>
          <p:cNvSpPr>
            <a:spLocks noGrp="1"/>
          </p:cNvSpPr>
          <p:nvPr>
            <p:ph type="sldNum" sz="quarter" idx="12"/>
          </p:nvPr>
        </p:nvSpPr>
        <p:spPr/>
        <p:txBody>
          <a:bodyPr/>
          <a:lstStyle/>
          <a:p>
            <a:fld id="{B9391215-C528-496A-9F77-E180FC749B0B}" type="slidenum">
              <a:rPr lang="en-GB" smtClean="0"/>
              <a:t>6</a:t>
            </a:fld>
            <a:endParaRPr lang="en-GB"/>
          </a:p>
        </p:txBody>
      </p:sp>
      <p:sp>
        <p:nvSpPr>
          <p:cNvPr id="5"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91215-C528-496A-9F77-E180FC749B0B}" type="slidenum">
              <a:rPr lang="en-GB" smtClean="0"/>
              <a:pPr/>
              <a:t>6</a:t>
            </a:fld>
            <a:endParaRPr lang="en-GB"/>
          </a:p>
        </p:txBody>
      </p:sp>
      <p:sp>
        <p:nvSpPr>
          <p:cNvPr id="6" name="Google Shape;105;p3"/>
          <p:cNvSpPr txBox="1">
            <a:spLocks/>
          </p:cNvSpPr>
          <p:nvPr/>
        </p:nvSpPr>
        <p:spPr>
          <a:xfrm>
            <a:off x="11296611" y="6217623"/>
            <a:ext cx="731600" cy="524800"/>
          </a:xfrm>
          <a:prstGeom prst="rect">
            <a:avLst/>
          </a:prstGeom>
          <a:noFill/>
          <a:ln>
            <a:noFill/>
          </a:ln>
        </p:spPr>
        <p:txBody>
          <a:bodyPr spcFirstLastPara="1" vert="horz" wrap="square" lIns="91425" tIns="91425" rIns="91425" bIns="91425" rtlCol="0" anchor="ctr" anchorCtr="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fld id="{00000000-1234-1234-1234-123412341234}" type="slidenum">
              <a:rPr lang="ru-RU" smtClean="0"/>
              <a:pPr>
                <a:buSzPts val="1200"/>
              </a:pPr>
              <a:t>6</a:t>
            </a:fld>
            <a:endParaRPr lang="ru-RU"/>
          </a:p>
        </p:txBody>
      </p:sp>
      <p:pic>
        <p:nvPicPr>
          <p:cNvPr id="7" name="Google Shape;106;p3"/>
          <p:cNvPicPr preferRelativeResize="0"/>
          <p:nvPr/>
        </p:nvPicPr>
        <p:blipFill rotWithShape="1">
          <a:blip r:embed="rId2">
            <a:alphaModFix/>
          </a:blip>
          <a:srcRect/>
          <a:stretch/>
        </p:blipFill>
        <p:spPr>
          <a:xfrm>
            <a:off x="-152399" y="-41853"/>
            <a:ext cx="12344399" cy="7007469"/>
          </a:xfrm>
          <a:prstGeom prst="rect">
            <a:avLst/>
          </a:prstGeom>
          <a:noFill/>
          <a:ln>
            <a:noFill/>
          </a:ln>
        </p:spPr>
      </p:pic>
      <p:cxnSp>
        <p:nvCxnSpPr>
          <p:cNvPr id="8" name="Google Shape;110;p3"/>
          <p:cNvCxnSpPr>
            <a:cxnSpLocks/>
          </p:cNvCxnSpPr>
          <p:nvPr/>
        </p:nvCxnSpPr>
        <p:spPr>
          <a:xfrm>
            <a:off x="1226508" y="530151"/>
            <a:ext cx="6663300" cy="6251"/>
          </a:xfrm>
          <a:prstGeom prst="straightConnector1">
            <a:avLst/>
          </a:prstGeom>
          <a:noFill/>
          <a:ln w="28575" cap="flat" cmpd="sng">
            <a:solidFill>
              <a:srgbClr val="384F95"/>
            </a:solidFill>
            <a:prstDash val="solid"/>
            <a:round/>
            <a:headEnd type="none" w="sm" len="sm"/>
            <a:tailEnd type="none" w="sm" len="sm"/>
          </a:ln>
        </p:spPr>
      </p:cxnSp>
      <p:sp>
        <p:nvSpPr>
          <p:cNvPr id="9" name="Google Shape;107;p3">
            <a:extLst>
              <a:ext uri="{FF2B5EF4-FFF2-40B4-BE49-F238E27FC236}">
                <a16:creationId xmlns:a16="http://schemas.microsoft.com/office/drawing/2014/main" id="{BE63374D-C8D3-2F4E-9238-32F56D288CF9}"/>
              </a:ext>
            </a:extLst>
          </p:cNvPr>
          <p:cNvSpPr txBox="1"/>
          <p:nvPr/>
        </p:nvSpPr>
        <p:spPr>
          <a:xfrm>
            <a:off x="516423" y="-4942"/>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spcBef>
                <a:spcPts val="0"/>
              </a:spcBef>
              <a:spcAft>
                <a:spcPts val="0"/>
              </a:spcAft>
              <a:buNone/>
            </a:pPr>
            <a:r>
              <a:rPr lang="en-US" sz="1733" b="1" dirty="0" smtClean="0">
                <a:solidFill>
                  <a:srgbClr val="595959"/>
                </a:solidFill>
                <a:latin typeface="Arial"/>
                <a:ea typeface="Arial"/>
                <a:cs typeface="Arial"/>
                <a:sym typeface="Arial"/>
              </a:rPr>
              <a:t>7</a:t>
            </a:r>
            <a:endParaRPr sz="1733" b="1" i="0" u="none" strike="noStrike" cap="none" dirty="0">
              <a:solidFill>
                <a:srgbClr val="595959"/>
              </a:solidFill>
              <a:latin typeface="Arial"/>
              <a:ea typeface="Arial"/>
              <a:cs typeface="Arial"/>
              <a:sym typeface="Arial"/>
            </a:endParaRPr>
          </a:p>
        </p:txBody>
      </p:sp>
      <p:sp>
        <p:nvSpPr>
          <p:cNvPr id="10" name="Прямоугольник 18"/>
          <p:cNvSpPr/>
          <p:nvPr/>
        </p:nvSpPr>
        <p:spPr>
          <a:xfrm>
            <a:off x="7637399" y="5856973"/>
            <a:ext cx="3659211" cy="972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511300" y="8592"/>
            <a:ext cx="9454192" cy="584775"/>
          </a:xfrm>
          <a:prstGeom prst="rect">
            <a:avLst/>
          </a:prstGeom>
          <a:noFill/>
        </p:spPr>
        <p:txBody>
          <a:bodyPr wrap="square" rtlCol="0">
            <a:spAutoFit/>
          </a:bodyPr>
          <a:lstStyle/>
          <a:p>
            <a:pPr algn="just"/>
            <a:endParaRPr lang="en-US" sz="3200" b="1" dirty="0">
              <a:solidFill>
                <a:srgbClr val="4D2F72"/>
              </a:solidFill>
              <a:latin typeface="Calibri" panose="020F0502020204030204" pitchFamily="34" charset="0"/>
              <a:cs typeface="Calibri" panose="020F0502020204030204" pitchFamily="34" charset="0"/>
            </a:endParaRPr>
          </a:p>
        </p:txBody>
      </p:sp>
      <p:sp>
        <p:nvSpPr>
          <p:cNvPr id="12" name="Прямоугольник 1"/>
          <p:cNvSpPr/>
          <p:nvPr/>
        </p:nvSpPr>
        <p:spPr>
          <a:xfrm>
            <a:off x="1510157" y="1527478"/>
            <a:ext cx="9343889" cy="461665"/>
          </a:xfrm>
          <a:prstGeom prst="rect">
            <a:avLst/>
          </a:prstGeom>
        </p:spPr>
        <p:txBody>
          <a:bodyPr wrap="square">
            <a:spAutoFit/>
          </a:bodyPr>
          <a:lstStyle/>
          <a:p>
            <a:endParaRPr lang="ru-RU" sz="2400" dirty="0"/>
          </a:p>
        </p:txBody>
      </p:sp>
      <p:sp>
        <p:nvSpPr>
          <p:cNvPr id="13" name="Прямоугольник 11"/>
          <p:cNvSpPr/>
          <p:nvPr/>
        </p:nvSpPr>
        <p:spPr>
          <a:xfrm>
            <a:off x="1523175" y="829590"/>
            <a:ext cx="9454192" cy="461665"/>
          </a:xfrm>
          <a:prstGeom prst="rect">
            <a:avLst/>
          </a:prstGeom>
        </p:spPr>
        <p:txBody>
          <a:bodyPr wrap="square">
            <a:spAutoFit/>
          </a:bodyPr>
          <a:lstStyle/>
          <a:p>
            <a:endParaRPr lang="ru-RU" sz="2400" dirty="0"/>
          </a:p>
        </p:txBody>
      </p:sp>
      <p:sp>
        <p:nvSpPr>
          <p:cNvPr id="14" name="Прямоугольник 12"/>
          <p:cNvSpPr/>
          <p:nvPr/>
        </p:nvSpPr>
        <p:spPr>
          <a:xfrm>
            <a:off x="1523175" y="2644501"/>
            <a:ext cx="9454192" cy="461665"/>
          </a:xfrm>
          <a:prstGeom prst="rect">
            <a:avLst/>
          </a:prstGeom>
        </p:spPr>
        <p:txBody>
          <a:bodyPr wrap="square">
            <a:spAutoFit/>
          </a:bodyPr>
          <a:lstStyle/>
          <a:p>
            <a:endParaRPr lang="ru-RU" sz="2400" dirty="0"/>
          </a:p>
        </p:txBody>
      </p:sp>
      <p:sp>
        <p:nvSpPr>
          <p:cNvPr id="15" name="Прямоугольник 13"/>
          <p:cNvSpPr/>
          <p:nvPr/>
        </p:nvSpPr>
        <p:spPr>
          <a:xfrm>
            <a:off x="1578326" y="3283330"/>
            <a:ext cx="9343889" cy="461665"/>
          </a:xfrm>
          <a:prstGeom prst="rect">
            <a:avLst/>
          </a:prstGeom>
        </p:spPr>
        <p:txBody>
          <a:bodyPr wrap="square">
            <a:spAutoFit/>
          </a:bodyPr>
          <a:lstStyle/>
          <a:p>
            <a:endParaRPr lang="ru-RU" sz="2400" dirty="0"/>
          </a:p>
        </p:txBody>
      </p:sp>
      <p:pic>
        <p:nvPicPr>
          <p:cNvPr id="16" name="Picture 2" descr="https://www.spbstu.ru/upload/branding/logo_main_en.png"/>
          <p:cNvPicPr>
            <a:picLocks noChangeAspect="1" noChangeArrowheads="1"/>
          </p:cNvPicPr>
          <p:nvPr/>
        </p:nvPicPr>
        <p:blipFill rotWithShape="1">
          <a:blip r:embed="rId3">
            <a:extLst>
              <a:ext uri="{28A0092B-C50C-407E-A947-70E740481C1C}">
                <a14:useLocalDpi xmlns:a14="http://schemas.microsoft.com/office/drawing/2010/main" val="0"/>
              </a:ext>
            </a:extLst>
          </a:blip>
          <a:srcRect r="72272"/>
          <a:stretch/>
        </p:blipFill>
        <p:spPr bwMode="auto">
          <a:xfrm>
            <a:off x="0" y="-41853"/>
            <a:ext cx="924370" cy="9525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50160" y="-4942"/>
            <a:ext cx="4764179" cy="584775"/>
          </a:xfrm>
          <a:prstGeom prst="rect">
            <a:avLst/>
          </a:prstGeom>
        </p:spPr>
        <p:txBody>
          <a:bodyPr wrap="square">
            <a:spAutoFit/>
          </a:bodyPr>
          <a:lstStyle/>
          <a:p>
            <a:r>
              <a:rPr lang="en-US" sz="3200" b="1" dirty="0">
                <a:solidFill>
                  <a:srgbClr val="7030A0"/>
                </a:solidFill>
                <a:latin typeface="Times New Roman" panose="02020603050405020304" pitchFamily="18" charset="0"/>
                <a:cs typeface="Times New Roman" panose="02020603050405020304" pitchFamily="18" charset="0"/>
              </a:rPr>
              <a:t>Main results</a:t>
            </a:r>
          </a:p>
        </p:txBody>
      </p:sp>
      <p:pic>
        <p:nvPicPr>
          <p:cNvPr id="20" name="Picture 19"/>
          <p:cNvPicPr/>
          <p:nvPr/>
        </p:nvPicPr>
        <p:blipFill>
          <a:blip r:embed="rId4">
            <a:extLst>
              <a:ext uri="{28A0092B-C50C-407E-A947-70E740481C1C}">
                <a14:useLocalDpi xmlns:a14="http://schemas.microsoft.com/office/drawing/2010/main" val="0"/>
              </a:ext>
            </a:extLst>
          </a:blip>
          <a:stretch>
            <a:fillRect/>
          </a:stretch>
        </p:blipFill>
        <p:spPr>
          <a:xfrm>
            <a:off x="49754" y="1451500"/>
            <a:ext cx="5422453" cy="3445228"/>
          </a:xfrm>
          <a:prstGeom prst="rect">
            <a:avLst/>
          </a:prstGeom>
        </p:spPr>
      </p:pic>
      <p:pic>
        <p:nvPicPr>
          <p:cNvPr id="24" name="Picture 23"/>
          <p:cNvPicPr/>
          <p:nvPr/>
        </p:nvPicPr>
        <p:blipFill>
          <a:blip r:embed="rId5">
            <a:extLst>
              <a:ext uri="{28A0092B-C50C-407E-A947-70E740481C1C}">
                <a14:useLocalDpi xmlns:a14="http://schemas.microsoft.com/office/drawing/2010/main" val="0"/>
              </a:ext>
            </a:extLst>
          </a:blip>
          <a:srcRect r="9381" b="6412"/>
          <a:stretch>
            <a:fillRect/>
          </a:stretch>
        </p:blipFill>
        <p:spPr bwMode="auto">
          <a:xfrm>
            <a:off x="5568910" y="2445511"/>
            <a:ext cx="6013489" cy="4275964"/>
          </a:xfrm>
          <a:prstGeom prst="rect">
            <a:avLst/>
          </a:prstGeom>
          <a:noFill/>
          <a:ln>
            <a:noFill/>
          </a:ln>
        </p:spPr>
      </p:pic>
    </p:spTree>
    <p:extLst>
      <p:ext uri="{BB962C8B-B14F-4D97-AF65-F5344CB8AC3E}">
        <p14:creationId xmlns:p14="http://schemas.microsoft.com/office/powerpoint/2010/main" val="1294866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838200" y="365125"/>
            <a:ext cx="10515600" cy="1325563"/>
          </a:xfrm>
        </p:spPr>
        <p:txBody>
          <a:bodyPr/>
          <a:lstStyle/>
          <a:p>
            <a:endParaRPr lang="en-GB"/>
          </a:p>
        </p:txBody>
      </p:sp>
      <p:sp>
        <p:nvSpPr>
          <p:cNvPr id="23" name="Content Placeholder 2"/>
          <p:cNvSpPr>
            <a:spLocks noGrp="1"/>
          </p:cNvSpPr>
          <p:nvPr>
            <p:ph idx="1"/>
          </p:nvPr>
        </p:nvSpPr>
        <p:spPr>
          <a:xfrm>
            <a:off x="838200" y="1825625"/>
            <a:ext cx="10515600" cy="4351338"/>
          </a:xfrm>
        </p:spPr>
        <p:txBody>
          <a:bodyPr/>
          <a:lstStyle/>
          <a:p>
            <a:endParaRPr lang="en-GB"/>
          </a:p>
        </p:txBody>
      </p:sp>
      <p:sp>
        <p:nvSpPr>
          <p:cNvPr id="24" name="Slide Number Placeholder 3"/>
          <p:cNvSpPr>
            <a:spLocks noGrp="1"/>
          </p:cNvSpPr>
          <p:nvPr>
            <p:ph type="sldNum" sz="quarter" idx="12"/>
          </p:nvPr>
        </p:nvSpPr>
        <p:spPr>
          <a:xfrm>
            <a:off x="8610600" y="6356350"/>
            <a:ext cx="2743200" cy="365125"/>
          </a:xfrm>
        </p:spPr>
        <p:txBody>
          <a:bodyPr/>
          <a:lstStyle/>
          <a:p>
            <a:fld id="{B9391215-C528-496A-9F77-E180FC749B0B}" type="slidenum">
              <a:rPr lang="en-GB" smtClean="0"/>
              <a:t>7</a:t>
            </a:fld>
            <a:endParaRPr lang="en-GB"/>
          </a:p>
        </p:txBody>
      </p:sp>
      <p:sp>
        <p:nvSpPr>
          <p:cNvPr id="25"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91215-C528-496A-9F77-E180FC749B0B}" type="slidenum">
              <a:rPr lang="en-GB" smtClean="0"/>
              <a:pPr/>
              <a:t>7</a:t>
            </a:fld>
            <a:endParaRPr lang="en-GB"/>
          </a:p>
        </p:txBody>
      </p:sp>
      <p:sp>
        <p:nvSpPr>
          <p:cNvPr id="26" name="Google Shape;105;p3"/>
          <p:cNvSpPr txBox="1">
            <a:spLocks/>
          </p:cNvSpPr>
          <p:nvPr/>
        </p:nvSpPr>
        <p:spPr>
          <a:xfrm>
            <a:off x="11296611" y="6217623"/>
            <a:ext cx="731600" cy="524800"/>
          </a:xfrm>
          <a:prstGeom prst="rect">
            <a:avLst/>
          </a:prstGeom>
          <a:noFill/>
          <a:ln>
            <a:noFill/>
          </a:ln>
        </p:spPr>
        <p:txBody>
          <a:bodyPr spcFirstLastPara="1" vert="horz" wrap="square" lIns="91425" tIns="91425" rIns="91425" bIns="91425" rtlCol="0" anchor="ctr" anchorCtr="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fld id="{00000000-1234-1234-1234-123412341234}" type="slidenum">
              <a:rPr lang="ru-RU" smtClean="0"/>
              <a:pPr>
                <a:buSzPts val="1200"/>
              </a:pPr>
              <a:t>7</a:t>
            </a:fld>
            <a:endParaRPr lang="ru-RU"/>
          </a:p>
        </p:txBody>
      </p:sp>
      <p:pic>
        <p:nvPicPr>
          <p:cNvPr id="27" name="Google Shape;106;p3"/>
          <p:cNvPicPr preferRelativeResize="0"/>
          <p:nvPr/>
        </p:nvPicPr>
        <p:blipFill rotWithShape="1">
          <a:blip r:embed="rId2">
            <a:alphaModFix/>
          </a:blip>
          <a:srcRect/>
          <a:stretch/>
        </p:blipFill>
        <p:spPr>
          <a:xfrm>
            <a:off x="-76200" y="-21266"/>
            <a:ext cx="12344399" cy="7007469"/>
          </a:xfrm>
          <a:prstGeom prst="rect">
            <a:avLst/>
          </a:prstGeom>
          <a:noFill/>
          <a:ln>
            <a:noFill/>
          </a:ln>
        </p:spPr>
      </p:pic>
      <p:cxnSp>
        <p:nvCxnSpPr>
          <p:cNvPr id="28" name="Google Shape;110;p3"/>
          <p:cNvCxnSpPr>
            <a:cxnSpLocks/>
          </p:cNvCxnSpPr>
          <p:nvPr/>
        </p:nvCxnSpPr>
        <p:spPr>
          <a:xfrm>
            <a:off x="1226508" y="530151"/>
            <a:ext cx="6663300" cy="6251"/>
          </a:xfrm>
          <a:prstGeom prst="straightConnector1">
            <a:avLst/>
          </a:prstGeom>
          <a:noFill/>
          <a:ln w="28575" cap="flat" cmpd="sng">
            <a:solidFill>
              <a:srgbClr val="384F95"/>
            </a:solidFill>
            <a:prstDash val="solid"/>
            <a:round/>
            <a:headEnd type="none" w="sm" len="sm"/>
            <a:tailEnd type="none" w="sm" len="sm"/>
          </a:ln>
        </p:spPr>
      </p:cxnSp>
      <p:sp>
        <p:nvSpPr>
          <p:cNvPr id="29" name="Google Shape;107;p3">
            <a:extLst>
              <a:ext uri="{FF2B5EF4-FFF2-40B4-BE49-F238E27FC236}">
                <a16:creationId xmlns:a16="http://schemas.microsoft.com/office/drawing/2014/main" id="{BE63374D-C8D3-2F4E-9238-32F56D288CF9}"/>
              </a:ext>
            </a:extLst>
          </p:cNvPr>
          <p:cNvSpPr txBox="1"/>
          <p:nvPr/>
        </p:nvSpPr>
        <p:spPr>
          <a:xfrm>
            <a:off x="580711" y="-24637"/>
            <a:ext cx="687318" cy="524800"/>
          </a:xfrm>
          <a:prstGeom prst="rect">
            <a:avLst/>
          </a:prstGeom>
          <a:noFill/>
          <a:ln>
            <a:noFill/>
          </a:ln>
        </p:spPr>
        <p:txBody>
          <a:bodyPr spcFirstLastPara="1" wrap="square" lIns="121900" tIns="121900" rIns="121900" bIns="121900" anchor="ctr" anchorCtr="0">
            <a:normAutofit/>
          </a:bodyPr>
          <a:lstStyle/>
          <a:p>
            <a:pPr marL="0" marR="0" lvl="0" indent="0" algn="r" rtl="0">
              <a:spcBef>
                <a:spcPts val="0"/>
              </a:spcBef>
              <a:spcAft>
                <a:spcPts val="0"/>
              </a:spcAft>
              <a:buNone/>
            </a:pPr>
            <a:r>
              <a:rPr lang="en-US" sz="1733" b="1" dirty="0" smtClean="0">
                <a:solidFill>
                  <a:srgbClr val="595959"/>
                </a:solidFill>
                <a:latin typeface="Arial"/>
                <a:ea typeface="Arial"/>
                <a:cs typeface="Arial"/>
                <a:sym typeface="Arial"/>
              </a:rPr>
              <a:t>10</a:t>
            </a:r>
            <a:endParaRPr sz="1733" b="1" i="0" u="none" strike="noStrike" cap="none" dirty="0">
              <a:solidFill>
                <a:srgbClr val="595959"/>
              </a:solidFill>
              <a:latin typeface="Arial"/>
              <a:ea typeface="Arial"/>
              <a:cs typeface="Arial"/>
              <a:sym typeface="Arial"/>
            </a:endParaRPr>
          </a:p>
        </p:txBody>
      </p:sp>
      <p:sp>
        <p:nvSpPr>
          <p:cNvPr id="31" name="TextBox 30"/>
          <p:cNvSpPr txBox="1"/>
          <p:nvPr/>
        </p:nvSpPr>
        <p:spPr>
          <a:xfrm>
            <a:off x="1583818" y="43639"/>
            <a:ext cx="9454192" cy="584775"/>
          </a:xfrm>
          <a:prstGeom prst="rect">
            <a:avLst/>
          </a:prstGeom>
          <a:noFill/>
        </p:spPr>
        <p:txBody>
          <a:bodyPr wrap="square" rtlCol="0">
            <a:spAutoFit/>
          </a:bodyPr>
          <a:lstStyle/>
          <a:p>
            <a:pPr algn="just"/>
            <a:r>
              <a:rPr lang="en-US" sz="3200" b="1" dirty="0">
                <a:solidFill>
                  <a:srgbClr val="7030A0"/>
                </a:solidFill>
                <a:latin typeface="Times New Roman" panose="02020603050405020304" pitchFamily="18" charset="0"/>
                <a:cs typeface="Times New Roman" panose="02020603050405020304" pitchFamily="18" charset="0"/>
              </a:rPr>
              <a:t>Things to do</a:t>
            </a: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36" name="Picture 2" descr="https://www.spbstu.ru/upload/branding/logo_main_en.png"/>
          <p:cNvPicPr>
            <a:picLocks noChangeAspect="1" noChangeArrowheads="1"/>
          </p:cNvPicPr>
          <p:nvPr/>
        </p:nvPicPr>
        <p:blipFill rotWithShape="1">
          <a:blip r:embed="rId3">
            <a:extLst>
              <a:ext uri="{28A0092B-C50C-407E-A947-70E740481C1C}">
                <a14:useLocalDpi xmlns:a14="http://schemas.microsoft.com/office/drawing/2010/main" val="0"/>
              </a:ext>
            </a:extLst>
          </a:blip>
          <a:srcRect r="72272"/>
          <a:stretch/>
        </p:blipFill>
        <p:spPr bwMode="auto">
          <a:xfrm>
            <a:off x="0" y="-41853"/>
            <a:ext cx="92437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4"/>
          <a:stretch>
            <a:fillRect/>
          </a:stretch>
        </p:blipFill>
        <p:spPr>
          <a:xfrm>
            <a:off x="5554546" y="2773677"/>
            <a:ext cx="322489" cy="249196"/>
          </a:xfrm>
          <a:prstGeom prst="rect">
            <a:avLst/>
          </a:prstGeom>
        </p:spPr>
      </p:pic>
      <p:sp>
        <p:nvSpPr>
          <p:cNvPr id="2" name="Rectangle 1"/>
          <p:cNvSpPr/>
          <p:nvPr/>
        </p:nvSpPr>
        <p:spPr>
          <a:xfrm>
            <a:off x="924370" y="1045584"/>
            <a:ext cx="10838288" cy="3416320"/>
          </a:xfrm>
          <a:prstGeom prst="rect">
            <a:avLst/>
          </a:prstGeom>
        </p:spPr>
        <p:txBody>
          <a:bodyPr wrap="none">
            <a:spAutoFit/>
          </a:bodyPr>
          <a:lstStyle/>
          <a:p>
            <a:pPr marL="342900" indent="-342900">
              <a:buFont typeface="+mj-lt"/>
              <a:buAutoNum type="arabicPeriod"/>
            </a:pPr>
            <a:r>
              <a:rPr lang="en-GB" sz="2400" dirty="0">
                <a:solidFill>
                  <a:srgbClr val="7030A0"/>
                </a:solidFill>
                <a:latin typeface="Times New Roman" panose="02020603050405020304" pitchFamily="18" charset="0"/>
                <a:cs typeface="Times New Roman" panose="02020603050405020304" pitchFamily="18" charset="0"/>
              </a:rPr>
              <a:t>Growth through strategic partnerships and mergers:</a:t>
            </a:r>
          </a:p>
          <a:p>
            <a:pPr marL="342900" indent="-342900">
              <a:buFont typeface="+mj-lt"/>
              <a:buAutoNum type="arabicPeriod"/>
            </a:pPr>
            <a:r>
              <a:rPr lang="en-GB" sz="2400" dirty="0" smtClean="0">
                <a:solidFill>
                  <a:srgbClr val="7030A0"/>
                </a:solidFill>
                <a:latin typeface="Times New Roman" panose="02020603050405020304" pitchFamily="18" charset="0"/>
                <a:cs typeface="Times New Roman" panose="02020603050405020304" pitchFamily="18" charset="0"/>
              </a:rPr>
              <a:t>Partnership </a:t>
            </a:r>
            <a:r>
              <a:rPr lang="en-GB" sz="2400" dirty="0">
                <a:solidFill>
                  <a:srgbClr val="7030A0"/>
                </a:solidFill>
                <a:latin typeface="Times New Roman" panose="02020603050405020304" pitchFamily="18" charset="0"/>
                <a:cs typeface="Times New Roman" panose="02020603050405020304" pitchFamily="18" charset="0"/>
              </a:rPr>
              <a:t>with </a:t>
            </a:r>
            <a:r>
              <a:rPr lang="en-GB" sz="2400" dirty="0" err="1">
                <a:solidFill>
                  <a:srgbClr val="7030A0"/>
                </a:solidFill>
                <a:latin typeface="Times New Roman" panose="02020603050405020304" pitchFamily="18" charset="0"/>
                <a:cs typeface="Times New Roman" panose="02020603050405020304" pitchFamily="18" charset="0"/>
              </a:rPr>
              <a:t>fintech</a:t>
            </a:r>
            <a:r>
              <a:rPr lang="en-GB" sz="2400" dirty="0">
                <a:solidFill>
                  <a:srgbClr val="7030A0"/>
                </a:solidFill>
                <a:latin typeface="Times New Roman" panose="02020603050405020304" pitchFamily="18" charset="0"/>
                <a:cs typeface="Times New Roman" panose="02020603050405020304" pitchFamily="18" charset="0"/>
              </a:rPr>
              <a:t> companies</a:t>
            </a:r>
          </a:p>
          <a:p>
            <a:pPr marL="342900" indent="-342900">
              <a:buFont typeface="+mj-lt"/>
              <a:buAutoNum type="arabicPeriod"/>
            </a:pPr>
            <a:r>
              <a:rPr lang="en-GB" sz="2400" dirty="0" smtClean="0">
                <a:solidFill>
                  <a:srgbClr val="7030A0"/>
                </a:solidFill>
                <a:latin typeface="Times New Roman" panose="02020603050405020304" pitchFamily="18" charset="0"/>
                <a:cs typeface="Times New Roman" panose="02020603050405020304" pitchFamily="18" charset="0"/>
              </a:rPr>
              <a:t>Merger </a:t>
            </a:r>
            <a:r>
              <a:rPr lang="en-GB" sz="2400" dirty="0">
                <a:solidFill>
                  <a:srgbClr val="7030A0"/>
                </a:solidFill>
                <a:latin typeface="Times New Roman" panose="02020603050405020304" pitchFamily="18" charset="0"/>
                <a:cs typeface="Times New Roman" panose="02020603050405020304" pitchFamily="18" charset="0"/>
              </a:rPr>
              <a:t>and Acquisition (A&amp;M) process with other banks</a:t>
            </a:r>
          </a:p>
          <a:p>
            <a:pPr marL="342900" indent="-342900">
              <a:buFont typeface="+mj-lt"/>
              <a:buAutoNum type="arabicPeriod"/>
            </a:pPr>
            <a:r>
              <a:rPr lang="en-GB" sz="2400" dirty="0">
                <a:solidFill>
                  <a:srgbClr val="7030A0"/>
                </a:solidFill>
                <a:latin typeface="Times New Roman" panose="02020603050405020304" pitchFamily="18" charset="0"/>
                <a:cs typeface="Times New Roman" panose="02020603050405020304" pitchFamily="18" charset="0"/>
              </a:rPr>
              <a:t>Growth through innovative investments:</a:t>
            </a:r>
          </a:p>
          <a:p>
            <a:pPr marL="342900" indent="-342900">
              <a:buFont typeface="+mj-lt"/>
              <a:buAutoNum type="arabicPeriod"/>
            </a:pPr>
            <a:r>
              <a:rPr lang="en-GB" sz="2400" dirty="0" smtClean="0">
                <a:solidFill>
                  <a:srgbClr val="7030A0"/>
                </a:solidFill>
                <a:latin typeface="Times New Roman" panose="02020603050405020304" pitchFamily="18" charset="0"/>
                <a:cs typeface="Times New Roman" panose="02020603050405020304" pitchFamily="18" charset="0"/>
              </a:rPr>
              <a:t>Capabilities </a:t>
            </a:r>
            <a:r>
              <a:rPr lang="en-GB" sz="2400" dirty="0">
                <a:solidFill>
                  <a:srgbClr val="7030A0"/>
                </a:solidFill>
                <a:latin typeface="Times New Roman" panose="02020603050405020304" pitchFamily="18" charset="0"/>
                <a:cs typeface="Times New Roman" panose="02020603050405020304" pitchFamily="18" charset="0"/>
              </a:rPr>
              <a:t>of artificial intelligence and artificial recognition</a:t>
            </a:r>
          </a:p>
          <a:p>
            <a:pPr marL="342900" indent="-342900">
              <a:buFont typeface="+mj-lt"/>
              <a:buAutoNum type="arabicPeriod"/>
            </a:pPr>
            <a:r>
              <a:rPr lang="en-GB" sz="2400" dirty="0" err="1">
                <a:solidFill>
                  <a:srgbClr val="7030A0"/>
                </a:solidFill>
                <a:latin typeface="Times New Roman" panose="02020603050405020304" pitchFamily="18" charset="0"/>
                <a:cs typeface="Times New Roman" panose="02020603050405020304" pitchFamily="18" charset="0"/>
              </a:rPr>
              <a:t>Blockchain</a:t>
            </a:r>
            <a:r>
              <a:rPr lang="en-GB" sz="2400" dirty="0">
                <a:solidFill>
                  <a:srgbClr val="7030A0"/>
                </a:solidFill>
                <a:latin typeface="Times New Roman" panose="02020603050405020304" pitchFamily="18" charset="0"/>
                <a:cs typeface="Times New Roman" panose="02020603050405020304" pitchFamily="18" charset="0"/>
              </a:rPr>
              <a:t> technology and distributed ledger (DLT)</a:t>
            </a:r>
          </a:p>
          <a:p>
            <a:pPr marL="342900" indent="-342900">
              <a:buFont typeface="+mj-lt"/>
              <a:buAutoNum type="arabicPeriod"/>
            </a:pPr>
            <a:r>
              <a:rPr lang="en-GB" sz="2400" dirty="0" smtClean="0">
                <a:solidFill>
                  <a:srgbClr val="7030A0"/>
                </a:solidFill>
                <a:latin typeface="Times New Roman" panose="02020603050405020304" pitchFamily="18" charset="0"/>
                <a:cs typeface="Times New Roman" panose="02020603050405020304" pitchFamily="18" charset="0"/>
              </a:rPr>
              <a:t>Robotic </a:t>
            </a:r>
            <a:r>
              <a:rPr lang="en-GB" sz="2400" dirty="0">
                <a:solidFill>
                  <a:srgbClr val="7030A0"/>
                </a:solidFill>
                <a:latin typeface="Times New Roman" panose="02020603050405020304" pitchFamily="18" charset="0"/>
                <a:cs typeface="Times New Roman" panose="02020603050405020304" pitchFamily="18" charset="0"/>
              </a:rPr>
              <a:t>automation process</a:t>
            </a:r>
          </a:p>
          <a:p>
            <a:pPr marL="342900" indent="-342900">
              <a:buFont typeface="+mj-lt"/>
              <a:buAutoNum type="arabicPeriod"/>
            </a:pPr>
            <a:r>
              <a:rPr lang="en-GB" sz="2400" dirty="0">
                <a:solidFill>
                  <a:srgbClr val="7030A0"/>
                </a:solidFill>
                <a:latin typeface="Times New Roman" panose="02020603050405020304" pitchFamily="18" charset="0"/>
                <a:cs typeface="Times New Roman" panose="02020603050405020304" pitchFamily="18" charset="0"/>
              </a:rPr>
              <a:t>I</a:t>
            </a:r>
            <a:r>
              <a:rPr lang="en-GB" sz="2400" dirty="0" smtClean="0">
                <a:solidFill>
                  <a:srgbClr val="7030A0"/>
                </a:solidFill>
                <a:latin typeface="Times New Roman" panose="02020603050405020304" pitchFamily="18" charset="0"/>
                <a:cs typeface="Times New Roman" panose="02020603050405020304" pitchFamily="18" charset="0"/>
              </a:rPr>
              <a:t>ncreasing </a:t>
            </a:r>
            <a:r>
              <a:rPr lang="en-GB" sz="2400" dirty="0">
                <a:solidFill>
                  <a:srgbClr val="7030A0"/>
                </a:solidFill>
                <a:latin typeface="Times New Roman" panose="02020603050405020304" pitchFamily="18" charset="0"/>
                <a:cs typeface="Times New Roman" panose="02020603050405020304" pitchFamily="18" charset="0"/>
              </a:rPr>
              <a:t>cyber security</a:t>
            </a:r>
          </a:p>
          <a:p>
            <a:pPr marL="342900" indent="-342900">
              <a:buFont typeface="+mj-lt"/>
              <a:buAutoNum type="arabicPeriod"/>
            </a:pPr>
            <a:r>
              <a:rPr lang="en-GB" sz="2400" dirty="0">
                <a:solidFill>
                  <a:srgbClr val="7030A0"/>
                </a:solidFill>
                <a:latin typeface="Times New Roman" panose="02020603050405020304" pitchFamily="18" charset="0"/>
                <a:cs typeface="Times New Roman" panose="02020603050405020304" pitchFamily="18" charset="0"/>
              </a:rPr>
              <a:t>According to this process, banks are either forgotten and destroyed or created anew.</a:t>
            </a:r>
          </a:p>
        </p:txBody>
      </p:sp>
    </p:spTree>
    <p:extLst>
      <p:ext uri="{BB962C8B-B14F-4D97-AF65-F5344CB8AC3E}">
        <p14:creationId xmlns:p14="http://schemas.microsoft.com/office/powerpoint/2010/main" val="705323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9391215-C528-496A-9F77-E180FC749B0B}" type="slidenum">
              <a:rPr lang="en-GB" smtClean="0"/>
              <a:t>8</a:t>
            </a:fld>
            <a:endParaRPr lang="en-GB"/>
          </a:p>
        </p:txBody>
      </p:sp>
      <p:sp>
        <p:nvSpPr>
          <p:cNvPr id="5"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91215-C528-496A-9F77-E180FC749B0B}" type="slidenum">
              <a:rPr lang="en-GB" smtClean="0"/>
              <a:pPr/>
              <a:t>8</a:t>
            </a:fld>
            <a:endParaRPr lang="en-GB"/>
          </a:p>
        </p:txBody>
      </p:sp>
      <p:sp>
        <p:nvSpPr>
          <p:cNvPr id="6" name="Google Shape;105;p3"/>
          <p:cNvSpPr txBox="1">
            <a:spLocks/>
          </p:cNvSpPr>
          <p:nvPr/>
        </p:nvSpPr>
        <p:spPr>
          <a:xfrm>
            <a:off x="11296611" y="6217623"/>
            <a:ext cx="731600" cy="524800"/>
          </a:xfrm>
          <a:prstGeom prst="rect">
            <a:avLst/>
          </a:prstGeom>
          <a:noFill/>
          <a:ln>
            <a:noFill/>
          </a:ln>
        </p:spPr>
        <p:txBody>
          <a:bodyPr spcFirstLastPara="1" vert="horz" wrap="square" lIns="91425" tIns="91425" rIns="91425" bIns="91425" rtlCol="0" anchor="ctr" anchorCtr="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fld id="{00000000-1234-1234-1234-123412341234}" type="slidenum">
              <a:rPr lang="ru-RU" smtClean="0"/>
              <a:pPr>
                <a:buSzPts val="1200"/>
              </a:pPr>
              <a:t>8</a:t>
            </a:fld>
            <a:endParaRPr lang="ru-RU"/>
          </a:p>
        </p:txBody>
      </p:sp>
      <p:pic>
        <p:nvPicPr>
          <p:cNvPr id="7" name="Google Shape;106;p3"/>
          <p:cNvPicPr preferRelativeResize="0"/>
          <p:nvPr/>
        </p:nvPicPr>
        <p:blipFill rotWithShape="1">
          <a:blip r:embed="rId2">
            <a:alphaModFix/>
          </a:blip>
          <a:srcRect/>
          <a:stretch/>
        </p:blipFill>
        <p:spPr>
          <a:xfrm>
            <a:off x="-152399" y="-88562"/>
            <a:ext cx="12344399" cy="7007469"/>
          </a:xfrm>
          <a:prstGeom prst="rect">
            <a:avLst/>
          </a:prstGeom>
          <a:noFill/>
          <a:ln>
            <a:noFill/>
          </a:ln>
        </p:spPr>
      </p:pic>
      <p:cxnSp>
        <p:nvCxnSpPr>
          <p:cNvPr id="8" name="Google Shape;110;p3"/>
          <p:cNvCxnSpPr>
            <a:cxnSpLocks/>
          </p:cNvCxnSpPr>
          <p:nvPr/>
        </p:nvCxnSpPr>
        <p:spPr>
          <a:xfrm>
            <a:off x="1226508" y="530151"/>
            <a:ext cx="6663300" cy="6251"/>
          </a:xfrm>
          <a:prstGeom prst="straightConnector1">
            <a:avLst/>
          </a:prstGeom>
          <a:noFill/>
          <a:ln w="28575" cap="flat" cmpd="sng">
            <a:solidFill>
              <a:srgbClr val="384F95"/>
            </a:solidFill>
            <a:prstDash val="solid"/>
            <a:round/>
            <a:headEnd type="none" w="sm" len="sm"/>
            <a:tailEnd type="none" w="sm" len="sm"/>
          </a:ln>
        </p:spPr>
      </p:cxnSp>
      <p:sp>
        <p:nvSpPr>
          <p:cNvPr id="9" name="Google Shape;107;p3">
            <a:extLst>
              <a:ext uri="{FF2B5EF4-FFF2-40B4-BE49-F238E27FC236}">
                <a16:creationId xmlns:a16="http://schemas.microsoft.com/office/drawing/2014/main" id="{BE63374D-C8D3-2F4E-9238-32F56D288CF9}"/>
              </a:ext>
            </a:extLst>
          </p:cNvPr>
          <p:cNvSpPr txBox="1"/>
          <p:nvPr/>
        </p:nvSpPr>
        <p:spPr>
          <a:xfrm>
            <a:off x="520701" y="-21266"/>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spcBef>
                <a:spcPts val="0"/>
              </a:spcBef>
              <a:spcAft>
                <a:spcPts val="0"/>
              </a:spcAft>
              <a:buNone/>
            </a:pPr>
            <a:r>
              <a:rPr lang="en-US" sz="1733" b="1" dirty="0" smtClean="0">
                <a:solidFill>
                  <a:srgbClr val="595959"/>
                </a:solidFill>
                <a:latin typeface="Arial"/>
                <a:ea typeface="Arial"/>
                <a:cs typeface="Arial"/>
                <a:sym typeface="Arial"/>
              </a:rPr>
              <a:t>11</a:t>
            </a:r>
            <a:endParaRPr sz="1733" b="1" i="0" u="none" strike="noStrike" cap="none" dirty="0">
              <a:solidFill>
                <a:srgbClr val="595959"/>
              </a:solidFill>
              <a:latin typeface="Arial"/>
              <a:ea typeface="Arial"/>
              <a:cs typeface="Arial"/>
              <a:sym typeface="Arial"/>
            </a:endParaRPr>
          </a:p>
        </p:txBody>
      </p:sp>
      <p:sp>
        <p:nvSpPr>
          <p:cNvPr id="11" name="TextBox 10"/>
          <p:cNvSpPr txBox="1"/>
          <p:nvPr/>
        </p:nvSpPr>
        <p:spPr>
          <a:xfrm>
            <a:off x="1510157" y="72737"/>
            <a:ext cx="9454192" cy="584775"/>
          </a:xfrm>
          <a:prstGeom prst="rect">
            <a:avLst/>
          </a:prstGeom>
          <a:noFill/>
        </p:spPr>
        <p:txBody>
          <a:bodyPr wrap="square" rtlCol="0">
            <a:spAutoFit/>
          </a:bodyPr>
          <a:lstStyle/>
          <a:p>
            <a:pPr algn="just"/>
            <a:r>
              <a:rPr lang="ru-RU" sz="3200" b="1" dirty="0">
                <a:solidFill>
                  <a:srgbClr val="7030A0"/>
                </a:solidFill>
                <a:latin typeface="Calibri" panose="020F0502020204030204" pitchFamily="34" charset="0"/>
                <a:cs typeface="Calibri" panose="020F0502020204030204" pitchFamily="34" charset="0"/>
              </a:rPr>
              <a:t>Вклад (теоретический, практический)</a:t>
            </a:r>
            <a:endParaRPr lang="en-US" sz="3200" b="1" dirty="0">
              <a:solidFill>
                <a:srgbClr val="4D2F72"/>
              </a:solidFill>
              <a:latin typeface="Calibri" panose="020F0502020204030204" pitchFamily="34" charset="0"/>
              <a:cs typeface="Calibri" panose="020F0502020204030204" pitchFamily="34" charset="0"/>
            </a:endParaRPr>
          </a:p>
        </p:txBody>
      </p:sp>
      <p:sp>
        <p:nvSpPr>
          <p:cNvPr id="15" name="Прямоугольник 13"/>
          <p:cNvSpPr/>
          <p:nvPr/>
        </p:nvSpPr>
        <p:spPr>
          <a:xfrm>
            <a:off x="1578326" y="3283330"/>
            <a:ext cx="9343889" cy="461665"/>
          </a:xfrm>
          <a:prstGeom prst="rect">
            <a:avLst/>
          </a:prstGeom>
        </p:spPr>
        <p:txBody>
          <a:bodyPr wrap="square">
            <a:spAutoFit/>
          </a:bodyPr>
          <a:lstStyle/>
          <a:p>
            <a:endParaRPr lang="ru-RU" sz="2400" dirty="0"/>
          </a:p>
        </p:txBody>
      </p:sp>
      <p:pic>
        <p:nvPicPr>
          <p:cNvPr id="16" name="Picture 2" descr="https://www.spbstu.ru/upload/branding/logo_main_en.png"/>
          <p:cNvPicPr>
            <a:picLocks noChangeAspect="1" noChangeArrowheads="1"/>
          </p:cNvPicPr>
          <p:nvPr/>
        </p:nvPicPr>
        <p:blipFill rotWithShape="1">
          <a:blip r:embed="rId3">
            <a:extLst>
              <a:ext uri="{28A0092B-C50C-407E-A947-70E740481C1C}">
                <a14:useLocalDpi xmlns:a14="http://schemas.microsoft.com/office/drawing/2010/main" val="0"/>
              </a:ext>
            </a:extLst>
          </a:blip>
          <a:srcRect r="72272"/>
          <a:stretch/>
        </p:blipFill>
        <p:spPr bwMode="auto">
          <a:xfrm>
            <a:off x="0" y="-41853"/>
            <a:ext cx="924370" cy="95250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91215-C528-496A-9F77-E180FC749B0B}" type="slidenum">
              <a:rPr lang="en-GB" smtClean="0"/>
              <a:pPr/>
              <a:t>8</a:t>
            </a:fld>
            <a:endParaRPr lang="en-GB"/>
          </a:p>
        </p:txBody>
      </p:sp>
      <p:sp>
        <p:nvSpPr>
          <p:cNvPr id="19"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91215-C528-496A-9F77-E180FC749B0B}" type="slidenum">
              <a:rPr lang="en-GB" smtClean="0"/>
              <a:pPr/>
              <a:t>8</a:t>
            </a:fld>
            <a:endParaRPr lang="en-GB"/>
          </a:p>
        </p:txBody>
      </p:sp>
      <p:sp>
        <p:nvSpPr>
          <p:cNvPr id="20" name="Google Shape;105;p3"/>
          <p:cNvSpPr txBox="1">
            <a:spLocks/>
          </p:cNvSpPr>
          <p:nvPr/>
        </p:nvSpPr>
        <p:spPr>
          <a:xfrm>
            <a:off x="11296611" y="6217623"/>
            <a:ext cx="731600" cy="524800"/>
          </a:xfrm>
          <a:prstGeom prst="rect">
            <a:avLst/>
          </a:prstGeom>
          <a:noFill/>
          <a:ln>
            <a:noFill/>
          </a:ln>
        </p:spPr>
        <p:txBody>
          <a:bodyPr spcFirstLastPara="1" vert="horz" wrap="square" lIns="91425" tIns="91425" rIns="91425" bIns="91425" rtlCol="0" anchor="ctr" anchorCtr="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fld id="{00000000-1234-1234-1234-123412341234}" type="slidenum">
              <a:rPr lang="ru-RU" smtClean="0"/>
              <a:pPr>
                <a:buSzPts val="1200"/>
              </a:pPr>
              <a:t>8</a:t>
            </a:fld>
            <a:endParaRPr lang="ru-RU"/>
          </a:p>
        </p:txBody>
      </p:sp>
      <p:pic>
        <p:nvPicPr>
          <p:cNvPr id="21" name="Google Shape;106;p3"/>
          <p:cNvPicPr preferRelativeResize="0"/>
          <p:nvPr/>
        </p:nvPicPr>
        <p:blipFill rotWithShape="1">
          <a:blip r:embed="rId2">
            <a:alphaModFix/>
          </a:blip>
          <a:srcRect/>
          <a:stretch/>
        </p:blipFill>
        <p:spPr>
          <a:xfrm>
            <a:off x="-152399" y="-149469"/>
            <a:ext cx="12344399" cy="7007469"/>
          </a:xfrm>
          <a:prstGeom prst="rect">
            <a:avLst/>
          </a:prstGeom>
          <a:noFill/>
          <a:ln>
            <a:noFill/>
          </a:ln>
        </p:spPr>
      </p:pic>
      <p:cxnSp>
        <p:nvCxnSpPr>
          <p:cNvPr id="22" name="Google Shape;110;p3"/>
          <p:cNvCxnSpPr>
            <a:cxnSpLocks/>
          </p:cNvCxnSpPr>
          <p:nvPr/>
        </p:nvCxnSpPr>
        <p:spPr>
          <a:xfrm>
            <a:off x="1226508" y="530151"/>
            <a:ext cx="6663300" cy="6251"/>
          </a:xfrm>
          <a:prstGeom prst="straightConnector1">
            <a:avLst/>
          </a:prstGeom>
          <a:noFill/>
          <a:ln w="28575" cap="flat" cmpd="sng">
            <a:solidFill>
              <a:srgbClr val="384F95"/>
            </a:solidFill>
            <a:prstDash val="solid"/>
            <a:round/>
            <a:headEnd type="none" w="sm" len="sm"/>
            <a:tailEnd type="none" w="sm" len="sm"/>
          </a:ln>
        </p:spPr>
      </p:cxnSp>
      <p:sp>
        <p:nvSpPr>
          <p:cNvPr id="23" name="Google Shape;107;p3">
            <a:extLst>
              <a:ext uri="{FF2B5EF4-FFF2-40B4-BE49-F238E27FC236}">
                <a16:creationId xmlns:a16="http://schemas.microsoft.com/office/drawing/2014/main" id="{BE63374D-C8D3-2F4E-9238-32F56D288CF9}"/>
              </a:ext>
            </a:extLst>
          </p:cNvPr>
          <p:cNvSpPr txBox="1"/>
          <p:nvPr/>
        </p:nvSpPr>
        <p:spPr>
          <a:xfrm>
            <a:off x="520701" y="-21266"/>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spcBef>
                <a:spcPts val="0"/>
              </a:spcBef>
              <a:spcAft>
                <a:spcPts val="0"/>
              </a:spcAft>
              <a:buNone/>
            </a:pPr>
            <a:r>
              <a:rPr lang="en-US" sz="1733" b="1" dirty="0" smtClean="0">
                <a:solidFill>
                  <a:srgbClr val="595959"/>
                </a:solidFill>
                <a:latin typeface="Arial"/>
                <a:ea typeface="Arial"/>
                <a:cs typeface="Arial"/>
                <a:sym typeface="Arial"/>
              </a:rPr>
              <a:t>11</a:t>
            </a:r>
            <a:endParaRPr sz="1733" b="1" i="0" u="none" strike="noStrike" cap="none" dirty="0">
              <a:solidFill>
                <a:srgbClr val="595959"/>
              </a:solidFill>
              <a:latin typeface="Arial"/>
              <a:ea typeface="Arial"/>
              <a:cs typeface="Arial"/>
              <a:sym typeface="Arial"/>
            </a:endParaRPr>
          </a:p>
        </p:txBody>
      </p:sp>
      <p:sp>
        <p:nvSpPr>
          <p:cNvPr id="24" name="TextBox 23"/>
          <p:cNvSpPr txBox="1"/>
          <p:nvPr/>
        </p:nvSpPr>
        <p:spPr>
          <a:xfrm>
            <a:off x="1510157" y="72737"/>
            <a:ext cx="9454192" cy="584775"/>
          </a:xfrm>
          <a:prstGeom prst="rect">
            <a:avLst/>
          </a:prstGeom>
          <a:noFill/>
        </p:spPr>
        <p:txBody>
          <a:bodyPr wrap="square" rtlCol="0">
            <a:spAutoFit/>
          </a:bodyPr>
          <a:lstStyle/>
          <a:p>
            <a:pPr algn="just"/>
            <a:r>
              <a:rPr lang="en-US" sz="3200" b="1" dirty="0" smtClean="0">
                <a:solidFill>
                  <a:srgbClr val="7030A0"/>
                </a:solidFill>
                <a:latin typeface="Calibri" panose="020F0502020204030204" pitchFamily="34" charset="0"/>
                <a:cs typeface="Calibri" panose="020F0502020204030204" pitchFamily="34" charset="0"/>
              </a:rPr>
              <a:t>Contribution (theoretical, practical</a:t>
            </a:r>
            <a:r>
              <a:rPr lang="en-US" sz="3200" b="1" dirty="0" smtClean="0">
                <a:solidFill>
                  <a:srgbClr val="4D2F72"/>
                </a:solidFill>
                <a:latin typeface="Calibri" panose="020F0502020204030204" pitchFamily="34" charset="0"/>
                <a:cs typeface="Calibri" panose="020F0502020204030204" pitchFamily="34" charset="0"/>
              </a:rPr>
              <a:t>)</a:t>
            </a:r>
            <a:endParaRPr lang="en-US" sz="3200" b="1" dirty="0">
              <a:solidFill>
                <a:srgbClr val="4D2F72"/>
              </a:solidFill>
              <a:latin typeface="Calibri" panose="020F0502020204030204" pitchFamily="34" charset="0"/>
              <a:cs typeface="Calibri" panose="020F0502020204030204" pitchFamily="34" charset="0"/>
            </a:endParaRPr>
          </a:p>
        </p:txBody>
      </p:sp>
      <p:sp>
        <p:nvSpPr>
          <p:cNvPr id="25" name="Прямоугольник 1"/>
          <p:cNvSpPr/>
          <p:nvPr/>
        </p:nvSpPr>
        <p:spPr>
          <a:xfrm>
            <a:off x="1510157" y="1393876"/>
            <a:ext cx="9343889" cy="1015663"/>
          </a:xfrm>
          <a:prstGeom prst="rect">
            <a:avLst/>
          </a:prstGeom>
        </p:spPr>
        <p:txBody>
          <a:bodyPr wrap="square">
            <a:spAutoFit/>
          </a:bodyPr>
          <a:lstStyle/>
          <a:p>
            <a:pPr marL="342900" indent="-342900">
              <a:buFont typeface="Arial" panose="020B0604020202020204" pitchFamily="34" charset="0"/>
              <a:buChar char="•"/>
            </a:pPr>
            <a:r>
              <a:rPr lang="en-GB" sz="2000" b="1" dirty="0" smtClean="0">
                <a:solidFill>
                  <a:srgbClr val="7030A0"/>
                </a:solidFill>
                <a:latin typeface="Times New Roman" panose="02020603050405020304" pitchFamily="18" charset="0"/>
                <a:cs typeface="Times New Roman" panose="02020603050405020304" pitchFamily="18" charset="0"/>
              </a:rPr>
              <a:t>user:</a:t>
            </a:r>
            <a:endParaRPr lang="fa-IR" sz="2000" b="1" dirty="0" smtClean="0">
              <a:solidFill>
                <a:srgbClr val="7030A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GB" sz="2000" dirty="0" smtClean="0">
                <a:solidFill>
                  <a:srgbClr val="7030A0"/>
                </a:solidFill>
                <a:latin typeface="Times New Roman" panose="02020603050405020304" pitchFamily="18" charset="0"/>
                <a:cs typeface="Times New Roman" panose="02020603050405020304" pitchFamily="18" charset="0"/>
              </a:rPr>
              <a:t>Bank managers</a:t>
            </a:r>
            <a:endParaRPr lang="fa-IR" sz="2000" dirty="0" smtClean="0">
              <a:solidFill>
                <a:srgbClr val="7030A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GB" sz="2000" dirty="0" smtClean="0">
                <a:solidFill>
                  <a:srgbClr val="7030A0"/>
                </a:solidFill>
                <a:latin typeface="Times New Roman" panose="02020603050405020304" pitchFamily="18" charset="0"/>
                <a:cs typeface="Times New Roman" panose="02020603050405020304" pitchFamily="18" charset="0"/>
              </a:rPr>
              <a:t>New investors to open a commercial bank</a:t>
            </a:r>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26" name="Прямоугольник 11"/>
          <p:cNvSpPr/>
          <p:nvPr/>
        </p:nvSpPr>
        <p:spPr>
          <a:xfrm>
            <a:off x="1523175" y="829590"/>
            <a:ext cx="9454192" cy="461665"/>
          </a:xfrm>
          <a:prstGeom prst="rect">
            <a:avLst/>
          </a:prstGeom>
        </p:spPr>
        <p:txBody>
          <a:bodyPr wrap="square">
            <a:spAutoFit/>
          </a:bodyPr>
          <a:lstStyle/>
          <a:p>
            <a:r>
              <a:rPr lang="en-US" sz="2400" b="1" dirty="0" smtClean="0">
                <a:solidFill>
                  <a:srgbClr val="7030A0"/>
                </a:solidFill>
                <a:latin typeface="Times New Roman" panose="02020603050405020304" pitchFamily="18" charset="0"/>
                <a:cs typeface="Times New Roman" panose="02020603050405020304" pitchFamily="18" charset="0"/>
              </a:rPr>
              <a:t>Theoretical contribution</a:t>
            </a:r>
            <a:endParaRPr lang="ru-RU" sz="2400" b="1" dirty="0">
              <a:solidFill>
                <a:srgbClr val="7030A0"/>
              </a:solidFill>
              <a:latin typeface="Times New Roman" panose="02020603050405020304" pitchFamily="18" charset="0"/>
              <a:cs typeface="Times New Roman" panose="02020603050405020304" pitchFamily="18" charset="0"/>
            </a:endParaRPr>
          </a:p>
        </p:txBody>
      </p:sp>
      <p:sp>
        <p:nvSpPr>
          <p:cNvPr id="27" name="Прямоугольник 12"/>
          <p:cNvSpPr/>
          <p:nvPr/>
        </p:nvSpPr>
        <p:spPr>
          <a:xfrm>
            <a:off x="1523175" y="2769490"/>
            <a:ext cx="9454192" cy="461665"/>
          </a:xfrm>
          <a:prstGeom prst="rect">
            <a:avLst/>
          </a:prstGeom>
        </p:spPr>
        <p:txBody>
          <a:bodyPr wrap="square">
            <a:spAutoFit/>
          </a:bodyPr>
          <a:lstStyle/>
          <a:p>
            <a:r>
              <a:rPr lang="en-US" sz="2400" b="1" dirty="0" smtClean="0">
                <a:solidFill>
                  <a:srgbClr val="7030A0"/>
                </a:solidFill>
                <a:latin typeface="Times New Roman" panose="02020603050405020304" pitchFamily="18" charset="0"/>
                <a:cs typeface="Times New Roman" panose="02020603050405020304" pitchFamily="18" charset="0"/>
              </a:rPr>
              <a:t>Practical contribution</a:t>
            </a:r>
            <a:endParaRPr lang="ru-RU" sz="2400" dirty="0">
              <a:solidFill>
                <a:srgbClr val="7030A0"/>
              </a:solidFill>
              <a:latin typeface="Times New Roman" panose="02020603050405020304" pitchFamily="18" charset="0"/>
              <a:cs typeface="Times New Roman" panose="02020603050405020304" pitchFamily="18" charset="0"/>
            </a:endParaRPr>
          </a:p>
        </p:txBody>
      </p:sp>
      <p:sp>
        <p:nvSpPr>
          <p:cNvPr id="28" name="Прямоугольник 13"/>
          <p:cNvSpPr/>
          <p:nvPr/>
        </p:nvSpPr>
        <p:spPr>
          <a:xfrm>
            <a:off x="1578326" y="3283330"/>
            <a:ext cx="9343889" cy="461665"/>
          </a:xfrm>
          <a:prstGeom prst="rect">
            <a:avLst/>
          </a:prstGeom>
        </p:spPr>
        <p:txBody>
          <a:bodyPr wrap="square">
            <a:spAutoFit/>
          </a:bodyPr>
          <a:lstStyle/>
          <a:p>
            <a:endParaRPr lang="ru-RU" sz="2400" dirty="0"/>
          </a:p>
        </p:txBody>
      </p:sp>
      <p:pic>
        <p:nvPicPr>
          <p:cNvPr id="29" name="Picture 2" descr="https://www.spbstu.ru/upload/branding/logo_main_en.png"/>
          <p:cNvPicPr>
            <a:picLocks noChangeAspect="1" noChangeArrowheads="1"/>
          </p:cNvPicPr>
          <p:nvPr/>
        </p:nvPicPr>
        <p:blipFill rotWithShape="1">
          <a:blip r:embed="rId3">
            <a:extLst>
              <a:ext uri="{28A0092B-C50C-407E-A947-70E740481C1C}">
                <a14:useLocalDpi xmlns:a14="http://schemas.microsoft.com/office/drawing/2010/main" val="0"/>
              </a:ext>
            </a:extLst>
          </a:blip>
          <a:srcRect r="72272"/>
          <a:stretch/>
        </p:blipFill>
        <p:spPr bwMode="auto">
          <a:xfrm>
            <a:off x="0" y="-41853"/>
            <a:ext cx="924370" cy="9525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510157" y="3213775"/>
            <a:ext cx="4304383" cy="2523768"/>
          </a:xfrm>
          <a:prstGeom prst="rect">
            <a:avLst/>
          </a:prstGeom>
        </p:spPr>
        <p:txBody>
          <a:bodyPr wrap="none">
            <a:spAutoFit/>
          </a:bodyPr>
          <a:lstStyle/>
          <a:p>
            <a:pPr marL="342900" indent="-342900">
              <a:buFont typeface="Arial" panose="020B0604020202020204" pitchFamily="34" charset="0"/>
              <a:buChar char="•"/>
            </a:pPr>
            <a:r>
              <a:rPr lang="en-GB" sz="2000" b="1" dirty="0">
                <a:solidFill>
                  <a:srgbClr val="7030A0"/>
                </a:solidFill>
                <a:latin typeface="Times New Roman" panose="02020603050405020304" pitchFamily="18" charset="0"/>
                <a:cs typeface="Times New Roman" panose="02020603050405020304" pitchFamily="18" charset="0"/>
              </a:rPr>
              <a:t>user</a:t>
            </a:r>
            <a:r>
              <a:rPr lang="en-GB" sz="2000" b="1" dirty="0" smtClean="0">
                <a:solidFill>
                  <a:srgbClr val="7030A0"/>
                </a:solidFill>
                <a:latin typeface="Times New Roman" panose="02020603050405020304" pitchFamily="18" charset="0"/>
                <a:cs typeface="Times New Roman" panose="02020603050405020304" pitchFamily="18" charset="0"/>
              </a:rPr>
              <a:t>:</a:t>
            </a:r>
            <a:endParaRPr lang="fa-IR" sz="2000" b="1" dirty="0" smtClean="0">
              <a:solidFill>
                <a:srgbClr val="7030A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GB" sz="2000" dirty="0" smtClean="0">
                <a:solidFill>
                  <a:srgbClr val="7030A0"/>
                </a:solidFill>
                <a:latin typeface="Times New Roman" panose="02020603050405020304" pitchFamily="18" charset="0"/>
                <a:cs typeface="Times New Roman" panose="02020603050405020304" pitchFamily="18" charset="0"/>
              </a:rPr>
              <a:t>Government</a:t>
            </a:r>
            <a:endParaRPr lang="fa-IR" sz="2000" dirty="0" smtClean="0">
              <a:solidFill>
                <a:srgbClr val="7030A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GB" sz="2000" dirty="0" smtClean="0">
                <a:solidFill>
                  <a:srgbClr val="7030A0"/>
                </a:solidFill>
                <a:latin typeface="Times New Roman" panose="02020603050405020304" pitchFamily="18" charset="0"/>
                <a:cs typeface="Times New Roman" panose="02020603050405020304" pitchFamily="18" charset="0"/>
              </a:rPr>
              <a:t>Commercial bank investors</a:t>
            </a:r>
            <a:endParaRPr lang="fa-IR" sz="2000" dirty="0" smtClean="0">
              <a:solidFill>
                <a:srgbClr val="7030A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GB" sz="2000" dirty="0" smtClean="0">
                <a:solidFill>
                  <a:srgbClr val="7030A0"/>
                </a:solidFill>
                <a:latin typeface="Times New Roman" panose="02020603050405020304" pitchFamily="18" charset="0"/>
                <a:cs typeface="Times New Roman" panose="02020603050405020304" pitchFamily="18" charset="0"/>
              </a:rPr>
              <a:t>Commercial bank CEO</a:t>
            </a:r>
            <a:endParaRPr lang="fa-IR" sz="2000" dirty="0" smtClean="0">
              <a:solidFill>
                <a:srgbClr val="7030A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GB" sz="2000" dirty="0" smtClean="0">
                <a:solidFill>
                  <a:srgbClr val="7030A0"/>
                </a:solidFill>
                <a:latin typeface="Times New Roman" panose="02020603050405020304" pitchFamily="18" charset="0"/>
                <a:cs typeface="Times New Roman" panose="02020603050405020304" pitchFamily="18" charset="0"/>
              </a:rPr>
              <a:t>Commercial bank financial managers</a:t>
            </a:r>
            <a:endParaRPr lang="fa-IR" sz="2000" dirty="0" smtClean="0">
              <a:solidFill>
                <a:srgbClr val="7030A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GB" sz="2000" dirty="0" smtClean="0">
                <a:solidFill>
                  <a:srgbClr val="7030A0"/>
                </a:solidFill>
                <a:latin typeface="Times New Roman" panose="02020603050405020304" pitchFamily="18" charset="0"/>
                <a:cs typeface="Times New Roman" panose="02020603050405020304" pitchFamily="18" charset="0"/>
              </a:rPr>
              <a:t>Central bank</a:t>
            </a:r>
            <a:endParaRPr lang="fa-IR" sz="2000" dirty="0" smtClean="0">
              <a:solidFill>
                <a:srgbClr val="7030A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GB" sz="2000" dirty="0" smtClean="0">
                <a:solidFill>
                  <a:srgbClr val="7030A0"/>
                </a:solidFill>
                <a:latin typeface="Times New Roman" panose="02020603050405020304" pitchFamily="18" charset="0"/>
                <a:cs typeface="Times New Roman" panose="02020603050405020304" pitchFamily="18" charset="0"/>
              </a:rPr>
              <a:t>And the ministry of finance</a:t>
            </a:r>
            <a:endParaRPr lang="fa-IR" sz="2000" dirty="0" smtClean="0">
              <a:solidFill>
                <a:srgbClr val="7030A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fa-IR"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82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9391215-C528-496A-9F77-E180FC749B0B}" type="slidenum">
              <a:rPr lang="en-GB" smtClean="0"/>
              <a:t>9</a:t>
            </a:fld>
            <a:endParaRPr lang="en-GB"/>
          </a:p>
        </p:txBody>
      </p:sp>
      <p:sp>
        <p:nvSpPr>
          <p:cNvPr id="5"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91215-C528-496A-9F77-E180FC749B0B}" type="slidenum">
              <a:rPr lang="en-GB" smtClean="0"/>
              <a:pPr/>
              <a:t>9</a:t>
            </a:fld>
            <a:endParaRPr lang="en-GB"/>
          </a:p>
        </p:txBody>
      </p:sp>
      <p:sp>
        <p:nvSpPr>
          <p:cNvPr id="6"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91215-C528-496A-9F77-E180FC749B0B}" type="slidenum">
              <a:rPr lang="en-GB" smtClean="0"/>
              <a:pPr/>
              <a:t>9</a:t>
            </a:fld>
            <a:endParaRPr lang="en-GB"/>
          </a:p>
        </p:txBody>
      </p:sp>
      <p:sp>
        <p:nvSpPr>
          <p:cNvPr id="7" name="Google Shape;105;p3"/>
          <p:cNvSpPr txBox="1">
            <a:spLocks/>
          </p:cNvSpPr>
          <p:nvPr/>
        </p:nvSpPr>
        <p:spPr>
          <a:xfrm>
            <a:off x="11296611" y="6217623"/>
            <a:ext cx="731600" cy="524800"/>
          </a:xfrm>
          <a:prstGeom prst="rect">
            <a:avLst/>
          </a:prstGeom>
          <a:noFill/>
          <a:ln>
            <a:noFill/>
          </a:ln>
        </p:spPr>
        <p:txBody>
          <a:bodyPr spcFirstLastPara="1" vert="horz" wrap="square" lIns="91425" tIns="91425" rIns="91425" bIns="91425" rtlCol="0" anchor="ctr" anchorCtr="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fld id="{00000000-1234-1234-1234-123412341234}" type="slidenum">
              <a:rPr lang="ru-RU" smtClean="0"/>
              <a:pPr>
                <a:buSzPts val="1200"/>
              </a:pPr>
              <a:t>9</a:t>
            </a:fld>
            <a:endParaRPr lang="ru-RU"/>
          </a:p>
        </p:txBody>
      </p:sp>
      <p:pic>
        <p:nvPicPr>
          <p:cNvPr id="8" name="Google Shape;106;p3"/>
          <p:cNvPicPr preferRelativeResize="0"/>
          <p:nvPr/>
        </p:nvPicPr>
        <p:blipFill rotWithShape="1">
          <a:blip r:embed="rId2">
            <a:alphaModFix/>
          </a:blip>
          <a:srcRect/>
          <a:stretch/>
        </p:blipFill>
        <p:spPr>
          <a:xfrm>
            <a:off x="0" y="-21266"/>
            <a:ext cx="12344399" cy="7007469"/>
          </a:xfrm>
          <a:prstGeom prst="rect">
            <a:avLst/>
          </a:prstGeom>
          <a:noFill/>
          <a:ln>
            <a:noFill/>
          </a:ln>
        </p:spPr>
      </p:pic>
      <p:cxnSp>
        <p:nvCxnSpPr>
          <p:cNvPr id="9" name="Google Shape;110;p3"/>
          <p:cNvCxnSpPr>
            <a:cxnSpLocks/>
          </p:cNvCxnSpPr>
          <p:nvPr/>
        </p:nvCxnSpPr>
        <p:spPr>
          <a:xfrm>
            <a:off x="1226508" y="530151"/>
            <a:ext cx="6663300" cy="6251"/>
          </a:xfrm>
          <a:prstGeom prst="straightConnector1">
            <a:avLst/>
          </a:prstGeom>
          <a:noFill/>
          <a:ln w="28575" cap="flat" cmpd="sng">
            <a:solidFill>
              <a:srgbClr val="384F95"/>
            </a:solidFill>
            <a:prstDash val="solid"/>
            <a:round/>
            <a:headEnd type="none" w="sm" len="sm"/>
            <a:tailEnd type="none" w="sm" len="sm"/>
          </a:ln>
        </p:spPr>
      </p:cxnSp>
      <p:sp>
        <p:nvSpPr>
          <p:cNvPr id="10" name="Google Shape;107;p3">
            <a:extLst>
              <a:ext uri="{FF2B5EF4-FFF2-40B4-BE49-F238E27FC236}">
                <a16:creationId xmlns:a16="http://schemas.microsoft.com/office/drawing/2014/main" id="{BE63374D-C8D3-2F4E-9238-32F56D288CF9}"/>
              </a:ext>
            </a:extLst>
          </p:cNvPr>
          <p:cNvSpPr txBox="1"/>
          <p:nvPr/>
        </p:nvSpPr>
        <p:spPr>
          <a:xfrm>
            <a:off x="558570" y="38579"/>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spcBef>
                <a:spcPts val="0"/>
              </a:spcBef>
              <a:spcAft>
                <a:spcPts val="0"/>
              </a:spcAft>
              <a:buNone/>
            </a:pPr>
            <a:r>
              <a:rPr lang="en-US" sz="1733" b="1" dirty="0" smtClean="0">
                <a:solidFill>
                  <a:srgbClr val="595959"/>
                </a:solidFill>
                <a:latin typeface="Arial"/>
                <a:ea typeface="Arial"/>
                <a:cs typeface="Arial"/>
                <a:sym typeface="Arial"/>
              </a:rPr>
              <a:t>12</a:t>
            </a:r>
            <a:endParaRPr sz="1733" b="1" i="0" u="none" strike="noStrike" cap="none" dirty="0">
              <a:solidFill>
                <a:srgbClr val="595959"/>
              </a:solidFill>
              <a:latin typeface="Arial"/>
              <a:ea typeface="Arial"/>
              <a:cs typeface="Arial"/>
              <a:sym typeface="Arial"/>
            </a:endParaRPr>
          </a:p>
        </p:txBody>
      </p:sp>
      <p:sp>
        <p:nvSpPr>
          <p:cNvPr id="11" name="Прямоугольник 18"/>
          <p:cNvSpPr/>
          <p:nvPr/>
        </p:nvSpPr>
        <p:spPr>
          <a:xfrm>
            <a:off x="7637399" y="5856973"/>
            <a:ext cx="3659211" cy="972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511300" y="8592"/>
            <a:ext cx="9454192" cy="584775"/>
          </a:xfrm>
          <a:prstGeom prst="rect">
            <a:avLst/>
          </a:prstGeom>
          <a:noFill/>
        </p:spPr>
        <p:txBody>
          <a:bodyPr wrap="square" rtlCol="0">
            <a:spAutoFit/>
          </a:bodyPr>
          <a:lstStyle/>
          <a:p>
            <a:pPr algn="just"/>
            <a:endParaRPr lang="en-US" sz="3200" b="1" dirty="0">
              <a:solidFill>
                <a:srgbClr val="4D2F72"/>
              </a:solidFill>
              <a:latin typeface="Calibri" panose="020F0502020204030204" pitchFamily="34" charset="0"/>
              <a:cs typeface="Calibri" panose="020F0502020204030204" pitchFamily="34" charset="0"/>
            </a:endParaRPr>
          </a:p>
        </p:txBody>
      </p:sp>
      <p:sp>
        <p:nvSpPr>
          <p:cNvPr id="13" name="Прямоугольник 1"/>
          <p:cNvSpPr/>
          <p:nvPr/>
        </p:nvSpPr>
        <p:spPr>
          <a:xfrm>
            <a:off x="1510157" y="1527478"/>
            <a:ext cx="9343889" cy="1200329"/>
          </a:xfrm>
          <a:prstGeom prst="rect">
            <a:avLst/>
          </a:prstGeom>
        </p:spPr>
        <p:txBody>
          <a:bodyPr wrap="square">
            <a:spAutoFit/>
          </a:bodyPr>
          <a:lstStyle/>
          <a:p>
            <a:r>
              <a:rPr lang="ru-RU" sz="2400" dirty="0" err="1"/>
              <a:t>Does</a:t>
            </a:r>
            <a:r>
              <a:rPr lang="ru-RU" sz="2400" dirty="0"/>
              <a:t> </a:t>
            </a:r>
            <a:r>
              <a:rPr lang="ru-RU" sz="2400" dirty="0" err="1"/>
              <a:t>your</a:t>
            </a:r>
            <a:r>
              <a:rPr lang="ru-RU" sz="2400" dirty="0"/>
              <a:t> </a:t>
            </a:r>
            <a:r>
              <a:rPr lang="ru-RU" sz="2400" dirty="0" err="1"/>
              <a:t>study</a:t>
            </a:r>
            <a:r>
              <a:rPr lang="ru-RU" sz="2400" dirty="0"/>
              <a:t> </a:t>
            </a:r>
            <a:r>
              <a:rPr lang="ru-RU" sz="2400" dirty="0" err="1"/>
              <a:t>define</a:t>
            </a:r>
            <a:r>
              <a:rPr lang="ru-RU" sz="2400" dirty="0"/>
              <a:t> a </a:t>
            </a:r>
            <a:r>
              <a:rPr lang="ru-RU" sz="2400" dirty="0" err="1"/>
              <a:t>new</a:t>
            </a:r>
            <a:r>
              <a:rPr lang="ru-RU" sz="2400" dirty="0"/>
              <a:t> </a:t>
            </a:r>
            <a:r>
              <a:rPr lang="ru-RU" sz="2400" dirty="0" err="1"/>
              <a:t>conversation</a:t>
            </a:r>
            <a:r>
              <a:rPr lang="ru-RU" sz="2400" dirty="0"/>
              <a:t> (</a:t>
            </a:r>
            <a:r>
              <a:rPr lang="ru-RU" sz="2400" dirty="0" err="1"/>
              <a:t>theory</a:t>
            </a:r>
            <a:r>
              <a:rPr lang="ru-RU" sz="2400" dirty="0"/>
              <a:t>/</a:t>
            </a:r>
            <a:r>
              <a:rPr lang="ru-RU" sz="2400" dirty="0" err="1"/>
              <a:t>lens</a:t>
            </a:r>
            <a:r>
              <a:rPr lang="ru-RU" sz="2400" dirty="0"/>
              <a:t>/</a:t>
            </a:r>
            <a:r>
              <a:rPr lang="ru-RU" sz="2400" dirty="0" err="1"/>
              <a:t>paradigm</a:t>
            </a:r>
            <a:r>
              <a:rPr lang="ru-RU" sz="2400" dirty="0"/>
              <a:t>) </a:t>
            </a:r>
            <a:r>
              <a:rPr lang="ru-RU" sz="2400" dirty="0" err="1"/>
              <a:t>or</a:t>
            </a:r>
            <a:r>
              <a:rPr lang="ru-RU" sz="2400" dirty="0"/>
              <a:t> </a:t>
            </a:r>
            <a:r>
              <a:rPr lang="ru-RU" sz="2400" dirty="0" err="1"/>
              <a:t>divert</a:t>
            </a:r>
            <a:r>
              <a:rPr lang="ru-RU" sz="2400" dirty="0"/>
              <a:t> </a:t>
            </a:r>
            <a:r>
              <a:rPr lang="ru-RU" sz="2400" dirty="0" err="1"/>
              <a:t>an</a:t>
            </a:r>
            <a:r>
              <a:rPr lang="ru-RU" sz="2400" dirty="0"/>
              <a:t> </a:t>
            </a:r>
            <a:r>
              <a:rPr lang="ru-RU" sz="2400" dirty="0" err="1"/>
              <a:t>existing</a:t>
            </a:r>
            <a:r>
              <a:rPr lang="ru-RU" sz="2400" dirty="0"/>
              <a:t> </a:t>
            </a:r>
            <a:r>
              <a:rPr lang="ru-RU" sz="2400" dirty="0" err="1"/>
              <a:t>conversation</a:t>
            </a:r>
            <a:r>
              <a:rPr lang="ru-RU" sz="2400" dirty="0"/>
              <a:t> </a:t>
            </a:r>
            <a:r>
              <a:rPr lang="ru-RU" sz="2400" dirty="0" err="1"/>
              <a:t>into</a:t>
            </a:r>
            <a:r>
              <a:rPr lang="ru-RU" sz="2400" dirty="0"/>
              <a:t> a </a:t>
            </a:r>
            <a:r>
              <a:rPr lang="ru-RU" sz="2400" dirty="0" err="1"/>
              <a:t>meaningfully</a:t>
            </a:r>
            <a:r>
              <a:rPr lang="ru-RU" sz="2400" dirty="0"/>
              <a:t> </a:t>
            </a:r>
            <a:r>
              <a:rPr lang="ru-RU" sz="2400" dirty="0" err="1"/>
              <a:t>different</a:t>
            </a:r>
            <a:r>
              <a:rPr lang="ru-RU" sz="2400" dirty="0"/>
              <a:t> </a:t>
            </a:r>
            <a:r>
              <a:rPr lang="ru-RU" sz="2400" dirty="0" err="1"/>
              <a:t>area</a:t>
            </a:r>
            <a:r>
              <a:rPr lang="ru-RU" sz="2400" dirty="0" smtClean="0"/>
              <a:t>?</a:t>
            </a:r>
            <a:endParaRPr lang="en-US" sz="2400" dirty="0" smtClean="0"/>
          </a:p>
          <a:p>
            <a:endParaRPr lang="ru-RU" sz="2400" dirty="0"/>
          </a:p>
        </p:txBody>
      </p:sp>
      <p:sp>
        <p:nvSpPr>
          <p:cNvPr id="14" name="Прямоугольник 11"/>
          <p:cNvSpPr/>
          <p:nvPr/>
        </p:nvSpPr>
        <p:spPr>
          <a:xfrm>
            <a:off x="1523175" y="829590"/>
            <a:ext cx="9454192" cy="461665"/>
          </a:xfrm>
          <a:prstGeom prst="rect">
            <a:avLst/>
          </a:prstGeom>
        </p:spPr>
        <p:txBody>
          <a:bodyPr wrap="square">
            <a:spAutoFit/>
          </a:bodyPr>
          <a:lstStyle/>
          <a:p>
            <a:r>
              <a:rPr lang="en-US" sz="2400" b="1" dirty="0" smtClean="0"/>
              <a:t>Theoretical contribution</a:t>
            </a:r>
            <a:endParaRPr lang="ru-RU" sz="2400" dirty="0"/>
          </a:p>
        </p:txBody>
      </p:sp>
      <p:sp>
        <p:nvSpPr>
          <p:cNvPr id="15" name="Прямоугольник 12"/>
          <p:cNvSpPr/>
          <p:nvPr/>
        </p:nvSpPr>
        <p:spPr>
          <a:xfrm>
            <a:off x="1523175" y="2644501"/>
            <a:ext cx="9454192" cy="461665"/>
          </a:xfrm>
          <a:prstGeom prst="rect">
            <a:avLst/>
          </a:prstGeom>
        </p:spPr>
        <p:txBody>
          <a:bodyPr wrap="square">
            <a:spAutoFit/>
          </a:bodyPr>
          <a:lstStyle/>
          <a:p>
            <a:r>
              <a:rPr lang="en-US" sz="2400" b="1" dirty="0" smtClean="0"/>
              <a:t>Practical contribution</a:t>
            </a:r>
            <a:endParaRPr lang="ru-RU" sz="2400" dirty="0"/>
          </a:p>
        </p:txBody>
      </p:sp>
      <p:sp>
        <p:nvSpPr>
          <p:cNvPr id="16" name="Прямоугольник 13"/>
          <p:cNvSpPr/>
          <p:nvPr/>
        </p:nvSpPr>
        <p:spPr>
          <a:xfrm>
            <a:off x="1578326" y="3283330"/>
            <a:ext cx="9343889" cy="461665"/>
          </a:xfrm>
          <a:prstGeom prst="rect">
            <a:avLst/>
          </a:prstGeom>
        </p:spPr>
        <p:txBody>
          <a:bodyPr wrap="square">
            <a:spAutoFit/>
          </a:bodyPr>
          <a:lstStyle/>
          <a:p>
            <a:r>
              <a:rPr lang="en-US" sz="2400" dirty="0"/>
              <a:t>Who and how can use your results in </a:t>
            </a:r>
            <a:r>
              <a:rPr lang="en-US" sz="2400" dirty="0" smtClean="0"/>
              <a:t>activities</a:t>
            </a:r>
            <a:r>
              <a:rPr lang="en-US" sz="2400" dirty="0"/>
              <a:t>?</a:t>
            </a:r>
            <a:endParaRPr lang="ru-RU" sz="2400" dirty="0"/>
          </a:p>
        </p:txBody>
      </p:sp>
      <p:pic>
        <p:nvPicPr>
          <p:cNvPr id="17" name="Picture 2" descr="https://www.spbstu.ru/upload/branding/logo_main_en.png"/>
          <p:cNvPicPr>
            <a:picLocks noChangeAspect="1" noChangeArrowheads="1"/>
          </p:cNvPicPr>
          <p:nvPr/>
        </p:nvPicPr>
        <p:blipFill rotWithShape="1">
          <a:blip r:embed="rId3">
            <a:extLst>
              <a:ext uri="{28A0092B-C50C-407E-A947-70E740481C1C}">
                <a14:useLocalDpi xmlns:a14="http://schemas.microsoft.com/office/drawing/2010/main" val="0"/>
              </a:ext>
            </a:extLst>
          </a:blip>
          <a:srcRect r="72272"/>
          <a:stretch/>
        </p:blipFill>
        <p:spPr bwMode="auto">
          <a:xfrm>
            <a:off x="0" y="-41853"/>
            <a:ext cx="92437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659;p40"/>
          <p:cNvPicPr preferRelativeResize="0"/>
          <p:nvPr/>
        </p:nvPicPr>
        <p:blipFill rotWithShape="1">
          <a:blip r:embed="rId4">
            <a:alphaModFix/>
          </a:blip>
          <a:srcRect/>
          <a:stretch/>
        </p:blipFill>
        <p:spPr>
          <a:xfrm>
            <a:off x="-1" y="-1"/>
            <a:ext cx="12344399" cy="6986203"/>
          </a:xfrm>
          <a:prstGeom prst="rect">
            <a:avLst/>
          </a:prstGeom>
          <a:noFill/>
          <a:ln>
            <a:noFill/>
          </a:ln>
        </p:spPr>
      </p:pic>
      <p:sp>
        <p:nvSpPr>
          <p:cNvPr id="19" name="Google Shape;660;p40"/>
          <p:cNvSpPr txBox="1"/>
          <p:nvPr/>
        </p:nvSpPr>
        <p:spPr>
          <a:xfrm>
            <a:off x="131251" y="589079"/>
            <a:ext cx="6422561" cy="2215951"/>
          </a:xfrm>
          <a:prstGeom prst="rect">
            <a:avLst/>
          </a:prstGeom>
          <a:noFill/>
          <a:ln>
            <a:noFill/>
          </a:ln>
        </p:spPr>
        <p:txBody>
          <a:bodyPr spcFirstLastPara="1" wrap="square" lIns="121900" tIns="121900" rIns="121900" bIns="121900" anchor="t" anchorCtr="0">
            <a:spAutoFit/>
          </a:bodyPr>
          <a:lstStyle/>
          <a:p>
            <a:pPr lvl="0" algn="ctr">
              <a:lnSpc>
                <a:spcPct val="80000"/>
              </a:lnSpc>
            </a:pPr>
            <a:r>
              <a:rPr lang="en-GB" sz="5600" dirty="0">
                <a:solidFill>
                  <a:srgbClr val="FFFFFF"/>
                </a:solidFill>
                <a:ea typeface="Rubik Light"/>
                <a:cs typeface="Rubik Light"/>
                <a:sym typeface="Rubik Light"/>
              </a:rPr>
              <a:t>Thank you for your attention</a:t>
            </a:r>
            <a:r>
              <a:rPr lang="en-GB" sz="5600" dirty="0" smtClean="0">
                <a:solidFill>
                  <a:srgbClr val="FFFFFF"/>
                </a:solidFill>
                <a:ea typeface="Rubik Light"/>
                <a:cs typeface="Rubik Light"/>
                <a:sym typeface="Rubik Light"/>
              </a:rPr>
              <a:t>!</a:t>
            </a:r>
          </a:p>
          <a:p>
            <a:pPr lvl="0">
              <a:lnSpc>
                <a:spcPct val="80000"/>
              </a:lnSpc>
            </a:pPr>
            <a:r>
              <a:rPr lang="en-GB" sz="2400" dirty="0" smtClean="0">
                <a:solidFill>
                  <a:schemeClr val="bg1"/>
                </a:solidFill>
                <a:ea typeface="Rubik Light"/>
                <a:cs typeface="Rubik Light"/>
                <a:sym typeface="Rubik Light"/>
              </a:rPr>
              <a:t>Email: </a:t>
            </a:r>
            <a:r>
              <a:rPr lang="en-GB" sz="2400" dirty="0" smtClean="0">
                <a:solidFill>
                  <a:schemeClr val="bg1"/>
                </a:solidFill>
                <a:ea typeface="Rubik Light"/>
                <a:cs typeface="Rubik Light"/>
                <a:sym typeface="Rubik Light"/>
                <a:hlinkClick r:id="rId5"/>
              </a:rPr>
              <a:t>faryaldehqan@yahoo.com</a:t>
            </a:r>
            <a:endParaRPr lang="en-GB" sz="2400" dirty="0" smtClean="0">
              <a:solidFill>
                <a:schemeClr val="bg1"/>
              </a:solidFill>
              <a:ea typeface="Rubik Light"/>
              <a:cs typeface="Rubik Light"/>
              <a:sym typeface="Rubik Light"/>
            </a:endParaRPr>
          </a:p>
          <a:p>
            <a:pPr lvl="0">
              <a:lnSpc>
                <a:spcPct val="80000"/>
              </a:lnSpc>
            </a:pPr>
            <a:r>
              <a:rPr lang="en-GB" sz="2400" b="0" i="0" u="none" strike="noStrike" cap="none" dirty="0" smtClean="0">
                <a:solidFill>
                  <a:schemeClr val="bg1"/>
                </a:solidFill>
                <a:ea typeface="Rubik Light"/>
                <a:cs typeface="Rubik Light"/>
                <a:sym typeface="Rubik Light"/>
              </a:rPr>
              <a:t>Link : </a:t>
            </a:r>
            <a:r>
              <a:rPr lang="en-GB" sz="2400" dirty="0">
                <a:hlinkClick r:id="rId6"/>
              </a:rPr>
              <a:t>Faryal Dehqan (researchgate.net)</a:t>
            </a:r>
            <a:endParaRPr sz="2400" b="0" i="0" u="none" strike="noStrike" cap="none" dirty="0">
              <a:solidFill>
                <a:schemeClr val="bg1"/>
              </a:solidFill>
              <a:ea typeface="Rubik Light"/>
              <a:cs typeface="Rubik Light"/>
              <a:sym typeface="Rubik Light"/>
            </a:endParaRPr>
          </a:p>
        </p:txBody>
      </p:sp>
    </p:spTree>
    <p:extLst>
      <p:ext uri="{BB962C8B-B14F-4D97-AF65-F5344CB8AC3E}">
        <p14:creationId xmlns:p14="http://schemas.microsoft.com/office/powerpoint/2010/main" val="3674133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884</Words>
  <Application>Microsoft Office PowerPoint</Application>
  <PresentationFormat>Widescreen</PresentationFormat>
  <Paragraphs>203</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Rubik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Faryal Dehqan</dc:creator>
  <cp:lastModifiedBy>Faryal Dehqan</cp:lastModifiedBy>
  <cp:revision>127</cp:revision>
  <dcterms:created xsi:type="dcterms:W3CDTF">2022-05-27T14:22:13Z</dcterms:created>
  <dcterms:modified xsi:type="dcterms:W3CDTF">2022-11-25T09:25:41Z</dcterms:modified>
</cp:coreProperties>
</file>