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8"/>
  </p:notesMasterIdLst>
  <p:handoutMasterIdLst>
    <p:handoutMasterId r:id="rId9"/>
  </p:handoutMasterIdLst>
  <p:sldIdLst>
    <p:sldId id="343" r:id="rId2"/>
    <p:sldId id="362" r:id="rId3"/>
    <p:sldId id="365" r:id="rId4"/>
    <p:sldId id="367" r:id="rId5"/>
    <p:sldId id="366" r:id="rId6"/>
    <p:sldId id="361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B4BDF1-143E-4EB4-B7DD-EDB42A32B02A}" type="datetime1">
              <a:rPr lang="ru-RU" smtClean="0"/>
              <a:t>18.11.2022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7A54D57-1E58-41A9-BDD9-F9650DC3A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7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421F2-2005-498C-B360-BD27341331CE}" type="datetime1">
              <a:rPr lang="ru-RU" noProof="0" smtClean="0"/>
              <a:pPr/>
              <a:t>18.11.2022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ru-RU" noProof="0" dirty="0"/>
              <a:t>ф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EB433F-E5C6-4E8D-82E5-3D359E2C0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177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EB433F-E5C6-4E8D-82E5-3D359E2C0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1" name="Прямоугольник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altLang="zh-CN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altLang="zh-CN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12CA9-1478-4ADC-BDE8-EAF73210C460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2059-11DF-4FF5-B6EE-D7F898D4D032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rtlCol="0"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типа объект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ECD90-E392-4768-B6DC-1F42737EED1D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 rtlCol="0"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 rtlCol="0"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0" name="Прямоугольник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altLang="zh-CN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altLang="zh-CN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altLang="zh-CN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C7557C65-91C6-4C33-8F03-35D31933DB55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1" name="Прямоугольник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altLang="zh-CN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altLang="zh-CN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BFE5E-4769-4D3D-BFA5-38E9D5BE5220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3" name="Прямоугольник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7340BC-549F-4DE0-8318-C875825FD691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6" name="Прямоугольник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altLang="zh-CN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altLang="zh-CN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74054-0D64-45A6-B7EF-4C0A2383E82A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0" name="Прямоугольник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D62AD2-CB52-4C85-B5C2-30919879368B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0" name="Прямоугольник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3B1DA6-95FC-423D-90BF-217FC13F8938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altLang="zh-CN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altLang="zh-CN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altLang="zh-CN" noProof="0"/>
              <a:t>Вставка рисунка</a:t>
            </a:r>
            <a:endParaRPr lang="ru-RU" noProof="0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D964F-5BD0-42D3-8529-2C82F80BB0DA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3B73D-2CFA-4CA7-8CA7-30DBEAA50B78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altLang="zh-CN" noProof="0"/>
              <a:t>Вставка рисунка</a:t>
            </a:r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 rtlCol="0"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altLang="zh-CN" noProof="0"/>
              <a:t>Образец текста</a:t>
            </a:r>
          </a:p>
          <a:p>
            <a:pPr lvl="1" rtl="0"/>
            <a:r>
              <a:rPr lang="ru-RU" altLang="zh-CN" noProof="0"/>
              <a:t>Второй уровень</a:t>
            </a:r>
          </a:p>
          <a:p>
            <a:pPr lvl="2" rtl="0"/>
            <a:r>
              <a:rPr lang="ru-RU" altLang="zh-CN" noProof="0"/>
              <a:t>Третий уровень</a:t>
            </a:r>
          </a:p>
          <a:p>
            <a:pPr lvl="3" rtl="0"/>
            <a:r>
              <a:rPr lang="ru-RU" altLang="zh-CN" noProof="0"/>
              <a:t>Четвертый уровень</a:t>
            </a:r>
          </a:p>
          <a:p>
            <a:pPr lvl="4" rtl="0"/>
            <a:r>
              <a:rPr lang="ru-RU" altLang="zh-CN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E8D174-9E65-476B-9C92-ACEDEBD31DAF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rtlCol="0"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 rtl="0"/>
            <a:r>
              <a:rPr lang="ru-RU" noProof="0" dirty="0"/>
              <a:t>Разместите здесь цитату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ru-RU" sz="16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1173217D-5CAC-4089-B21C-6C06BFC9BB4C}" type="datetime1">
              <a:rPr lang="ru-RU" noProof="0" smtClean="0"/>
              <a:t>18.11.2022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20" y="1901802"/>
            <a:ext cx="10058400" cy="2150077"/>
          </a:xfrm>
        </p:spPr>
        <p:txBody>
          <a:bodyPr rtlCol="0">
            <a:normAutofit/>
          </a:bodyPr>
          <a:lstStyle/>
          <a:p>
            <a:pPr indent="449580" algn="ctr">
              <a:spcAft>
                <a:spcPts val="0"/>
              </a:spcAf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Features of the Operation </a:t>
            </a:r>
            <a:b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Blagoveshchensk-</a:t>
            </a:r>
            <a:r>
              <a:rPr lang="en-US" sz="3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Heihe</a:t>
            </a: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Cross-Border Bridge in the Far East </a:t>
            </a:r>
            <a:b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Context of the COVID-19 Pandemic</a:t>
            </a:r>
            <a:endParaRPr lang="ru-RU" sz="34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7544" y="5462017"/>
            <a:ext cx="2271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OLGA ZALESSKAIA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inese Farmers in the Russian Far East and Local Rural Development - Gudaj  - 2020 - The American Journal of Economics and Sociology - Wiley Online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58952"/>
            <a:ext cx="3951850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5683" y="888152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ea typeface="DengXian"/>
              <a:cs typeface="Times New Roman" panose="02020603050405020304" pitchFamily="18" charset="0"/>
            </a:endParaRPr>
          </a:p>
          <a:p>
            <a:r>
              <a:rPr lang="en-US" sz="3200" b="1" dirty="0"/>
              <a:t>INTRODUCTION</a:t>
            </a:r>
            <a:endParaRPr lang="en-US" sz="3200" dirty="0">
              <a:ea typeface="DengXian"/>
              <a:cs typeface="Times New Roman" panose="02020603050405020304" pitchFamily="18" charset="0"/>
            </a:endParaRPr>
          </a:p>
          <a:p>
            <a:endParaRPr lang="en-US" sz="2000" dirty="0">
              <a:ea typeface="DengXian"/>
              <a:cs typeface="Times New Roman" panose="02020603050405020304" pitchFamily="18" charset="0"/>
            </a:endParaRPr>
          </a:p>
          <a:p>
            <a:r>
              <a:rPr lang="en-US" sz="2000" dirty="0">
                <a:ea typeface="DengXian"/>
                <a:cs typeface="Times New Roman" panose="02020603050405020304" pitchFamily="18" charset="0"/>
              </a:rPr>
              <a:t>China and Russia have a long border in the Far East (more than 4,000 km). </a:t>
            </a:r>
            <a:r>
              <a:rPr lang="en-US" sz="2000" dirty="0"/>
              <a:t>The bordering regions of Russia (Amur Region, the Jewish Autonomous Region, </a:t>
            </a:r>
            <a:r>
              <a:rPr lang="en-US" sz="2000" dirty="0" err="1"/>
              <a:t>Primorsky</a:t>
            </a:r>
            <a:r>
              <a:rPr lang="en-US" sz="2000" dirty="0"/>
              <a:t> </a:t>
            </a:r>
            <a:r>
              <a:rPr lang="en-US" sz="2000" dirty="0" err="1"/>
              <a:t>Krai</a:t>
            </a:r>
            <a:r>
              <a:rPr lang="en-US" sz="2000" dirty="0"/>
              <a:t> and Khabarovsk </a:t>
            </a:r>
            <a:r>
              <a:rPr lang="en-US" sz="2000" dirty="0" err="1"/>
              <a:t>Krai</a:t>
            </a:r>
            <a:r>
              <a:rPr lang="en-US" sz="2000" dirty="0"/>
              <a:t>) and China (Heilongjiang, Jilin and Liaoning provinces) are directly involved and have impact on bilateral relations.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967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51" y="3002126"/>
            <a:ext cx="4186652" cy="2786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57" y="1057336"/>
            <a:ext cx="5525288" cy="3681306"/>
          </a:xfrm>
          <a:prstGeom prst="rect">
            <a:avLst/>
          </a:prstGeom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0" y="1176933"/>
            <a:ext cx="4494607" cy="124044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cap="none" dirty="0"/>
              <a:t>The opening procedure of the bridge,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cap="none" dirty="0"/>
              <a:t>10 June 2022 </a:t>
            </a:r>
            <a:br>
              <a:rPr lang="ru-RU" sz="2000" cap="none" dirty="0"/>
            </a:br>
            <a:endParaRPr lang="ru-RU" sz="2000" cap="none" dirty="0"/>
          </a:p>
        </p:txBody>
      </p:sp>
    </p:spTree>
    <p:extLst>
      <p:ext uri="{BB962C8B-B14F-4D97-AF65-F5344CB8AC3E}">
        <p14:creationId xmlns:p14="http://schemas.microsoft.com/office/powerpoint/2010/main" val="75741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Китай переварит и не заметит&quot;. Открытие моста между Благовещенском и Хэйх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итай переварит и не заметит&quot;. Открытие моста между Благовещенском и Хэйх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6" y="2953407"/>
            <a:ext cx="4510369" cy="2534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6" y="842141"/>
            <a:ext cx="5708585" cy="38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886" y="1040104"/>
            <a:ext cx="100584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Interesting facts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- 20 </a:t>
            </a:r>
            <a:r>
              <a:rPr lang="en-US" sz="2000" dirty="0" err="1"/>
              <a:t>kilometres</a:t>
            </a:r>
            <a:r>
              <a:rPr lang="en-US" sz="2000" dirty="0"/>
              <a:t> is the total length of the bridge crossing.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- 1,080 </a:t>
            </a:r>
            <a:r>
              <a:rPr lang="en-US" sz="2000" dirty="0" err="1"/>
              <a:t>metres</a:t>
            </a:r>
            <a:r>
              <a:rPr lang="en-US" sz="2000" dirty="0"/>
              <a:t> is the length of the bridge across the Amur.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- 13 </a:t>
            </a:r>
            <a:r>
              <a:rPr lang="en-US" sz="2000" dirty="0" err="1"/>
              <a:t>kilometres</a:t>
            </a:r>
            <a:r>
              <a:rPr lang="en-US" sz="2000" dirty="0"/>
              <a:t> - length of access roads in Russia.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- 6 </a:t>
            </a:r>
            <a:r>
              <a:rPr lang="en-US" sz="2000" dirty="0" err="1"/>
              <a:t>kilometres</a:t>
            </a:r>
            <a:r>
              <a:rPr lang="en-US" sz="2000" dirty="0"/>
              <a:t> - length of access roads in China.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- 600 trucks, 160 buses and 60 cars will be able to cross the bridge every day.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- 4 million </a:t>
            </a:r>
            <a:r>
              <a:rPr lang="en-US" sz="2000" dirty="0" err="1"/>
              <a:t>tonnes</a:t>
            </a:r>
            <a:r>
              <a:rPr lang="en-US" sz="2000" dirty="0"/>
              <a:t> of freight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and 2 million passengers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annually can be carried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/>
              <a:t>on the international bridge.</a:t>
            </a:r>
            <a:endParaRPr lang="ru-RU" sz="2000" dirty="0"/>
          </a:p>
        </p:txBody>
      </p:sp>
      <p:pic>
        <p:nvPicPr>
          <p:cNvPr id="2050" name="Picture 2" descr="Мост между Благовещенском и Хэйхэ открыт для грузового транспорта — GPV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70" y="3878316"/>
            <a:ext cx="3969516" cy="22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659945"/>
          </a:xfrm>
        </p:spPr>
        <p:txBody>
          <a:bodyPr>
            <a:normAutofit/>
          </a:bodyPr>
          <a:lstStyle/>
          <a:p>
            <a:r>
              <a:rPr lang="en-US" sz="3200" b="1" dirty="0"/>
              <a:t>conclusion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1702676"/>
            <a:ext cx="10240611" cy="4201090"/>
          </a:xfrm>
        </p:spPr>
        <p:txBody>
          <a:bodyPr>
            <a:normAutofit fontScale="92500" lnSpcReduction="20000"/>
          </a:bodyPr>
          <a:lstStyle/>
          <a:p>
            <a:r>
              <a:rPr lang="en-US" sz="2600" cap="none" dirty="0"/>
              <a:t>The pandemic has made serious adjustments to the prospects for the operation of this facility. </a:t>
            </a:r>
          </a:p>
          <a:p>
            <a:r>
              <a:rPr lang="en-US" sz="2600" cap="none" dirty="0"/>
              <a:t>Today china is closed and, unfortunately, increasingly closed to </a:t>
            </a:r>
            <a:r>
              <a:rPr lang="en-US" sz="2600" cap="none" dirty="0" err="1"/>
              <a:t>russia</a:t>
            </a:r>
            <a:r>
              <a:rPr lang="en-US" sz="2600" cap="none" dirty="0"/>
              <a:t>. the payback period of the </a:t>
            </a:r>
            <a:r>
              <a:rPr lang="en-US" sz="2600" cap="none" dirty="0" err="1"/>
              <a:t>blagoveshchensk</a:t>
            </a:r>
            <a:r>
              <a:rPr lang="en-US" sz="2600" cap="none" dirty="0"/>
              <a:t> - </a:t>
            </a:r>
            <a:r>
              <a:rPr lang="en-US" sz="2600" cap="none" dirty="0" err="1"/>
              <a:t>heihe</a:t>
            </a:r>
            <a:r>
              <a:rPr lang="en-US" sz="2600" cap="none" dirty="0"/>
              <a:t> bridge, built under a concession agreement and closed because of the </a:t>
            </a:r>
            <a:r>
              <a:rPr lang="en-US" sz="2600" cap="none" dirty="0" err="1"/>
              <a:t>covid</a:t>
            </a:r>
            <a:r>
              <a:rPr lang="en-US" sz="2600" cap="none" dirty="0"/>
              <a:t>-19 pandemic, is likely to increase. </a:t>
            </a:r>
          </a:p>
          <a:p>
            <a:r>
              <a:rPr lang="en-US" sz="2600" cap="none" dirty="0"/>
              <a:t>The main question that remains is whether the </a:t>
            </a:r>
            <a:r>
              <a:rPr lang="en-US" sz="2600" cap="none" dirty="0" err="1"/>
              <a:t>countrues</a:t>
            </a:r>
            <a:r>
              <a:rPr lang="en-US" sz="2600" cap="none" dirty="0"/>
              <a:t> are too late with the opening of this bridge? is it as necessary in the current geopolitical and economic environment as it was in the </a:t>
            </a:r>
            <a:r>
              <a:rPr lang="en-US" sz="2600" cap="none" dirty="0" err="1"/>
              <a:t>1990s</a:t>
            </a:r>
            <a:r>
              <a:rPr lang="en-US" sz="2600" cap="none" dirty="0"/>
              <a:t> or not?</a:t>
            </a:r>
            <a:endParaRPr lang="ru-RU" sz="2600" cap="none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5270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98_TF22318419.potx" id="{E7F63C9F-438A-4BFD-8F8D-7C8E06D486C0}" vid="{669CDB10-F5D0-48FB-B028-1A19F25077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продаж</Template>
  <TotalTime>1406</TotalTime>
  <Words>281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РетроспективаVTI</vt:lpstr>
      <vt:lpstr>The Features of the Operation  of the Blagoveshchensk-Heihe  Cross-Border Bridge in the Far East  in the Context of the COVID-19 Pandemic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«Теневая» составляющая китайского бизнеса на российских дальневосточных территориях в конце XX века</dc:title>
  <dc:creator>Иванов Саша</dc:creator>
  <cp:lastModifiedBy>Faruque</cp:lastModifiedBy>
  <cp:revision>107</cp:revision>
  <dcterms:created xsi:type="dcterms:W3CDTF">2020-11-16T11:00:39Z</dcterms:created>
  <dcterms:modified xsi:type="dcterms:W3CDTF">2022-11-18T04:52:24Z</dcterms:modified>
</cp:coreProperties>
</file>