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58" r:id="rId4"/>
    <p:sldId id="260" r:id="rId5"/>
    <p:sldId id="261" r:id="rId6"/>
    <p:sldId id="262" r:id="rId7"/>
    <p:sldId id="265" r:id="rId8"/>
    <p:sldId id="264" r:id="rId9"/>
    <p:sldId id="263" r:id="rId10"/>
    <p:sldId id="259"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7B0433-546F-432E-92E3-EAA89E1E5374}" type="datetimeFigureOut">
              <a:rPr lang="en-US" smtClean="0"/>
              <a:t>11/14/2022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6CD9B6-9E48-4DE6-B725-561B6364AD32}" type="slidenum">
              <a:rPr lang="en-US" smtClean="0"/>
              <a:t>‹#›</a:t>
            </a:fld>
            <a:endParaRPr lang="en-US"/>
          </a:p>
        </p:txBody>
      </p:sp>
    </p:spTree>
    <p:extLst>
      <p:ext uri="{BB962C8B-B14F-4D97-AF65-F5344CB8AC3E}">
        <p14:creationId xmlns:p14="http://schemas.microsoft.com/office/powerpoint/2010/main" val="2841737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6CD9B6-9E48-4DE6-B725-561B6364AD32}" type="slidenum">
              <a:rPr lang="en-US" smtClean="0"/>
              <a:t>9</a:t>
            </a:fld>
            <a:endParaRPr lang="en-US"/>
          </a:p>
        </p:txBody>
      </p:sp>
    </p:spTree>
    <p:extLst>
      <p:ext uri="{BB962C8B-B14F-4D97-AF65-F5344CB8AC3E}">
        <p14:creationId xmlns:p14="http://schemas.microsoft.com/office/powerpoint/2010/main" val="2160486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1C287B4-A6FF-45EF-913D-FEE1904354FD}"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A5656-C8B2-48DC-B0C3-120D295CAFC2}" type="slidenum">
              <a:rPr lang="en-US" smtClean="0"/>
              <a:t>‹#›</a:t>
            </a:fld>
            <a:endParaRPr lang="en-US"/>
          </a:p>
        </p:txBody>
      </p:sp>
    </p:spTree>
    <p:extLst>
      <p:ext uri="{BB962C8B-B14F-4D97-AF65-F5344CB8AC3E}">
        <p14:creationId xmlns:p14="http://schemas.microsoft.com/office/powerpoint/2010/main" val="1748056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C287B4-A6FF-45EF-913D-FEE1904354FD}"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A5656-C8B2-48DC-B0C3-120D295CAFC2}" type="slidenum">
              <a:rPr lang="en-US" smtClean="0"/>
              <a:t>‹#›</a:t>
            </a:fld>
            <a:endParaRPr lang="en-US"/>
          </a:p>
        </p:txBody>
      </p:sp>
    </p:spTree>
    <p:extLst>
      <p:ext uri="{BB962C8B-B14F-4D97-AF65-F5344CB8AC3E}">
        <p14:creationId xmlns:p14="http://schemas.microsoft.com/office/powerpoint/2010/main" val="429436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C287B4-A6FF-45EF-913D-FEE1904354FD}"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A5656-C8B2-48DC-B0C3-120D295CAFC2}" type="slidenum">
              <a:rPr lang="en-US" smtClean="0"/>
              <a:t>‹#›</a:t>
            </a:fld>
            <a:endParaRPr lang="en-US"/>
          </a:p>
        </p:txBody>
      </p:sp>
    </p:spTree>
    <p:extLst>
      <p:ext uri="{BB962C8B-B14F-4D97-AF65-F5344CB8AC3E}">
        <p14:creationId xmlns:p14="http://schemas.microsoft.com/office/powerpoint/2010/main" val="1775535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C287B4-A6FF-45EF-913D-FEE1904354FD}"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A5656-C8B2-48DC-B0C3-120D295CAFC2}" type="slidenum">
              <a:rPr lang="en-US" smtClean="0"/>
              <a:t>‹#›</a:t>
            </a:fld>
            <a:endParaRPr lang="en-US"/>
          </a:p>
        </p:txBody>
      </p:sp>
    </p:spTree>
    <p:extLst>
      <p:ext uri="{BB962C8B-B14F-4D97-AF65-F5344CB8AC3E}">
        <p14:creationId xmlns:p14="http://schemas.microsoft.com/office/powerpoint/2010/main" val="3927603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C287B4-A6FF-45EF-913D-FEE1904354FD}" type="datetimeFigureOut">
              <a:rPr lang="en-US" smtClean="0"/>
              <a:t>11/14/2022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A5656-C8B2-48DC-B0C3-120D295CAFC2}" type="slidenum">
              <a:rPr lang="en-US" smtClean="0"/>
              <a:t>‹#›</a:t>
            </a:fld>
            <a:endParaRPr lang="en-US"/>
          </a:p>
        </p:txBody>
      </p:sp>
    </p:spTree>
    <p:extLst>
      <p:ext uri="{BB962C8B-B14F-4D97-AF65-F5344CB8AC3E}">
        <p14:creationId xmlns:p14="http://schemas.microsoft.com/office/powerpoint/2010/main" val="2747729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1C287B4-A6FF-45EF-913D-FEE1904354FD}" type="datetimeFigureOut">
              <a:rPr lang="en-US" smtClean="0"/>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A5656-C8B2-48DC-B0C3-120D295CAFC2}" type="slidenum">
              <a:rPr lang="en-US" smtClean="0"/>
              <a:t>‹#›</a:t>
            </a:fld>
            <a:endParaRPr lang="en-US"/>
          </a:p>
        </p:txBody>
      </p:sp>
    </p:spTree>
    <p:extLst>
      <p:ext uri="{BB962C8B-B14F-4D97-AF65-F5344CB8AC3E}">
        <p14:creationId xmlns:p14="http://schemas.microsoft.com/office/powerpoint/2010/main" val="1283602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1C287B4-A6FF-45EF-913D-FEE1904354FD}" type="datetimeFigureOut">
              <a:rPr lang="en-US" smtClean="0"/>
              <a:t>11/14/2022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1A5656-C8B2-48DC-B0C3-120D295CAFC2}" type="slidenum">
              <a:rPr lang="en-US" smtClean="0"/>
              <a:t>‹#›</a:t>
            </a:fld>
            <a:endParaRPr lang="en-US"/>
          </a:p>
        </p:txBody>
      </p:sp>
    </p:spTree>
    <p:extLst>
      <p:ext uri="{BB962C8B-B14F-4D97-AF65-F5344CB8AC3E}">
        <p14:creationId xmlns:p14="http://schemas.microsoft.com/office/powerpoint/2010/main" val="3953815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C287B4-A6FF-45EF-913D-FEE1904354FD}" type="datetimeFigureOut">
              <a:rPr lang="en-US" smtClean="0"/>
              <a:t>11/14/2022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1A5656-C8B2-48DC-B0C3-120D295CAFC2}" type="slidenum">
              <a:rPr lang="en-US" smtClean="0"/>
              <a:t>‹#›</a:t>
            </a:fld>
            <a:endParaRPr lang="en-US"/>
          </a:p>
        </p:txBody>
      </p:sp>
    </p:spTree>
    <p:extLst>
      <p:ext uri="{BB962C8B-B14F-4D97-AF65-F5344CB8AC3E}">
        <p14:creationId xmlns:p14="http://schemas.microsoft.com/office/powerpoint/2010/main" val="554830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C287B4-A6FF-45EF-913D-FEE1904354FD}" type="datetimeFigureOut">
              <a:rPr lang="en-US" smtClean="0"/>
              <a:t>11/14/2022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1A5656-C8B2-48DC-B0C3-120D295CAFC2}" type="slidenum">
              <a:rPr lang="en-US" smtClean="0"/>
              <a:t>‹#›</a:t>
            </a:fld>
            <a:endParaRPr lang="en-US"/>
          </a:p>
        </p:txBody>
      </p:sp>
    </p:spTree>
    <p:extLst>
      <p:ext uri="{BB962C8B-B14F-4D97-AF65-F5344CB8AC3E}">
        <p14:creationId xmlns:p14="http://schemas.microsoft.com/office/powerpoint/2010/main" val="4048337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C287B4-A6FF-45EF-913D-FEE1904354FD}" type="datetimeFigureOut">
              <a:rPr lang="en-US" smtClean="0"/>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A5656-C8B2-48DC-B0C3-120D295CAFC2}" type="slidenum">
              <a:rPr lang="en-US" smtClean="0"/>
              <a:t>‹#›</a:t>
            </a:fld>
            <a:endParaRPr lang="en-US"/>
          </a:p>
        </p:txBody>
      </p:sp>
    </p:spTree>
    <p:extLst>
      <p:ext uri="{BB962C8B-B14F-4D97-AF65-F5344CB8AC3E}">
        <p14:creationId xmlns:p14="http://schemas.microsoft.com/office/powerpoint/2010/main" val="283110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C287B4-A6FF-45EF-913D-FEE1904354FD}" type="datetimeFigureOut">
              <a:rPr lang="en-US" smtClean="0"/>
              <a:t>11/14/2022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A5656-C8B2-48DC-B0C3-120D295CAFC2}" type="slidenum">
              <a:rPr lang="en-US" smtClean="0"/>
              <a:t>‹#›</a:t>
            </a:fld>
            <a:endParaRPr lang="en-US"/>
          </a:p>
        </p:txBody>
      </p:sp>
    </p:spTree>
    <p:extLst>
      <p:ext uri="{BB962C8B-B14F-4D97-AF65-F5344CB8AC3E}">
        <p14:creationId xmlns:p14="http://schemas.microsoft.com/office/powerpoint/2010/main" val="640162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C287B4-A6FF-45EF-913D-FEE1904354FD}" type="datetimeFigureOut">
              <a:rPr lang="en-US" smtClean="0"/>
              <a:t>11/14/2022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A5656-C8B2-48DC-B0C3-120D295CAFC2}" type="slidenum">
              <a:rPr lang="en-US" smtClean="0"/>
              <a:t>‹#›</a:t>
            </a:fld>
            <a:endParaRPr lang="en-US"/>
          </a:p>
        </p:txBody>
      </p:sp>
    </p:spTree>
    <p:extLst>
      <p:ext uri="{BB962C8B-B14F-4D97-AF65-F5344CB8AC3E}">
        <p14:creationId xmlns:p14="http://schemas.microsoft.com/office/powerpoint/2010/main" val="9774605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Hindsight" TargetMode="External"/><Relationship Id="rId2" Type="http://schemas.openxmlformats.org/officeDocument/2006/relationships/hyperlink" Target="https://en.wikipedia.org/wiki/Metapho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mailto:adeoyerisikat@gmail.com" TargetMode="External"/><Relationship Id="rId7" Type="http://schemas.openxmlformats.org/officeDocument/2006/relationships/image" Target="../media/image7.jpg"/><Relationship Id="rId2" Type="http://schemas.openxmlformats.org/officeDocument/2006/relationships/hyperlink" Target="mailto:adetolaolugbenga@yahoo.com" TargetMode="External"/><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hyperlink" Target="mailto:4gbonjayeseun@gmail.com" TargetMode="External"/><Relationship Id="rId4" Type="http://schemas.openxmlformats.org/officeDocument/2006/relationships/hyperlink" Target="mailto:maryamadebayo12@gmail.com" TargetMode="External"/><Relationship Id="rId9"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334000"/>
          </a:xfrm>
        </p:spPr>
        <p:txBody>
          <a:bodyPr>
            <a:normAutofit fontScale="90000"/>
          </a:bodyPr>
          <a:lstStyle/>
          <a:p>
            <a:r>
              <a:rPr lang="en-US" dirty="0"/>
              <a:t> </a:t>
            </a:r>
            <a:r>
              <a:rPr lang="en-GB" b="1" dirty="0"/>
              <a:t>POST COVID-19 PARADIGM SHIFT IN SOCIAL SCIENCES, TECHNOLOGY AND PUBLIC HEALTH IN NIGERIA</a:t>
            </a:r>
            <a:br>
              <a:rPr lang="en-US" dirty="0"/>
            </a:br>
            <a:r>
              <a:rPr lang="en-GB" b="1" dirty="0"/>
              <a:t> by</a:t>
            </a:r>
            <a:br>
              <a:rPr lang="en-US" dirty="0"/>
            </a:br>
            <a:br>
              <a:rPr lang="en-US" dirty="0"/>
            </a:br>
            <a:r>
              <a:rPr lang="en-GB" b="1" dirty="0"/>
              <a:t> </a:t>
            </a:r>
            <a:br>
              <a:rPr lang="en-US" dirty="0"/>
            </a:br>
            <a:r>
              <a:rPr lang="en-GB" b="1" dirty="0"/>
              <a:t> </a:t>
            </a:r>
            <a:br>
              <a:rPr lang="en-US" dirty="0"/>
            </a:br>
            <a:r>
              <a:rPr lang="en-GB" b="1" dirty="0"/>
              <a:t> </a:t>
            </a:r>
            <a:br>
              <a:rPr lang="en-US" dirty="0"/>
            </a:br>
            <a:endParaRPr lang="en-US" dirty="0"/>
          </a:p>
        </p:txBody>
      </p:sp>
      <p:sp>
        <p:nvSpPr>
          <p:cNvPr id="3" name="Subtitle 2"/>
          <p:cNvSpPr>
            <a:spLocks noGrp="1"/>
          </p:cNvSpPr>
          <p:nvPr>
            <p:ph type="subTitle" idx="1"/>
          </p:nvPr>
        </p:nvSpPr>
        <p:spPr>
          <a:xfrm>
            <a:off x="990600" y="2819400"/>
            <a:ext cx="7696200" cy="3276600"/>
          </a:xfrm>
        </p:spPr>
        <p:txBody>
          <a:bodyPr>
            <a:normAutofit lnSpcReduction="10000"/>
          </a:bodyPr>
          <a:lstStyle/>
          <a:p>
            <a:r>
              <a:rPr lang="en-GB" b="1" baseline="30000" dirty="0"/>
              <a:t>1</a:t>
            </a:r>
            <a:r>
              <a:rPr lang="en-GB" b="1" dirty="0"/>
              <a:t>ADETOLA, </a:t>
            </a:r>
            <a:r>
              <a:rPr lang="en-GB" b="1" dirty="0" err="1"/>
              <a:t>Olugbenga</a:t>
            </a:r>
            <a:r>
              <a:rPr lang="en-GB" b="1" dirty="0"/>
              <a:t> (</a:t>
            </a:r>
            <a:r>
              <a:rPr lang="en-GB" b="1" dirty="0" err="1"/>
              <a:t>P.hd</a:t>
            </a:r>
            <a:r>
              <a:rPr lang="en-GB" b="1" dirty="0"/>
              <a:t>)    </a:t>
            </a:r>
            <a:br>
              <a:rPr lang="en-US" b="1" dirty="0"/>
            </a:br>
            <a:r>
              <a:rPr lang="en-GB" dirty="0"/>
              <a:t> </a:t>
            </a:r>
            <a:br>
              <a:rPr lang="en-US" dirty="0"/>
            </a:br>
            <a:r>
              <a:rPr lang="en-GB" b="1" baseline="30000" dirty="0"/>
              <a:t>2</a:t>
            </a:r>
            <a:r>
              <a:rPr lang="en-GB" b="1" dirty="0"/>
              <a:t> </a:t>
            </a:r>
            <a:r>
              <a:rPr lang="en-GB" b="1" dirty="0" err="1"/>
              <a:t>Akindamola</a:t>
            </a:r>
            <a:r>
              <a:rPr lang="en-GB" b="1" dirty="0"/>
              <a:t>, </a:t>
            </a:r>
            <a:r>
              <a:rPr lang="en-GB" b="1" dirty="0" err="1"/>
              <a:t>Saheed</a:t>
            </a:r>
            <a:r>
              <a:rPr lang="en-GB" b="1" dirty="0"/>
              <a:t> (</a:t>
            </a:r>
            <a:r>
              <a:rPr lang="en-GB" b="1" dirty="0" err="1"/>
              <a:t>Ph.D</a:t>
            </a:r>
            <a:r>
              <a:rPr lang="en-GB" b="1" dirty="0"/>
              <a:t>)</a:t>
            </a:r>
            <a:br>
              <a:rPr lang="en-US" dirty="0"/>
            </a:br>
            <a:r>
              <a:rPr lang="en-GB" dirty="0"/>
              <a:t> </a:t>
            </a:r>
            <a:br>
              <a:rPr lang="en-US" dirty="0"/>
            </a:br>
            <a:r>
              <a:rPr lang="en-GB" baseline="30000" dirty="0"/>
              <a:t>3 </a:t>
            </a:r>
            <a:r>
              <a:rPr lang="en-GB" b="1" dirty="0" err="1"/>
              <a:t>Popoola</a:t>
            </a:r>
            <a:r>
              <a:rPr lang="en-GB" b="1" dirty="0"/>
              <a:t>-Adebayo, Maryam</a:t>
            </a:r>
            <a:br>
              <a:rPr lang="en-US" dirty="0"/>
            </a:br>
            <a:r>
              <a:rPr lang="en-GB" b="1" dirty="0"/>
              <a:t> </a:t>
            </a:r>
            <a:br>
              <a:rPr lang="en-US" dirty="0"/>
            </a:br>
            <a:r>
              <a:rPr lang="en-GB" b="1" baseline="30000" dirty="0"/>
              <a:t>4 </a:t>
            </a:r>
            <a:r>
              <a:rPr lang="en-GB" b="1" dirty="0" err="1"/>
              <a:t>Fogbonjaiye</a:t>
            </a:r>
            <a:r>
              <a:rPr lang="en-GB" b="1" dirty="0"/>
              <a:t>, </a:t>
            </a:r>
            <a:r>
              <a:rPr lang="en-GB" b="1" dirty="0" err="1"/>
              <a:t>Seun</a:t>
            </a:r>
            <a:r>
              <a:rPr lang="en-GB" b="1" dirty="0"/>
              <a:t> Samuel (</a:t>
            </a:r>
            <a:r>
              <a:rPr lang="en-GB" b="1" dirty="0" err="1"/>
              <a:t>Ph.D</a:t>
            </a:r>
            <a:r>
              <a:rPr lang="en-GB" b="1" dirty="0"/>
              <a:t>)</a:t>
            </a:r>
            <a:endParaRPr lang="en-US" dirty="0"/>
          </a:p>
        </p:txBody>
      </p:sp>
    </p:spTree>
    <p:extLst>
      <p:ext uri="{BB962C8B-B14F-4D97-AF65-F5344CB8AC3E}">
        <p14:creationId xmlns:p14="http://schemas.microsoft.com/office/powerpoint/2010/main" val="1110221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Concepts of Paradigm Shift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algn="just"/>
            <a:r>
              <a:rPr lang="en-GB" dirty="0"/>
              <a:t>The term paradigm shift refers to a major change in the worldview, concepts, and practices of how something works or is accomplished. A paradigm shift can happen within a wide variety of contexts from scientific research to industry (Janet &amp; </a:t>
            </a:r>
            <a:r>
              <a:rPr lang="en-GB" dirty="0" err="1"/>
              <a:t>Ngugi</a:t>
            </a:r>
            <a:r>
              <a:rPr lang="en-GB" dirty="0"/>
              <a:t>, 2014).</a:t>
            </a:r>
          </a:p>
          <a:p>
            <a:pPr marL="0" indent="0" algn="just">
              <a:buNone/>
            </a:pPr>
            <a:r>
              <a:rPr lang="en-GB" dirty="0"/>
              <a:t> </a:t>
            </a:r>
          </a:p>
          <a:p>
            <a:pPr algn="just"/>
            <a:r>
              <a:rPr lang="en-GB" dirty="0"/>
              <a:t>In the present-day, paradigm shifts refer just as easily to surprising political outcomes or new artistic movements as they do to the arrival of a new baseline assumption and methodology in chemistry or astronomy. </a:t>
            </a:r>
          </a:p>
          <a:p>
            <a:pPr marL="0" indent="0" algn="just">
              <a:buNone/>
            </a:pPr>
            <a:endParaRPr lang="en-GB" dirty="0"/>
          </a:p>
          <a:p>
            <a:pPr algn="just"/>
            <a:r>
              <a:rPr lang="en-GB" dirty="0"/>
              <a:t>Paradigms are generally defined as a framework that has unwritten rules and that directs actions. A paradigm shift occurs when one paradigm loses its influence and another takes over.</a:t>
            </a:r>
            <a:endParaRPr lang="en-US" dirty="0"/>
          </a:p>
        </p:txBody>
      </p:sp>
    </p:spTree>
    <p:extLst>
      <p:ext uri="{BB962C8B-B14F-4D97-AF65-F5344CB8AC3E}">
        <p14:creationId xmlns:p14="http://schemas.microsoft.com/office/powerpoint/2010/main" val="3999064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Theoretical Review</a:t>
            </a:r>
            <a:br>
              <a:rPr lang="en-US" dirty="0"/>
            </a:br>
            <a:endParaRPr lang="en-US" dirty="0"/>
          </a:p>
        </p:txBody>
      </p:sp>
      <p:sp>
        <p:nvSpPr>
          <p:cNvPr id="3" name="Content Placeholder 2"/>
          <p:cNvSpPr>
            <a:spLocks noGrp="1"/>
          </p:cNvSpPr>
          <p:nvPr>
            <p:ph idx="1"/>
          </p:nvPr>
        </p:nvSpPr>
        <p:spPr>
          <a:xfrm>
            <a:off x="457200" y="1219200"/>
            <a:ext cx="8229600" cy="5029200"/>
          </a:xfrm>
        </p:spPr>
        <p:txBody>
          <a:bodyPr>
            <a:normAutofit fontScale="92500" lnSpcReduction="10000"/>
          </a:bodyPr>
          <a:lstStyle/>
          <a:p>
            <a:pPr lvl="1"/>
            <a:r>
              <a:rPr lang="en-GB" b="1" dirty="0"/>
              <a:t>Swan </a:t>
            </a:r>
            <a:r>
              <a:rPr lang="en-GB" b="1" dirty="0" err="1"/>
              <a:t>Theory:</a:t>
            </a:r>
            <a:r>
              <a:rPr lang="en-GB" dirty="0" err="1"/>
              <a:t>The</a:t>
            </a:r>
            <a:r>
              <a:rPr lang="en-GB" dirty="0"/>
              <a:t> black swan theory or theory of black swan events is a </a:t>
            </a:r>
            <a:r>
              <a:rPr lang="en-GB" u="sng" dirty="0">
                <a:hlinkClick r:id="rId2" tooltip="Metaphor"/>
              </a:rPr>
              <a:t>metaphor</a:t>
            </a:r>
            <a:r>
              <a:rPr lang="en-GB" dirty="0"/>
              <a:t> that describes an event that comes as a surprise, has a major effect, and is often inappropriately rationalised after the fact with the benefit of </a:t>
            </a:r>
            <a:r>
              <a:rPr lang="en-GB" u="sng" dirty="0">
                <a:hlinkClick r:id="rId3" tooltip="Hindsight"/>
              </a:rPr>
              <a:t>hindsight</a:t>
            </a:r>
            <a:r>
              <a:rPr lang="en-GB" dirty="0"/>
              <a:t>.</a:t>
            </a:r>
            <a:endParaRPr lang="en-US" dirty="0"/>
          </a:p>
          <a:p>
            <a:pPr lvl="1"/>
            <a:r>
              <a:rPr lang="en-GB" b="1" dirty="0"/>
              <a:t>Flu </a:t>
            </a:r>
            <a:r>
              <a:rPr lang="en-GB" b="1" dirty="0" err="1"/>
              <a:t>Theory:</a:t>
            </a:r>
            <a:r>
              <a:rPr lang="en-GB" dirty="0" err="1"/>
              <a:t>A</a:t>
            </a:r>
            <a:r>
              <a:rPr lang="en-GB" dirty="0"/>
              <a:t> review of 1918 pandemic flu mortality rates in different populations suggests that exposure to bacterial pathogens played an important role. The hypothesis about the T-cell epitope may have some implications for the development of universal flu vaccines, since it would be important "to ensure that T-cell-mediated responses to future seasonal and pandemic strains are protective but not pathogenic,"</a:t>
            </a:r>
            <a:endParaRPr lang="en-US" dirty="0"/>
          </a:p>
          <a:p>
            <a:endParaRPr lang="en-US" dirty="0"/>
          </a:p>
        </p:txBody>
      </p:sp>
    </p:spTree>
    <p:extLst>
      <p:ext uri="{BB962C8B-B14F-4D97-AF65-F5344CB8AC3E}">
        <p14:creationId xmlns:p14="http://schemas.microsoft.com/office/powerpoint/2010/main" val="1762674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Empirical Review</a:t>
            </a:r>
            <a:endParaRPr lang="en-US" dirty="0"/>
          </a:p>
        </p:txBody>
      </p:sp>
      <p:sp>
        <p:nvSpPr>
          <p:cNvPr id="3" name="Content Placeholder 2"/>
          <p:cNvSpPr>
            <a:spLocks noGrp="1"/>
          </p:cNvSpPr>
          <p:nvPr>
            <p:ph idx="1"/>
          </p:nvPr>
        </p:nvSpPr>
        <p:spPr/>
        <p:txBody>
          <a:bodyPr>
            <a:normAutofit fontScale="40000" lnSpcReduction="20000"/>
          </a:bodyPr>
          <a:lstStyle/>
          <a:p>
            <a:r>
              <a:rPr lang="en-GB" dirty="0"/>
              <a:t>According to </a:t>
            </a:r>
            <a:r>
              <a:rPr lang="en-GB" dirty="0" err="1"/>
              <a:t>Harapan</a:t>
            </a:r>
            <a:r>
              <a:rPr lang="en-GB" dirty="0"/>
              <a:t>, (2020), in early December 2019, an outbreak of coronavirus disease 2019 (COVID-19), caused by a novel severe acute respiratory syndrome coronavirus 2 (SARS-CoV-2), occurred in Wuhan City, Hubei Province, China. On January 30, 2020 the World Health Organization declared the outbreak as a Public Health Emergency of International Concern. </a:t>
            </a:r>
          </a:p>
          <a:p>
            <a:r>
              <a:rPr lang="en-GB" dirty="0" err="1"/>
              <a:t>Sharu</a:t>
            </a:r>
            <a:r>
              <a:rPr lang="en-GB" dirty="0"/>
              <a:t> and </a:t>
            </a:r>
            <a:r>
              <a:rPr lang="en-GB" dirty="0" err="1"/>
              <a:t>Guyo</a:t>
            </a:r>
            <a:r>
              <a:rPr lang="en-GB" dirty="0"/>
              <a:t> (2020) study was on COVID-19 impact on SMEs in Bangladesh: An Investigation of What they are experiencing and how they are managing. SMEs in Bangladesh have already been experiencing the devastating and ruthless impact as such the motivation of the study to develop insight relating to what is experiencing by SMEs and how they are managing. </a:t>
            </a:r>
            <a:endParaRPr lang="en-US" dirty="0"/>
          </a:p>
          <a:p>
            <a:r>
              <a:rPr lang="en-GB" dirty="0"/>
              <a:t>This study used a descriptive analysis method of primary and secondary data obtained directly both from field survey and from various publication sources. The study findings might assist in formulating the strategic decision focusing on SMEs revival and growth after the pandemic become stable. Study findings also utterly established the fact i.e. government should invest considerable effects for mobilization and efficient reallocation of resources through collaboration of both Banks and nonbanks financial instructions. Else, unemployment, decline growth speed, and social insecurity might appear and prevail in the long run.</a:t>
            </a:r>
          </a:p>
          <a:p>
            <a:pPr marL="0" indent="0">
              <a:buNone/>
            </a:pPr>
            <a:endParaRPr lang="en-US" dirty="0"/>
          </a:p>
          <a:p>
            <a:r>
              <a:rPr lang="en-GB" dirty="0" err="1"/>
              <a:t>Mckibbin</a:t>
            </a:r>
            <a:r>
              <a:rPr lang="en-GB" dirty="0"/>
              <a:t> and Fernando (2020) study coronavirus pandemic in </a:t>
            </a:r>
            <a:r>
              <a:rPr lang="en-GB" b="1" dirty="0"/>
              <a:t>Nigeria</a:t>
            </a:r>
            <a:r>
              <a:rPr lang="en-GB" dirty="0"/>
              <a:t>: how can small and medium enterprises (</a:t>
            </a:r>
            <a:r>
              <a:rPr lang="en-GB" dirty="0" err="1"/>
              <a:t>smes</a:t>
            </a:r>
            <a:r>
              <a:rPr lang="en-GB" dirty="0"/>
              <a:t>) cope and flatten the curve. According to the authors the negative effect of the invisible enemy is ravaging the entire world populace, leading to global economic crisis. Businesses across the globe are feeling the negative impact of the coronavirus COVID-19 pandemic threatening their going concern status. SMEs in Nigeria are not left out in the share of this negative effect of the invisible enemy, as their survival is being threatened and the government is not helping. We reviewed literature on the impact of COVID-19 on SMEs and subsequently proposed a model to help them win the fight alongside with the federal government in flattening the curve. We concluded that SMEs can triumph in this turbulent time following the laid down health advice, and we pray the world heals of this pandemic in no distant time.</a:t>
            </a:r>
            <a:endParaRPr lang="en-US" dirty="0"/>
          </a:p>
          <a:p>
            <a:endParaRPr lang="en-US" dirty="0"/>
          </a:p>
        </p:txBody>
      </p:sp>
    </p:spTree>
    <p:extLst>
      <p:ext uri="{BB962C8B-B14F-4D97-AF65-F5344CB8AC3E}">
        <p14:creationId xmlns:p14="http://schemas.microsoft.com/office/powerpoint/2010/main" val="1178810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Methodology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GB" dirty="0"/>
              <a:t>The study was conducted with reference to the existing theoretical literature review. Published, unpublished, online journals and magazines by other researchers on similar research were critically examined to investigate the research problem. The qualitative approach provides perceptions to social components of the procedures amongst agencies (</a:t>
            </a:r>
            <a:r>
              <a:rPr lang="en-GB" dirty="0" err="1"/>
              <a:t>Denzin</a:t>
            </a:r>
            <a:r>
              <a:rPr lang="en-GB" dirty="0"/>
              <a:t> &amp; Lincoln 2018). The qualitative technique is regarded as a suitable method to investigate the Post Covid-19 Paradigm Shift in Social Sciences, Technology and Public Health in Nigeria. </a:t>
            </a:r>
            <a:endParaRPr lang="en-US" dirty="0"/>
          </a:p>
        </p:txBody>
      </p:sp>
    </p:spTree>
    <p:extLst>
      <p:ext uri="{BB962C8B-B14F-4D97-AF65-F5344CB8AC3E}">
        <p14:creationId xmlns:p14="http://schemas.microsoft.com/office/powerpoint/2010/main" val="1507179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Conclusion</a:t>
            </a:r>
            <a:endParaRPr lang="en-US" dirty="0"/>
          </a:p>
        </p:txBody>
      </p:sp>
      <p:sp>
        <p:nvSpPr>
          <p:cNvPr id="3" name="Content Placeholder 2"/>
          <p:cNvSpPr>
            <a:spLocks noGrp="1"/>
          </p:cNvSpPr>
          <p:nvPr>
            <p:ph idx="1"/>
          </p:nvPr>
        </p:nvSpPr>
        <p:spPr/>
        <p:txBody>
          <a:bodyPr>
            <a:normAutofit fontScale="70000" lnSpcReduction="20000"/>
          </a:bodyPr>
          <a:lstStyle/>
          <a:p>
            <a:r>
              <a:rPr lang="en-GB" dirty="0"/>
              <a:t>The COVID-19 pandemic has created multiple paradigm shifts. Even the most prepared organizations scrambled to react to the rapid changes brought on by the pandemic. </a:t>
            </a:r>
          </a:p>
          <a:p>
            <a:r>
              <a:rPr lang="en-GB" dirty="0"/>
              <a:t>However, by becoming more aware of these paradigm shifts in the key areas discussed above, practitioners can better position themselves to explore the myriad of organizational changes resulting from the pandemic. Also, awareness of these paradigm shifts enables individuals and organizations to proactively adapt to a rapidly changing business environment. It is likely that the effects of this pandemic will need to be explored for years to come in order to truly understand the depth and magnitude of effect. By being armed with a knowledge of these paradigm shifts, their implications, and the issues for consideration, organizations and their leaders can take the actions that should lead to long-term organizational success. </a:t>
            </a:r>
            <a:endParaRPr lang="en-US" dirty="0"/>
          </a:p>
          <a:p>
            <a:endParaRPr lang="en-US" dirty="0"/>
          </a:p>
        </p:txBody>
      </p:sp>
    </p:spTree>
    <p:extLst>
      <p:ext uri="{BB962C8B-B14F-4D97-AF65-F5344CB8AC3E}">
        <p14:creationId xmlns:p14="http://schemas.microsoft.com/office/powerpoint/2010/main" val="1184923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Recommendations</a:t>
            </a:r>
            <a:br>
              <a:rPr lang="en-US" b="1" dirty="0"/>
            </a:b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pPr algn="just"/>
            <a:r>
              <a:rPr lang="en-GB" dirty="0"/>
              <a:t>It is recommended that the government should grant tax breaks to companies seeking to increase their capacity to produce import substitute goods, which could even mean zero-rating VAT for the next 3-months; </a:t>
            </a:r>
          </a:p>
          <a:p>
            <a:pPr algn="just"/>
            <a:r>
              <a:rPr lang="en-GB" dirty="0"/>
              <a:t>Release VAT refunds to assist businesses with managing their cash flow;</a:t>
            </a:r>
          </a:p>
          <a:p>
            <a:pPr algn="just"/>
            <a:r>
              <a:rPr lang="en-GB" dirty="0"/>
              <a:t>Encouraging banks to give concessionary loans at low rates to facilitate businesses, and as well provide moratoriums on loans that are due; </a:t>
            </a:r>
          </a:p>
          <a:p>
            <a:pPr algn="just"/>
            <a:r>
              <a:rPr lang="en-GB" dirty="0"/>
              <a:t>However, Nigeria can cushion the impact of the virus by introducing measures to protect companies and their workers, most especially the vulnerable citizens, from the impact of the quarantine measures. Such measures could include: Unemployment benefits, Employment retention, Social assistance benefits and financial support and tax relief.</a:t>
            </a:r>
            <a:endParaRPr lang="en-US" dirty="0"/>
          </a:p>
          <a:p>
            <a:pPr algn="just"/>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0976" y="5438519"/>
            <a:ext cx="1865376" cy="124053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45600" y="5440569"/>
            <a:ext cx="1865376" cy="1286256"/>
          </a:xfrm>
          <a:prstGeom prst="rect">
            <a:avLst/>
          </a:prstGeom>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80224" y="5476314"/>
            <a:ext cx="1865376" cy="1240536"/>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875" y="5476314"/>
            <a:ext cx="1865376" cy="128625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54824" y="5419344"/>
            <a:ext cx="1865376" cy="1286256"/>
          </a:xfrm>
          <a:prstGeom prst="rect">
            <a:avLst/>
          </a:prstGeom>
        </p:spPr>
      </p:pic>
    </p:spTree>
    <p:extLst>
      <p:ext uri="{BB962C8B-B14F-4D97-AF65-F5344CB8AC3E}">
        <p14:creationId xmlns:p14="http://schemas.microsoft.com/office/powerpoint/2010/main" val="558242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457200"/>
            <a:ext cx="8686800" cy="628650"/>
          </a:xfrm>
        </p:spPr>
        <p:txBody>
          <a:bodyPr>
            <a:noAutofit/>
          </a:bodyPr>
          <a:lstStyle/>
          <a:p>
            <a:r>
              <a:rPr lang="en-US" sz="4000" dirty="0"/>
              <a:t>AWARENESS AND GLOBAL ACTION PLAN </a:t>
            </a:r>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547270" y="990600"/>
            <a:ext cx="5333999" cy="5333999"/>
          </a:xfrm>
        </p:spPr>
      </p:pic>
      <p:sp>
        <p:nvSpPr>
          <p:cNvPr id="6" name="Text Placeholder 5"/>
          <p:cNvSpPr>
            <a:spLocks noGrp="1"/>
          </p:cNvSpPr>
          <p:nvPr>
            <p:ph type="body" sz="half" idx="2"/>
          </p:nvPr>
        </p:nvSpPr>
        <p:spPr>
          <a:xfrm>
            <a:off x="381000" y="990600"/>
            <a:ext cx="3008313" cy="5727700"/>
          </a:xfrm>
        </p:spPr>
        <p:txBody>
          <a:bodyPr>
            <a:normAutofit fontScale="55000" lnSpcReduction="20000"/>
          </a:bodyPr>
          <a:lstStyle/>
          <a:p>
            <a:pPr algn="just"/>
            <a:endParaRPr lang="en-GB" sz="3800" dirty="0"/>
          </a:p>
          <a:p>
            <a:pPr algn="just"/>
            <a:r>
              <a:rPr lang="en-GB" sz="3800" dirty="0"/>
              <a:t>Government must ensure the equitable distribution of health care and other material support such as food, soap and water. </a:t>
            </a:r>
          </a:p>
          <a:p>
            <a:pPr algn="just"/>
            <a:endParaRPr lang="en-GB" sz="3800" dirty="0"/>
          </a:p>
          <a:p>
            <a:pPr algn="just"/>
            <a:r>
              <a:rPr lang="en-GB" sz="3800" dirty="0"/>
              <a:t>Besides, community engagement is vital to increase access to information about control measures, address stigma surrounding COVID-19 and comply with the control measures; It is no news that the COVID-19 pandemic will disrupt the global and Nigerian economy in 2020. </a:t>
            </a:r>
          </a:p>
          <a:p>
            <a:endParaRPr lang="en-US" dirty="0"/>
          </a:p>
        </p:txBody>
      </p:sp>
    </p:spTree>
    <p:extLst>
      <p:ext uri="{BB962C8B-B14F-4D97-AF65-F5344CB8AC3E}">
        <p14:creationId xmlns:p14="http://schemas.microsoft.com/office/powerpoint/2010/main" val="658787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199" y="274638"/>
            <a:ext cx="4419599" cy="1173162"/>
          </a:xfrm>
        </p:spPr>
        <p:txBody>
          <a:bodyPr>
            <a:normAutofit/>
          </a:bodyPr>
          <a:lstStyle/>
          <a:p>
            <a:r>
              <a:rPr lang="en-US" b="1" dirty="0"/>
              <a:t>Authors</a:t>
            </a:r>
          </a:p>
        </p:txBody>
      </p:sp>
      <p:sp>
        <p:nvSpPr>
          <p:cNvPr id="10" name="Content Placeholder 9"/>
          <p:cNvSpPr>
            <a:spLocks noGrp="1"/>
          </p:cNvSpPr>
          <p:nvPr>
            <p:ph sz="half" idx="1"/>
          </p:nvPr>
        </p:nvSpPr>
        <p:spPr>
          <a:xfrm>
            <a:off x="0" y="1295400"/>
            <a:ext cx="4495800" cy="5257800"/>
          </a:xfrm>
        </p:spPr>
        <p:txBody>
          <a:bodyPr>
            <a:normAutofit fontScale="55000" lnSpcReduction="20000"/>
          </a:bodyPr>
          <a:lstStyle/>
          <a:p>
            <a:r>
              <a:rPr lang="en-GB" b="1" dirty="0"/>
              <a:t> </a:t>
            </a:r>
            <a:endParaRPr lang="en-US" dirty="0"/>
          </a:p>
          <a:p>
            <a:r>
              <a:rPr lang="en-GB" b="1" baseline="30000" dirty="0"/>
              <a:t>1</a:t>
            </a:r>
            <a:r>
              <a:rPr lang="en-GB" b="1" dirty="0"/>
              <a:t>ADETOLA, </a:t>
            </a:r>
            <a:r>
              <a:rPr lang="en-GB" b="1" dirty="0" err="1"/>
              <a:t>Olugbenga</a:t>
            </a:r>
            <a:r>
              <a:rPr lang="en-GB" b="1" dirty="0"/>
              <a:t> (</a:t>
            </a:r>
            <a:r>
              <a:rPr lang="en-GB" b="1" dirty="0" err="1"/>
              <a:t>P.hd</a:t>
            </a:r>
            <a:r>
              <a:rPr lang="en-GB" b="1" dirty="0"/>
              <a:t>)    </a:t>
            </a:r>
            <a:endParaRPr lang="en-US" b="1" dirty="0"/>
          </a:p>
          <a:p>
            <a:r>
              <a:rPr lang="en-GB" b="1" dirty="0"/>
              <a:t>School of Management and Business Studies </a:t>
            </a:r>
            <a:endParaRPr lang="en-US" dirty="0"/>
          </a:p>
          <a:p>
            <a:r>
              <a:rPr lang="en-GB" b="1" dirty="0"/>
              <a:t>Department of Banking and Finance</a:t>
            </a:r>
            <a:endParaRPr lang="en-US" dirty="0"/>
          </a:p>
          <a:p>
            <a:r>
              <a:rPr lang="en-GB" b="1" dirty="0" err="1"/>
              <a:t>Yaba</a:t>
            </a:r>
            <a:r>
              <a:rPr lang="en-GB" b="1" dirty="0"/>
              <a:t> College of Technology, </a:t>
            </a:r>
            <a:r>
              <a:rPr lang="en-GB" b="1" dirty="0" err="1"/>
              <a:t>Yaba</a:t>
            </a:r>
            <a:r>
              <a:rPr lang="en-GB" b="1" dirty="0"/>
              <a:t>, Lagos</a:t>
            </a:r>
            <a:endParaRPr lang="en-US" dirty="0"/>
          </a:p>
          <a:p>
            <a:r>
              <a:rPr lang="en-GB" b="1" dirty="0"/>
              <a:t>E-mail: </a:t>
            </a:r>
            <a:r>
              <a:rPr lang="en-GB" u="sng" dirty="0">
                <a:hlinkClick r:id="rId2"/>
              </a:rPr>
              <a:t>adetolaolugbenga@yahoo.com</a:t>
            </a:r>
            <a:r>
              <a:rPr lang="en-GB" dirty="0"/>
              <a:t> </a:t>
            </a:r>
            <a:endParaRPr lang="en-US" dirty="0"/>
          </a:p>
          <a:p>
            <a:r>
              <a:rPr lang="en-GB" dirty="0"/>
              <a:t> </a:t>
            </a:r>
            <a:endParaRPr lang="en-US" dirty="0"/>
          </a:p>
          <a:p>
            <a:r>
              <a:rPr lang="en-GB" b="1" baseline="30000" dirty="0"/>
              <a:t>2</a:t>
            </a:r>
            <a:r>
              <a:rPr lang="en-GB" b="1" dirty="0"/>
              <a:t> </a:t>
            </a:r>
            <a:r>
              <a:rPr lang="en-GB" b="1" dirty="0" err="1"/>
              <a:t>Akindamola</a:t>
            </a:r>
            <a:r>
              <a:rPr lang="en-GB" b="1" dirty="0"/>
              <a:t>, </a:t>
            </a:r>
            <a:r>
              <a:rPr lang="en-GB" b="1" dirty="0" err="1"/>
              <a:t>Saheed</a:t>
            </a:r>
            <a:r>
              <a:rPr lang="en-GB" b="1" dirty="0"/>
              <a:t> (</a:t>
            </a:r>
            <a:r>
              <a:rPr lang="en-GB" b="1" dirty="0" err="1"/>
              <a:t>Ph.D</a:t>
            </a:r>
            <a:r>
              <a:rPr lang="en-GB" b="1" dirty="0"/>
              <a:t>)</a:t>
            </a:r>
            <a:endParaRPr lang="en-US" dirty="0"/>
          </a:p>
          <a:p>
            <a:r>
              <a:rPr lang="en-GB" b="1" dirty="0" err="1"/>
              <a:t>Saheed-Matic</a:t>
            </a:r>
            <a:r>
              <a:rPr lang="en-GB" b="1" dirty="0"/>
              <a:t> Research Solutions</a:t>
            </a:r>
            <a:endParaRPr lang="en-US" dirty="0"/>
          </a:p>
          <a:p>
            <a:r>
              <a:rPr lang="en-GB" b="1" dirty="0"/>
              <a:t>Email: </a:t>
            </a:r>
            <a:r>
              <a:rPr lang="en-GB" u="sng" dirty="0">
                <a:hlinkClick r:id="rId3"/>
              </a:rPr>
              <a:t>saheedakindamola@yahoo.com</a:t>
            </a:r>
            <a:endParaRPr lang="en-US" dirty="0"/>
          </a:p>
          <a:p>
            <a:r>
              <a:rPr lang="en-GB" dirty="0"/>
              <a:t> </a:t>
            </a:r>
            <a:endParaRPr lang="en-US" dirty="0"/>
          </a:p>
          <a:p>
            <a:r>
              <a:rPr lang="en-GB" baseline="30000" dirty="0"/>
              <a:t>3 </a:t>
            </a:r>
            <a:r>
              <a:rPr lang="en-GB" b="1" dirty="0" err="1"/>
              <a:t>Popoola</a:t>
            </a:r>
            <a:r>
              <a:rPr lang="en-GB" b="1" dirty="0"/>
              <a:t>-Adebayo, Maryam</a:t>
            </a:r>
            <a:endParaRPr lang="en-US" dirty="0"/>
          </a:p>
          <a:p>
            <a:r>
              <a:rPr lang="en-GB" b="1" dirty="0"/>
              <a:t>School of Management and Business Studies </a:t>
            </a:r>
            <a:endParaRPr lang="en-US" dirty="0"/>
          </a:p>
          <a:p>
            <a:r>
              <a:rPr lang="en-GB" b="1" dirty="0"/>
              <a:t>Department of Banking and Finance</a:t>
            </a:r>
            <a:endParaRPr lang="en-US" dirty="0"/>
          </a:p>
          <a:p>
            <a:r>
              <a:rPr lang="en-GB" b="1" dirty="0" err="1"/>
              <a:t>Yaba</a:t>
            </a:r>
            <a:r>
              <a:rPr lang="en-GB" b="1" dirty="0"/>
              <a:t> College of Technology, </a:t>
            </a:r>
            <a:r>
              <a:rPr lang="en-GB" b="1" dirty="0" err="1"/>
              <a:t>Yaba</a:t>
            </a:r>
            <a:r>
              <a:rPr lang="en-GB" b="1" dirty="0"/>
              <a:t>, Lagos</a:t>
            </a:r>
            <a:endParaRPr lang="en-US" dirty="0"/>
          </a:p>
          <a:p>
            <a:r>
              <a:rPr lang="en-GB" b="1" dirty="0"/>
              <a:t>Email: </a:t>
            </a:r>
            <a:r>
              <a:rPr lang="en-GB" b="1" u="sng" dirty="0">
                <a:hlinkClick r:id="rId4"/>
              </a:rPr>
              <a:t>maryamadebayo12@gmail.com</a:t>
            </a:r>
            <a:endParaRPr lang="en-US" dirty="0"/>
          </a:p>
          <a:p>
            <a:r>
              <a:rPr lang="en-GB" b="1" dirty="0"/>
              <a:t> </a:t>
            </a:r>
            <a:endParaRPr lang="en-US" dirty="0"/>
          </a:p>
          <a:p>
            <a:r>
              <a:rPr lang="en-GB" b="1" baseline="30000" dirty="0"/>
              <a:t>4 </a:t>
            </a:r>
            <a:r>
              <a:rPr lang="en-GB" b="1" dirty="0" err="1"/>
              <a:t>Fogbonjaiye</a:t>
            </a:r>
            <a:r>
              <a:rPr lang="en-GB" b="1" dirty="0"/>
              <a:t>, </a:t>
            </a:r>
            <a:r>
              <a:rPr lang="en-GB" b="1" dirty="0" err="1"/>
              <a:t>Seun</a:t>
            </a:r>
            <a:r>
              <a:rPr lang="en-GB" b="1" dirty="0"/>
              <a:t> Samuel (</a:t>
            </a:r>
            <a:r>
              <a:rPr lang="en-GB" b="1" dirty="0" err="1"/>
              <a:t>Ph.D</a:t>
            </a:r>
            <a:r>
              <a:rPr lang="en-GB" b="1" dirty="0"/>
              <a:t>)</a:t>
            </a:r>
            <a:endParaRPr lang="en-US" dirty="0"/>
          </a:p>
          <a:p>
            <a:r>
              <a:rPr lang="en-GB" b="1" dirty="0"/>
              <a:t>Department of Economics</a:t>
            </a:r>
            <a:endParaRPr lang="en-US" dirty="0"/>
          </a:p>
          <a:p>
            <a:r>
              <a:rPr lang="en-GB" b="1" dirty="0" err="1"/>
              <a:t>Southwestern</a:t>
            </a:r>
            <a:r>
              <a:rPr lang="en-GB" b="1" dirty="0"/>
              <a:t> University Nigeria, </a:t>
            </a:r>
            <a:r>
              <a:rPr lang="en-GB" b="1" dirty="0" err="1"/>
              <a:t>Ogun</a:t>
            </a:r>
            <a:r>
              <a:rPr lang="en-GB" b="1" dirty="0"/>
              <a:t> State</a:t>
            </a:r>
            <a:endParaRPr lang="en-US" dirty="0"/>
          </a:p>
          <a:p>
            <a:r>
              <a:rPr lang="en-GB" b="1" dirty="0"/>
              <a:t>Email: </a:t>
            </a:r>
            <a:r>
              <a:rPr lang="en-GB" b="1" u="sng" dirty="0">
                <a:hlinkClick r:id="rId5"/>
              </a:rPr>
              <a:t>4gbonjayeseun@gmail.com</a:t>
            </a:r>
            <a:r>
              <a:rPr lang="en-GB" b="1" dirty="0"/>
              <a:t> </a:t>
            </a:r>
            <a:endParaRPr lang="en-US" dirty="0"/>
          </a:p>
          <a:p>
            <a:endParaRPr lang="en-US" dirty="0"/>
          </a:p>
        </p:txBody>
      </p:sp>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38600" y="1676400"/>
            <a:ext cx="838200" cy="838200"/>
          </a:xfrm>
          <a:prstGeom prst="rect">
            <a:avLst/>
          </a:prstGeom>
        </p:spPr>
      </p:pic>
      <p:pic>
        <p:nvPicPr>
          <p:cNvPr id="14" name="Pictur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038600" y="3886200"/>
            <a:ext cx="889362" cy="889362"/>
          </a:xfrm>
          <a:prstGeom prst="rect">
            <a:avLst/>
          </a:prstGeom>
        </p:spPr>
      </p:pic>
      <p:pic>
        <p:nvPicPr>
          <p:cNvPr id="15" name="Picture 1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52106" y="2819400"/>
            <a:ext cx="1024693" cy="768520"/>
          </a:xfrm>
          <a:prstGeom prst="rect">
            <a:avLst/>
          </a:prstGeom>
        </p:spPr>
      </p:pic>
      <p:pic>
        <p:nvPicPr>
          <p:cNvPr id="16" name="Picture 1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048991" y="5029200"/>
            <a:ext cx="839893" cy="1079862"/>
          </a:xfrm>
          <a:prstGeom prst="rect">
            <a:avLst/>
          </a:prstGeom>
        </p:spPr>
      </p:pic>
      <p:sp>
        <p:nvSpPr>
          <p:cNvPr id="17" name="Title 8"/>
          <p:cNvSpPr txBox="1">
            <a:spLocks/>
          </p:cNvSpPr>
          <p:nvPr/>
        </p:nvSpPr>
        <p:spPr>
          <a:xfrm>
            <a:off x="5334000" y="823119"/>
            <a:ext cx="3048000" cy="79216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8" name="Content Placeholder 17"/>
          <p:cNvSpPr>
            <a:spLocks noGrp="1"/>
          </p:cNvSpPr>
          <p:nvPr>
            <p:ph sz="half" idx="2"/>
          </p:nvPr>
        </p:nvSpPr>
        <p:spPr>
          <a:xfrm>
            <a:off x="4876800" y="715338"/>
            <a:ext cx="3797915" cy="5745163"/>
          </a:xfrm>
        </p:spPr>
        <p:style>
          <a:lnRef idx="2">
            <a:schemeClr val="accent2"/>
          </a:lnRef>
          <a:fillRef idx="1">
            <a:schemeClr val="lt1"/>
          </a:fillRef>
          <a:effectRef idx="0">
            <a:schemeClr val="accent2"/>
          </a:effectRef>
          <a:fontRef idx="minor">
            <a:schemeClr val="dk1"/>
          </a:fontRef>
        </p:style>
        <p:txBody>
          <a:bodyPr>
            <a:normAutofit/>
          </a:bodyPr>
          <a:lstStyle/>
          <a:p>
            <a:pPr marL="0" indent="0" algn="ctr">
              <a:buNone/>
            </a:pPr>
            <a:r>
              <a:rPr lang="en-US" sz="66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Thank </a:t>
            </a:r>
          </a:p>
          <a:p>
            <a:pPr marL="0" indent="0" algn="ctr">
              <a:buNone/>
            </a:pPr>
            <a:r>
              <a:rPr lang="en-US" sz="66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you </a:t>
            </a:r>
          </a:p>
          <a:p>
            <a:pPr marL="0" indent="0" algn="ctr">
              <a:buNone/>
            </a:pPr>
            <a:r>
              <a:rPr lang="en-US" sz="66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for </a:t>
            </a:r>
          </a:p>
          <a:p>
            <a:pPr marL="0" indent="0" algn="ctr">
              <a:buNone/>
            </a:pPr>
            <a:r>
              <a:rPr lang="en-US" sz="66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listening.</a:t>
            </a:r>
          </a:p>
          <a:p>
            <a:pPr algn="just"/>
            <a:endParaRPr lang="en-US"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3237859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OUTLINE</a:t>
            </a:r>
          </a:p>
        </p:txBody>
      </p:sp>
      <p:sp>
        <p:nvSpPr>
          <p:cNvPr id="3" name="Content Placeholder 2"/>
          <p:cNvSpPr>
            <a:spLocks noGrp="1"/>
          </p:cNvSpPr>
          <p:nvPr>
            <p:ph idx="1"/>
          </p:nvPr>
        </p:nvSpPr>
        <p:spPr/>
        <p:txBody>
          <a:bodyPr>
            <a:normAutofit fontScale="92500" lnSpcReduction="20000"/>
          </a:bodyPr>
          <a:lstStyle/>
          <a:p>
            <a:r>
              <a:rPr lang="en-US" b="1" dirty="0"/>
              <a:t>Background</a:t>
            </a:r>
          </a:p>
          <a:p>
            <a:r>
              <a:rPr lang="en-US" b="1" dirty="0"/>
              <a:t>Literature: </a:t>
            </a:r>
          </a:p>
          <a:p>
            <a:pPr lvl="1"/>
            <a:r>
              <a:rPr lang="en-GB" b="1" dirty="0"/>
              <a:t>Concepts of Covid-19 Pandemic </a:t>
            </a:r>
            <a:endParaRPr lang="en-US" dirty="0"/>
          </a:p>
          <a:p>
            <a:pPr lvl="1"/>
            <a:r>
              <a:rPr lang="en-GB" b="1" dirty="0"/>
              <a:t>Concepts of Paradigm Shift </a:t>
            </a:r>
            <a:endParaRPr lang="en-US" dirty="0"/>
          </a:p>
          <a:p>
            <a:pPr marL="342900" lvl="1" indent="-342900">
              <a:buFont typeface="Arial" pitchFamily="34" charset="0"/>
              <a:buChar char="•"/>
            </a:pPr>
            <a:r>
              <a:rPr lang="en-GB" sz="3200" b="1" dirty="0"/>
              <a:t>Theoretical Review:</a:t>
            </a:r>
          </a:p>
          <a:p>
            <a:pPr lvl="1"/>
            <a:r>
              <a:rPr lang="en-GB" b="1" dirty="0"/>
              <a:t>Swan Theory</a:t>
            </a:r>
            <a:endParaRPr lang="en-US" dirty="0"/>
          </a:p>
          <a:p>
            <a:pPr lvl="1"/>
            <a:r>
              <a:rPr lang="en-GB" b="1" dirty="0"/>
              <a:t>Flu Theory</a:t>
            </a:r>
            <a:endParaRPr lang="en-US" dirty="0"/>
          </a:p>
          <a:p>
            <a:r>
              <a:rPr lang="en-GB" b="1" dirty="0"/>
              <a:t>Empirical Review</a:t>
            </a:r>
          </a:p>
          <a:p>
            <a:r>
              <a:rPr lang="en-GB" b="1" dirty="0"/>
              <a:t>Methodology </a:t>
            </a:r>
            <a:endParaRPr lang="en-US" dirty="0"/>
          </a:p>
          <a:p>
            <a:r>
              <a:rPr lang="en-GB" b="1" dirty="0"/>
              <a:t>Conclusion and Recommendations</a:t>
            </a:r>
            <a:endParaRPr lang="en-US" b="1" dirty="0"/>
          </a:p>
          <a:p>
            <a:endParaRPr lang="en-US" dirty="0"/>
          </a:p>
          <a:p>
            <a:endParaRPr lang="en-US" dirty="0"/>
          </a:p>
          <a:p>
            <a:endParaRPr lang="en-US" dirty="0"/>
          </a:p>
        </p:txBody>
      </p:sp>
    </p:spTree>
    <p:extLst>
      <p:ext uri="{BB962C8B-B14F-4D97-AF65-F5344CB8AC3E}">
        <p14:creationId xmlns:p14="http://schemas.microsoft.com/office/powerpoint/2010/main" val="898088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COVID-19</a:t>
            </a:r>
          </a:p>
        </p:txBody>
      </p:sp>
      <p:sp>
        <p:nvSpPr>
          <p:cNvPr id="3" name="Content Placeholder 2"/>
          <p:cNvSpPr>
            <a:spLocks noGrp="1"/>
          </p:cNvSpPr>
          <p:nvPr>
            <p:ph idx="1"/>
          </p:nvPr>
        </p:nvSpPr>
        <p:spPr>
          <a:xfrm>
            <a:off x="457200" y="1066800"/>
            <a:ext cx="8229600" cy="5486400"/>
          </a:xfrm>
        </p:spPr>
        <p:txBody>
          <a:bodyPr>
            <a:normAutofit fontScale="85000" lnSpcReduction="10000"/>
          </a:bodyPr>
          <a:lstStyle/>
          <a:p>
            <a:r>
              <a:rPr lang="en-GB" dirty="0"/>
              <a:t>The world is at its most interdependent economically and has never faced this level of comprehensive interruption. </a:t>
            </a:r>
          </a:p>
          <a:p>
            <a:r>
              <a:rPr lang="en-GB" dirty="0"/>
              <a:t>In the short-term, organizations have generally engaged in empathic pro-employee responses, and many have radically altered how and where employees work. At face value, both actions seem both reasonable and prudent.</a:t>
            </a:r>
          </a:p>
          <a:p>
            <a:r>
              <a:rPr lang="en-GB" dirty="0"/>
              <a:t>Many are adjusting to novel organizational demands of the pandemic while hoping for a swift “return to normal.” In time, the implications of these demands may not only shift but have a lasting effect on the way organizations and employees function, resulting in a “new normal (</a:t>
            </a:r>
            <a:r>
              <a:rPr lang="en-GB" dirty="0" err="1"/>
              <a:t>Loayza</a:t>
            </a:r>
            <a:r>
              <a:rPr lang="en-GB" dirty="0"/>
              <a:t> &amp; </a:t>
            </a:r>
            <a:r>
              <a:rPr lang="en-GB" dirty="0" err="1"/>
              <a:t>Pennings</a:t>
            </a:r>
            <a:r>
              <a:rPr lang="en-GB" dirty="0"/>
              <a:t>, 2020).”</a:t>
            </a:r>
            <a:endParaRPr lang="en-US" dirty="0"/>
          </a:p>
          <a:p>
            <a:endParaRPr lang="en-US" dirty="0"/>
          </a:p>
        </p:txBody>
      </p:sp>
    </p:spTree>
    <p:extLst>
      <p:ext uri="{BB962C8B-B14F-4D97-AF65-F5344CB8AC3E}">
        <p14:creationId xmlns:p14="http://schemas.microsoft.com/office/powerpoint/2010/main" val="1956291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STATEMENT OF PROBLEM</a:t>
            </a:r>
          </a:p>
        </p:txBody>
      </p:sp>
      <p:sp>
        <p:nvSpPr>
          <p:cNvPr id="3" name="Content Placeholder 2"/>
          <p:cNvSpPr>
            <a:spLocks noGrp="1"/>
          </p:cNvSpPr>
          <p:nvPr>
            <p:ph idx="1"/>
          </p:nvPr>
        </p:nvSpPr>
        <p:spPr/>
        <p:txBody>
          <a:bodyPr>
            <a:normAutofit fontScale="85000" lnSpcReduction="20000"/>
          </a:bodyPr>
          <a:lstStyle/>
          <a:p>
            <a:r>
              <a:rPr lang="en-GB" dirty="0"/>
              <a:t>The lockdowns across countries have entailed a rise in the use of information systems and networks, with massive changes in usage patterns and usage behaviour. Employees are adjusting to new "</a:t>
            </a:r>
            <a:r>
              <a:rPr lang="en-GB" dirty="0" err="1"/>
              <a:t>normals</a:t>
            </a:r>
            <a:r>
              <a:rPr lang="en-GB" dirty="0"/>
              <a:t>” - with meetings going completely online, office work shifting to the home, with new emerging patterns of work.</a:t>
            </a:r>
          </a:p>
          <a:p>
            <a:r>
              <a:rPr lang="en-GB" dirty="0"/>
              <a:t>The changes have also come suddenly, with barely any time for organizations and people to plan for, prepare and implement new setups and arrangements; they have had to adjust, try, experiment, and find ways that did not exist before.</a:t>
            </a:r>
          </a:p>
        </p:txBody>
      </p:sp>
    </p:spTree>
    <p:extLst>
      <p:ext uri="{BB962C8B-B14F-4D97-AF65-F5344CB8AC3E}">
        <p14:creationId xmlns:p14="http://schemas.microsoft.com/office/powerpoint/2010/main" val="359073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CONT’D</a:t>
            </a:r>
          </a:p>
        </p:txBody>
      </p:sp>
      <p:sp>
        <p:nvSpPr>
          <p:cNvPr id="3" name="Content Placeholder 2"/>
          <p:cNvSpPr>
            <a:spLocks noGrp="1"/>
          </p:cNvSpPr>
          <p:nvPr>
            <p:ph idx="1"/>
          </p:nvPr>
        </p:nvSpPr>
        <p:spPr/>
        <p:txBody>
          <a:bodyPr>
            <a:normAutofit fontScale="85000" lnSpcReduction="10000"/>
          </a:bodyPr>
          <a:lstStyle/>
          <a:p>
            <a:r>
              <a:rPr lang="en-GB" dirty="0"/>
              <a:t>The major victims of COVID-19 outbreak are organizations in the developing countries including the government agencies because they do not possess sufficient resources, especially financial and managerial, and are not prepared for such disruptions likely to go longer than expected (</a:t>
            </a:r>
            <a:r>
              <a:rPr lang="en-GB" dirty="0" err="1"/>
              <a:t>Rahman</a:t>
            </a:r>
            <a:r>
              <a:rPr lang="en-GB" dirty="0"/>
              <a:t> &amp; </a:t>
            </a:r>
            <a:r>
              <a:rPr lang="en-GB" dirty="0" err="1"/>
              <a:t>Matin</a:t>
            </a:r>
            <a:r>
              <a:rPr lang="en-GB" dirty="0"/>
              <a:t>, 2020). </a:t>
            </a:r>
          </a:p>
          <a:p>
            <a:r>
              <a:rPr lang="en-GB" dirty="0"/>
              <a:t>Countries that depend on oil and tourism for foreign exchange and fiscal revenues will especially face reduced fiscal space and heightened external account imbalances, stoking a build-up of public debt.</a:t>
            </a:r>
            <a:endParaRPr lang="en-US" dirty="0"/>
          </a:p>
          <a:p>
            <a:endParaRPr lang="en-US" dirty="0"/>
          </a:p>
        </p:txBody>
      </p:sp>
    </p:spTree>
    <p:extLst>
      <p:ext uri="{BB962C8B-B14F-4D97-AF65-F5344CB8AC3E}">
        <p14:creationId xmlns:p14="http://schemas.microsoft.com/office/powerpoint/2010/main" val="1104862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OBJECTIVES</a:t>
            </a:r>
          </a:p>
        </p:txBody>
      </p:sp>
      <p:sp>
        <p:nvSpPr>
          <p:cNvPr id="3" name="Content Placeholder 2"/>
          <p:cNvSpPr>
            <a:spLocks noGrp="1"/>
          </p:cNvSpPr>
          <p:nvPr>
            <p:ph idx="1"/>
          </p:nvPr>
        </p:nvSpPr>
        <p:spPr/>
        <p:txBody>
          <a:bodyPr>
            <a:normAutofit fontScale="92500" lnSpcReduction="10000"/>
          </a:bodyPr>
          <a:lstStyle/>
          <a:p>
            <a:pPr marL="0" indent="0">
              <a:buNone/>
            </a:pPr>
            <a:r>
              <a:rPr lang="en-GB" dirty="0"/>
              <a:t>The aim of the study is to investigate the Post Covid-19 Paradigm Shift in Social Sciences, Technology and Public Health in Nigeria. The specific objectives were:</a:t>
            </a:r>
            <a:endParaRPr lang="en-US" dirty="0"/>
          </a:p>
          <a:p>
            <a:pPr lvl="0"/>
            <a:r>
              <a:rPr lang="en-GB" dirty="0"/>
              <a:t>To examine the effect of covid-19 spread rate on social changes in Nigeria</a:t>
            </a:r>
            <a:endParaRPr lang="en-US" dirty="0"/>
          </a:p>
          <a:p>
            <a:pPr lvl="0"/>
            <a:r>
              <a:rPr lang="en-GB" dirty="0"/>
              <a:t>To ascertain the effect of covid-19 spread rate on  changes in technology usage in  Nigeria</a:t>
            </a:r>
            <a:endParaRPr lang="en-US" dirty="0"/>
          </a:p>
          <a:p>
            <a:pPr lvl="0"/>
            <a:r>
              <a:rPr lang="en-GB" dirty="0"/>
              <a:t>To investigate the effect of covid-19 spread rate on  changes in public health in  Nigeria</a:t>
            </a:r>
            <a:endParaRPr lang="en-US" dirty="0"/>
          </a:p>
          <a:p>
            <a:endParaRPr lang="en-US" dirty="0"/>
          </a:p>
        </p:txBody>
      </p:sp>
    </p:spTree>
    <p:extLst>
      <p:ext uri="{BB962C8B-B14F-4D97-AF65-F5344CB8AC3E}">
        <p14:creationId xmlns:p14="http://schemas.microsoft.com/office/powerpoint/2010/main" val="592391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LITERATURE</a:t>
            </a:r>
          </a:p>
        </p:txBody>
      </p:sp>
      <p:sp>
        <p:nvSpPr>
          <p:cNvPr id="3" name="Content Placeholder 2"/>
          <p:cNvSpPr>
            <a:spLocks noGrp="1"/>
          </p:cNvSpPr>
          <p:nvPr>
            <p:ph idx="1"/>
          </p:nvPr>
        </p:nvSpPr>
        <p:spPr/>
        <p:txBody>
          <a:bodyPr>
            <a:normAutofit/>
          </a:bodyPr>
          <a:lstStyle/>
          <a:p>
            <a:pPr lvl="1"/>
            <a:endParaRPr lang="en-GB" sz="4000" b="1" dirty="0"/>
          </a:p>
          <a:p>
            <a:pPr lvl="1"/>
            <a:r>
              <a:rPr lang="en-GB" sz="4000" b="1" dirty="0"/>
              <a:t>Concepts of Covid-19 Pandemic </a:t>
            </a:r>
          </a:p>
          <a:p>
            <a:pPr lvl="1"/>
            <a:endParaRPr lang="en-GB" sz="4000" b="1" dirty="0"/>
          </a:p>
          <a:p>
            <a:pPr lvl="1"/>
            <a:endParaRPr lang="en-US" sz="4000" dirty="0"/>
          </a:p>
          <a:p>
            <a:pPr lvl="1"/>
            <a:r>
              <a:rPr lang="en-GB" sz="4000" b="1" dirty="0"/>
              <a:t>Concepts of Paradigm Shift </a:t>
            </a:r>
            <a:endParaRPr lang="en-US" sz="4000" dirty="0"/>
          </a:p>
          <a:p>
            <a:endParaRPr lang="en-US" sz="4000" dirty="0"/>
          </a:p>
        </p:txBody>
      </p:sp>
    </p:spTree>
    <p:extLst>
      <p:ext uri="{BB962C8B-B14F-4D97-AF65-F5344CB8AC3E}">
        <p14:creationId xmlns:p14="http://schemas.microsoft.com/office/powerpoint/2010/main" val="2689924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615" y="521250"/>
            <a:ext cx="8229600" cy="493224"/>
          </a:xfrm>
        </p:spPr>
        <p:txBody>
          <a:bodyPr>
            <a:normAutofit fontScale="90000"/>
          </a:bodyPr>
          <a:lstStyle/>
          <a:p>
            <a:r>
              <a:rPr lang="en-GB" b="1" dirty="0"/>
              <a:t>Concepts of Covid-19 Pandemic </a:t>
            </a:r>
            <a:br>
              <a:rPr lang="en-US" dirty="0"/>
            </a:br>
            <a:endParaRPr lang="en-US"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3124200" y="773759"/>
            <a:ext cx="2895600" cy="2731441"/>
          </a:xfrm>
        </p:spPr>
      </p:pic>
      <p:sp>
        <p:nvSpPr>
          <p:cNvPr id="4" name="Content Placeholder 3"/>
          <p:cNvSpPr>
            <a:spLocks noGrp="1"/>
          </p:cNvSpPr>
          <p:nvPr>
            <p:ph sz="half" idx="2"/>
          </p:nvPr>
        </p:nvSpPr>
        <p:spPr>
          <a:xfrm>
            <a:off x="427892" y="3581400"/>
            <a:ext cx="8563708" cy="2938740"/>
          </a:xfrm>
        </p:spPr>
        <p:txBody>
          <a:bodyPr>
            <a:normAutofit/>
          </a:bodyPr>
          <a:lstStyle/>
          <a:p>
            <a:pPr algn="just"/>
            <a:r>
              <a:rPr lang="en-GB" dirty="0"/>
              <a:t>Coronavirus disease 2019 (COVID-19) is defined as illness caused by a novel coronavirus now called severe acute respiratory syndrome coronavirus 2 (SARS-CoV-2; formerly called 2019-nCoV), which was first identified amid an outbreak of respiratory illness cases in Wuhan City, Hubei Province, China.</a:t>
            </a:r>
            <a:r>
              <a:rPr lang="en-GB" baseline="30000" dirty="0"/>
              <a:t> </a:t>
            </a: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9615" y="767862"/>
            <a:ext cx="3003804" cy="2737338"/>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80416" y="767862"/>
            <a:ext cx="3011184" cy="2737338"/>
          </a:xfrm>
          <a:prstGeom prst="rect">
            <a:avLst/>
          </a:prstGeom>
        </p:spPr>
      </p:pic>
    </p:spTree>
    <p:extLst>
      <p:ext uri="{BB962C8B-B14F-4D97-AF65-F5344CB8AC3E}">
        <p14:creationId xmlns:p14="http://schemas.microsoft.com/office/powerpoint/2010/main" val="1345186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2804" y="857250"/>
            <a:ext cx="4552950" cy="4552950"/>
          </a:xfrm>
        </p:spPr>
      </p:pic>
      <p:sp>
        <p:nvSpPr>
          <p:cNvPr id="5" name="Rectangle 4"/>
          <p:cNvSpPr/>
          <p:nvPr/>
        </p:nvSpPr>
        <p:spPr>
          <a:xfrm>
            <a:off x="5029200" y="762000"/>
            <a:ext cx="3657600" cy="4708981"/>
          </a:xfrm>
          <a:prstGeom prst="rect">
            <a:avLst/>
          </a:prstGeom>
        </p:spPr>
        <p:txBody>
          <a:bodyPr wrap="square">
            <a:spAutoFit/>
          </a:bodyPr>
          <a:lstStyle/>
          <a:p>
            <a:pPr marL="342900" indent="-342900" algn="just">
              <a:buFont typeface="Arial" pitchFamily="34" charset="0"/>
              <a:buChar char="•"/>
            </a:pPr>
            <a:endParaRPr lang="en-GB" sz="2000" dirty="0"/>
          </a:p>
          <a:p>
            <a:pPr marL="342900" indent="-342900" algn="just">
              <a:buFont typeface="Arial" pitchFamily="34" charset="0"/>
              <a:buChar char="•"/>
            </a:pPr>
            <a:r>
              <a:rPr lang="en-GB" sz="2000" dirty="0"/>
              <a:t>Clinical features and risk factors are highly variable, making the clinical severity range from asymptomatic to fatal. Understanding of COVID-19 is on-going. </a:t>
            </a:r>
          </a:p>
          <a:p>
            <a:endParaRPr lang="en-GB" sz="2000" dirty="0"/>
          </a:p>
          <a:p>
            <a:pPr marL="342900" indent="-342900" algn="just">
              <a:buFont typeface="Arial" pitchFamily="34" charset="0"/>
              <a:buChar char="•"/>
            </a:pPr>
            <a:r>
              <a:rPr lang="en-GB" sz="2000" dirty="0"/>
              <a:t>This review aims to summarize early findings on the epidemiology, clinical features, diagnosis, management, and prevention of COVID-19 (</a:t>
            </a:r>
            <a:r>
              <a:rPr lang="en-GB" sz="2000" dirty="0" err="1"/>
              <a:t>Lipsitch</a:t>
            </a:r>
            <a:r>
              <a:rPr lang="en-GB" sz="2000" dirty="0"/>
              <a:t>, 2020).</a:t>
            </a:r>
          </a:p>
          <a:p>
            <a:endParaRPr lang="en-US" sz="2000" dirty="0"/>
          </a:p>
        </p:txBody>
      </p:sp>
      <p:sp>
        <p:nvSpPr>
          <p:cNvPr id="6" name="Rectangle 5"/>
          <p:cNvSpPr/>
          <p:nvPr/>
        </p:nvSpPr>
        <p:spPr>
          <a:xfrm>
            <a:off x="381000" y="5410200"/>
            <a:ext cx="8382000" cy="1015663"/>
          </a:xfrm>
          <a:prstGeom prst="rect">
            <a:avLst/>
          </a:prstGeom>
        </p:spPr>
        <p:txBody>
          <a:bodyPr wrap="square">
            <a:spAutoFit/>
          </a:bodyPr>
          <a:lstStyle/>
          <a:p>
            <a:r>
              <a:rPr lang="en-GB" sz="2000" dirty="0"/>
              <a:t>The number of confirmed cases is constantly increasing worldwide and after Asian and European regions, a steep increase in cases is currently (31 March 2020) being observed in low-income countries (</a:t>
            </a:r>
            <a:r>
              <a:rPr lang="en-GB" sz="2000" dirty="0" err="1"/>
              <a:t>Letko</a:t>
            </a:r>
            <a:r>
              <a:rPr lang="en-GB" sz="2000" dirty="0"/>
              <a:t>, </a:t>
            </a:r>
            <a:r>
              <a:rPr lang="en-GB" sz="2000" dirty="0" err="1"/>
              <a:t>Marzi</a:t>
            </a:r>
            <a:r>
              <a:rPr lang="en-GB" sz="2000" dirty="0"/>
              <a:t> &amp; Munster, 2020). </a:t>
            </a:r>
            <a:endParaRPr lang="en-US" sz="2000" dirty="0"/>
          </a:p>
        </p:txBody>
      </p:sp>
      <p:sp>
        <p:nvSpPr>
          <p:cNvPr id="7" name="Rectangle 6"/>
          <p:cNvSpPr/>
          <p:nvPr/>
        </p:nvSpPr>
        <p:spPr>
          <a:xfrm>
            <a:off x="457200" y="228600"/>
            <a:ext cx="8305800" cy="646331"/>
          </a:xfrm>
          <a:prstGeom prst="rect">
            <a:avLst/>
          </a:prstGeom>
        </p:spPr>
        <p:txBody>
          <a:bodyPr wrap="square">
            <a:spAutoFit/>
          </a:bodyPr>
          <a:lstStyle/>
          <a:p>
            <a:r>
              <a:rPr lang="en-GB" sz="3600" b="1" dirty="0"/>
              <a:t>Concepts of Covid-19 Pandemic </a:t>
            </a:r>
            <a:endParaRPr lang="en-US" sz="3600" dirty="0"/>
          </a:p>
        </p:txBody>
      </p:sp>
    </p:spTree>
    <p:extLst>
      <p:ext uri="{BB962C8B-B14F-4D97-AF65-F5344CB8AC3E}">
        <p14:creationId xmlns:p14="http://schemas.microsoft.com/office/powerpoint/2010/main" val="2059501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112</TotalTime>
  <Words>1808</Words>
  <Application>Microsoft Office PowerPoint</Application>
  <PresentationFormat>On-screen Show (4:3)</PresentationFormat>
  <Paragraphs>100</Paragraphs>
  <Slides>17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 POST COVID-19 PARADIGM SHIFT IN SOCIAL SCIENCES, TECHNOLOGY AND PUBLIC HEALTH IN NIGERIA  by        </vt:lpstr>
      <vt:lpstr>OUTLINE</vt:lpstr>
      <vt:lpstr>POST COVID-19</vt:lpstr>
      <vt:lpstr>STATEMENT OF PROBLEM</vt:lpstr>
      <vt:lpstr>CONT’D</vt:lpstr>
      <vt:lpstr>RESEARCH OBJECTIVES</vt:lpstr>
      <vt:lpstr>LITERATURE</vt:lpstr>
      <vt:lpstr>Concepts of Covid-19 Pandemic  </vt:lpstr>
      <vt:lpstr>PowerPoint Presentation</vt:lpstr>
      <vt:lpstr>Concepts of Paradigm Shift  </vt:lpstr>
      <vt:lpstr>Theoretical Review </vt:lpstr>
      <vt:lpstr>Empirical Review</vt:lpstr>
      <vt:lpstr>Methodology  </vt:lpstr>
      <vt:lpstr>Conclusion</vt:lpstr>
      <vt:lpstr>Recommendations </vt:lpstr>
      <vt:lpstr>AWARENESS AND GLOBAL ACTION PLAN </vt:lpstr>
      <vt:lpstr>Authors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SUPPORT_PC</dc:creator>
  <cp:lastModifiedBy>Faruque</cp:lastModifiedBy>
  <cp:revision>14</cp:revision>
  <dcterms:created xsi:type="dcterms:W3CDTF">2022-11-12T16:31:19Z</dcterms:created>
  <dcterms:modified xsi:type="dcterms:W3CDTF">2022-11-14T05:36:17Z</dcterms:modified>
</cp:coreProperties>
</file>