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24"/>
  </p:notesMasterIdLst>
  <p:sldIdLst>
    <p:sldId id="256" r:id="rId2"/>
    <p:sldId id="258" r:id="rId3"/>
    <p:sldId id="259" r:id="rId4"/>
    <p:sldId id="269" r:id="rId5"/>
    <p:sldId id="300" r:id="rId6"/>
    <p:sldId id="260" r:id="rId7"/>
    <p:sldId id="277" r:id="rId8"/>
    <p:sldId id="272" r:id="rId9"/>
    <p:sldId id="281" r:id="rId10"/>
    <p:sldId id="267" r:id="rId11"/>
    <p:sldId id="284" r:id="rId12"/>
    <p:sldId id="263" r:id="rId13"/>
    <p:sldId id="264" r:id="rId14"/>
    <p:sldId id="331" r:id="rId15"/>
    <p:sldId id="326" r:id="rId16"/>
    <p:sldId id="327" r:id="rId17"/>
    <p:sldId id="328" r:id="rId18"/>
    <p:sldId id="291" r:id="rId19"/>
    <p:sldId id="270" r:id="rId20"/>
    <p:sldId id="282" r:id="rId21"/>
    <p:sldId id="305" r:id="rId22"/>
    <p:sldId id="304" r:id="rId23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5"/>
      <p:bold r:id="rId26"/>
      <p:italic r:id="rId27"/>
      <p:boldItalic r:id="rId28"/>
    </p:embeddedFont>
    <p:embeddedFont>
      <p:font typeface="Barlow SemiBold" panose="00000700000000000000" pitchFamily="2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tamaran" panose="020B0604020202020204" charset="0"/>
      <p:regular r:id="rId37"/>
      <p:bold r:id="rId38"/>
    </p:embeddedFont>
    <p:embeddedFont>
      <p:font typeface="Josefin Sans" pitchFamily="2" charset="0"/>
      <p:regular r:id="rId39"/>
      <p:bold r:id="rId40"/>
      <p:italic r:id="rId41"/>
      <p:boldItalic r:id="rId42"/>
    </p:embeddedFont>
    <p:embeddedFont>
      <p:font typeface="Roboto Slab Light" panose="020B0604020202020204" charset="0"/>
      <p:regular r:id="rId43"/>
      <p:bold r:id="rId44"/>
    </p:embeddedFont>
    <p:embeddedFont>
      <p:font typeface="Tahoma" panose="020B0604030504040204" pitchFamily="34" charset="0"/>
      <p:regular r:id="rId45"/>
      <p:bold r:id="rId46"/>
    </p:embeddedFont>
    <p:embeddedFont>
      <p:font typeface="Teko" panose="020B0604020202020204" charset="0"/>
      <p:regular r:id="rId47"/>
      <p:bold r:id="rId48"/>
    </p:embeddedFont>
    <p:embeddedFont>
      <p:font typeface="Teko Light" panose="020B0604020202020204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439309-2221-4667-A57D-306F5BAFFC5E}">
  <a:tblStyle styleId="{A3439309-2221-4667-A57D-306F5BAFFC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Usefulness</a:t>
            </a:r>
            <a:r>
              <a:rPr lang="fr-FR" baseline="0"/>
              <a:t> by time on GC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Feuil1!$A$89:$A$93</c:f>
              <c:strCache>
                <c:ptCount val="5"/>
                <c:pt idx="0">
                  <c:v>none</c:v>
                </c:pt>
                <c:pt idx="1">
                  <c:v>less than 1h/week</c:v>
                </c:pt>
                <c:pt idx="2">
                  <c:v>from 2 to 5hrs/week</c:v>
                </c:pt>
                <c:pt idx="3">
                  <c:v>from 5 to 10hrs/week</c:v>
                </c:pt>
                <c:pt idx="4">
                  <c:v>more than 10hrs/week</c:v>
                </c:pt>
              </c:strCache>
            </c:strRef>
          </c:cat>
          <c:val>
            <c:numRef>
              <c:f>Feuil1!$B$89:$B$93</c:f>
              <c:numCache>
                <c:formatCode>###0.00</c:formatCode>
                <c:ptCount val="5"/>
                <c:pt idx="0" formatCode="###0.0000">
                  <c:v>3.7999999999999994</c:v>
                </c:pt>
                <c:pt idx="1">
                  <c:v>4.4117647058823524</c:v>
                </c:pt>
                <c:pt idx="2">
                  <c:v>5.2619047619047619</c:v>
                </c:pt>
                <c:pt idx="3">
                  <c:v>6.4</c:v>
                </c:pt>
                <c:pt idx="4">
                  <c:v>5.7222222222222223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3B-472E-BC96-85A2BC7D5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9712607"/>
        <c:axId val="1125682879"/>
      </c:barChart>
      <c:catAx>
        <c:axId val="909712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682879"/>
        <c:crosses val="autoZero"/>
        <c:auto val="1"/>
        <c:lblAlgn val="ctr"/>
        <c:lblOffset val="100"/>
        <c:noMultiLvlLbl val="0"/>
      </c:catAx>
      <c:valAx>
        <c:axId val="1125682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712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Ease of use by time on GC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Feuil1!$A$100:$A$104</c:f>
              <c:strCache>
                <c:ptCount val="5"/>
                <c:pt idx="0">
                  <c:v>none</c:v>
                </c:pt>
                <c:pt idx="1">
                  <c:v>less than 1h/week</c:v>
                </c:pt>
                <c:pt idx="2">
                  <c:v>from 2 to 5hrs/week</c:v>
                </c:pt>
                <c:pt idx="3">
                  <c:v>from 5 to 10hrs/week</c:v>
                </c:pt>
                <c:pt idx="4">
                  <c:v>more than 10hrs/week</c:v>
                </c:pt>
              </c:strCache>
            </c:strRef>
          </c:cat>
          <c:val>
            <c:numRef>
              <c:f>Feuil1!$B$100:$B$104</c:f>
              <c:numCache>
                <c:formatCode>###0.00</c:formatCode>
                <c:ptCount val="5"/>
                <c:pt idx="0">
                  <c:v>3.8444444444444441</c:v>
                </c:pt>
                <c:pt idx="1">
                  <c:v>4.3921568627450984</c:v>
                </c:pt>
                <c:pt idx="2">
                  <c:v>5.2619047619047619</c:v>
                </c:pt>
                <c:pt idx="3">
                  <c:v>6.2000000000000011</c:v>
                </c:pt>
                <c:pt idx="4">
                  <c:v>5.8888888888888893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2-472A-B8AC-5D8DDF622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8913327"/>
        <c:axId val="1128920399"/>
      </c:barChart>
      <c:catAx>
        <c:axId val="1128913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920399"/>
        <c:crosses val="autoZero"/>
        <c:auto val="1"/>
        <c:lblAlgn val="ctr"/>
        <c:lblOffset val="100"/>
        <c:noMultiLvlLbl val="0"/>
      </c:catAx>
      <c:valAx>
        <c:axId val="1128920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913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Eavluation by time on GC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Feuil1!$A$114:$A$118</c:f>
              <c:strCache>
                <c:ptCount val="5"/>
                <c:pt idx="0">
                  <c:v>none</c:v>
                </c:pt>
                <c:pt idx="1">
                  <c:v>less than 1h/week</c:v>
                </c:pt>
                <c:pt idx="2">
                  <c:v>from 2 to 5hrs/week</c:v>
                </c:pt>
                <c:pt idx="3">
                  <c:v>from 5 to 10hrs/week</c:v>
                </c:pt>
                <c:pt idx="4">
                  <c:v>more than 10hrs/week</c:v>
                </c:pt>
              </c:strCache>
            </c:strRef>
          </c:cat>
          <c:val>
            <c:numRef>
              <c:f>Feuil1!$B$114:$B$118</c:f>
              <c:numCache>
                <c:formatCode>###0.00</c:formatCode>
                <c:ptCount val="5"/>
                <c:pt idx="0">
                  <c:v>5.5333333333333341</c:v>
                </c:pt>
                <c:pt idx="1">
                  <c:v>6.9215686274509798</c:v>
                </c:pt>
                <c:pt idx="2">
                  <c:v>8.6349206349206362</c:v>
                </c:pt>
                <c:pt idx="3">
                  <c:v>9.5</c:v>
                </c:pt>
                <c:pt idx="4">
                  <c:v>8.5555555555555571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3C-4B6B-865F-EF095CF50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9119791"/>
        <c:axId val="909119375"/>
      </c:barChart>
      <c:catAx>
        <c:axId val="909119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119375"/>
        <c:crosses val="autoZero"/>
        <c:auto val="1"/>
        <c:lblAlgn val="ctr"/>
        <c:lblOffset val="100"/>
        <c:noMultiLvlLbl val="0"/>
      </c:catAx>
      <c:valAx>
        <c:axId val="909119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119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14c702754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14c702754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114c7027544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114c7027544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14c7027544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14c7027544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14c702754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14c702754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14c702754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14c702754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645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14c702754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114c7027544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105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14c702754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114c7027544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852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14c702754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114c7027544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976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114c7027544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114c7027544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14c7027544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114c7027544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e4ba4cf8a5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e4ba4cf8a5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14c7027544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114c7027544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e4ba4cf8a5_1_4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e4ba4cf8a5_1_4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e4c18fdc61_0_1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e4c18fdc61_0_1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4ba4cf8a5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e4ba4cf8a5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14c7027544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14c7027544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114c7027544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1" name="Google Shape;1621;g114c7027544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79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e4ba4cf8a5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e4ba4cf8a5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14c7027544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114c7027544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114c7027544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114c7027544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114c7027544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114c7027544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839425" y="892450"/>
            <a:ext cx="4345200" cy="27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39425" y="3596000"/>
            <a:ext cx="41091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1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1425600" y="4854375"/>
            <a:ext cx="63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_ONLY_1_1_1_1_1_1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825850" y="358275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22" name="Google Shape;122;p22"/>
          <p:cNvCxnSpPr/>
          <p:nvPr/>
        </p:nvCxnSpPr>
        <p:spPr>
          <a:xfrm>
            <a:off x="1425600" y="4854375"/>
            <a:ext cx="63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3" name="Google Shape;123;p22"/>
          <p:cNvGrpSpPr/>
          <p:nvPr/>
        </p:nvGrpSpPr>
        <p:grpSpPr>
          <a:xfrm>
            <a:off x="0" y="0"/>
            <a:ext cx="9143975" cy="5143500"/>
            <a:chOff x="0" y="0"/>
            <a:chExt cx="9143975" cy="5143500"/>
          </a:xfrm>
        </p:grpSpPr>
        <p:sp>
          <p:nvSpPr>
            <p:cNvPr id="124" name="Google Shape;124;p22"/>
            <p:cNvSpPr/>
            <p:nvPr/>
          </p:nvSpPr>
          <p:spPr>
            <a:xfrm>
              <a:off x="8562275" y="0"/>
              <a:ext cx="581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2"/>
            <p:cNvSpPr/>
            <p:nvPr/>
          </p:nvSpPr>
          <p:spPr>
            <a:xfrm>
              <a:off x="0" y="0"/>
              <a:ext cx="581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_ONLY_1_1_1_1_1_1_1_1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825850" y="358275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32" name="Google Shape;132;p24"/>
          <p:cNvCxnSpPr/>
          <p:nvPr/>
        </p:nvCxnSpPr>
        <p:spPr>
          <a:xfrm>
            <a:off x="1425600" y="4854375"/>
            <a:ext cx="63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24"/>
          <p:cNvSpPr/>
          <p:nvPr/>
        </p:nvSpPr>
        <p:spPr>
          <a:xfrm>
            <a:off x="8562275" y="0"/>
            <a:ext cx="581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18_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1593325" y="2284925"/>
            <a:ext cx="2157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subTitle" idx="1"/>
          </p:nvPr>
        </p:nvSpPr>
        <p:spPr>
          <a:xfrm>
            <a:off x="1539175" y="2631100"/>
            <a:ext cx="22662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title" idx="2"/>
          </p:nvPr>
        </p:nvSpPr>
        <p:spPr>
          <a:xfrm>
            <a:off x="1593325" y="1075025"/>
            <a:ext cx="2157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subTitle" idx="3"/>
          </p:nvPr>
        </p:nvSpPr>
        <p:spPr>
          <a:xfrm>
            <a:off x="1539175" y="1421200"/>
            <a:ext cx="22662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title" idx="4"/>
          </p:nvPr>
        </p:nvSpPr>
        <p:spPr>
          <a:xfrm>
            <a:off x="1593325" y="3494825"/>
            <a:ext cx="2157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subTitle" idx="5"/>
          </p:nvPr>
        </p:nvSpPr>
        <p:spPr>
          <a:xfrm>
            <a:off x="1539175" y="3841000"/>
            <a:ext cx="22662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title" idx="6"/>
          </p:nvPr>
        </p:nvSpPr>
        <p:spPr>
          <a:xfrm>
            <a:off x="825850" y="358275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53" name="Google Shape;153;p27"/>
          <p:cNvCxnSpPr/>
          <p:nvPr/>
        </p:nvCxnSpPr>
        <p:spPr>
          <a:xfrm>
            <a:off x="1425600" y="4854375"/>
            <a:ext cx="63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" name="Google Shape;154;p27"/>
          <p:cNvSpPr/>
          <p:nvPr/>
        </p:nvSpPr>
        <p:spPr>
          <a:xfrm>
            <a:off x="0" y="0"/>
            <a:ext cx="581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2_1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825850" y="358275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 idx="2"/>
          </p:nvPr>
        </p:nvSpPr>
        <p:spPr>
          <a:xfrm>
            <a:off x="4898312" y="1503250"/>
            <a:ext cx="2662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1"/>
          </p:nvPr>
        </p:nvSpPr>
        <p:spPr>
          <a:xfrm>
            <a:off x="4820762" y="1864275"/>
            <a:ext cx="28176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title" idx="3"/>
          </p:nvPr>
        </p:nvSpPr>
        <p:spPr>
          <a:xfrm>
            <a:off x="1583188" y="1503250"/>
            <a:ext cx="2662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subTitle" idx="4"/>
          </p:nvPr>
        </p:nvSpPr>
        <p:spPr>
          <a:xfrm>
            <a:off x="1505638" y="1864275"/>
            <a:ext cx="28176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title" idx="5"/>
          </p:nvPr>
        </p:nvSpPr>
        <p:spPr>
          <a:xfrm>
            <a:off x="4898312" y="2954325"/>
            <a:ext cx="2662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ubTitle" idx="6"/>
          </p:nvPr>
        </p:nvSpPr>
        <p:spPr>
          <a:xfrm>
            <a:off x="4820762" y="3315350"/>
            <a:ext cx="28176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title" idx="7"/>
          </p:nvPr>
        </p:nvSpPr>
        <p:spPr>
          <a:xfrm>
            <a:off x="1583188" y="2954325"/>
            <a:ext cx="2662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subTitle" idx="8"/>
          </p:nvPr>
        </p:nvSpPr>
        <p:spPr>
          <a:xfrm>
            <a:off x="1505638" y="3315350"/>
            <a:ext cx="28176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cxnSp>
        <p:nvCxnSpPr>
          <p:cNvPr id="165" name="Google Shape;165;p28"/>
          <p:cNvCxnSpPr/>
          <p:nvPr/>
        </p:nvCxnSpPr>
        <p:spPr>
          <a:xfrm>
            <a:off x="1425600" y="4854375"/>
            <a:ext cx="63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28"/>
          <p:cNvSpPr/>
          <p:nvPr/>
        </p:nvSpPr>
        <p:spPr>
          <a:xfrm>
            <a:off x="8562275" y="0"/>
            <a:ext cx="581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_1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777175" y="2246200"/>
            <a:ext cx="27471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subTitle" idx="1"/>
          </p:nvPr>
        </p:nvSpPr>
        <p:spPr>
          <a:xfrm>
            <a:off x="946375" y="3423425"/>
            <a:ext cx="25779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title" idx="2" hasCustomPrompt="1"/>
          </p:nvPr>
        </p:nvSpPr>
        <p:spPr>
          <a:xfrm>
            <a:off x="1577875" y="913875"/>
            <a:ext cx="19464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cxnSp>
        <p:nvCxnSpPr>
          <p:cNvPr id="171" name="Google Shape;171;p29"/>
          <p:cNvCxnSpPr/>
          <p:nvPr/>
        </p:nvCxnSpPr>
        <p:spPr>
          <a:xfrm>
            <a:off x="1425600" y="4854375"/>
            <a:ext cx="63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2" name="Google Shape;172;p29"/>
          <p:cNvGrpSpPr/>
          <p:nvPr/>
        </p:nvGrpSpPr>
        <p:grpSpPr>
          <a:xfrm>
            <a:off x="0" y="0"/>
            <a:ext cx="9143975" cy="5143500"/>
            <a:chOff x="0" y="0"/>
            <a:chExt cx="9143975" cy="5143500"/>
          </a:xfrm>
        </p:grpSpPr>
        <p:sp>
          <p:nvSpPr>
            <p:cNvPr id="173" name="Google Shape;173;p29"/>
            <p:cNvSpPr/>
            <p:nvPr/>
          </p:nvSpPr>
          <p:spPr>
            <a:xfrm>
              <a:off x="8562275" y="0"/>
              <a:ext cx="581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0" y="0"/>
              <a:ext cx="581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_1_1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5163600" y="2304588"/>
            <a:ext cx="2715000" cy="11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subTitle" idx="1"/>
          </p:nvPr>
        </p:nvSpPr>
        <p:spPr>
          <a:xfrm>
            <a:off x="5163600" y="3469338"/>
            <a:ext cx="24618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title" idx="2" hasCustomPrompt="1"/>
          </p:nvPr>
        </p:nvSpPr>
        <p:spPr>
          <a:xfrm>
            <a:off x="5163600" y="982063"/>
            <a:ext cx="15870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cxnSp>
        <p:nvCxnSpPr>
          <p:cNvPr id="179" name="Google Shape;179;p30"/>
          <p:cNvCxnSpPr/>
          <p:nvPr/>
        </p:nvCxnSpPr>
        <p:spPr>
          <a:xfrm>
            <a:off x="1425600" y="4854375"/>
            <a:ext cx="63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0" name="Google Shape;180;p30"/>
          <p:cNvGrpSpPr/>
          <p:nvPr/>
        </p:nvGrpSpPr>
        <p:grpSpPr>
          <a:xfrm>
            <a:off x="0" y="0"/>
            <a:ext cx="9143975" cy="5143500"/>
            <a:chOff x="0" y="0"/>
            <a:chExt cx="9143975" cy="5143500"/>
          </a:xfrm>
        </p:grpSpPr>
        <p:sp>
          <p:nvSpPr>
            <p:cNvPr id="181" name="Google Shape;181;p30"/>
            <p:cNvSpPr/>
            <p:nvPr/>
          </p:nvSpPr>
          <p:spPr>
            <a:xfrm>
              <a:off x="8562275" y="0"/>
              <a:ext cx="581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0" y="0"/>
              <a:ext cx="581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_1_1_1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3298650" y="2243100"/>
            <a:ext cx="2546700" cy="1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5" name="Google Shape;185;p31"/>
          <p:cNvSpPr txBox="1">
            <a:spLocks noGrp="1"/>
          </p:cNvSpPr>
          <p:nvPr>
            <p:ph type="subTitle" idx="1"/>
          </p:nvPr>
        </p:nvSpPr>
        <p:spPr>
          <a:xfrm>
            <a:off x="3298650" y="3418050"/>
            <a:ext cx="25467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Slab Light"/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Slab Light"/>
              <a:buNone/>
              <a:defRPr sz="21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Slab Light"/>
              <a:buNone/>
              <a:defRPr sz="21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Slab Light"/>
              <a:buNone/>
              <a:defRPr sz="21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Slab Light"/>
              <a:buNone/>
              <a:defRPr sz="21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Slab Light"/>
              <a:buNone/>
              <a:defRPr sz="21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Slab Light"/>
              <a:buNone/>
              <a:defRPr sz="21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Slab Light"/>
              <a:buNone/>
              <a:defRPr sz="21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Slab Light"/>
              <a:buNone/>
              <a:defRPr sz="21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905675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cxnSp>
        <p:nvCxnSpPr>
          <p:cNvPr id="187" name="Google Shape;187;p31"/>
          <p:cNvCxnSpPr/>
          <p:nvPr/>
        </p:nvCxnSpPr>
        <p:spPr>
          <a:xfrm>
            <a:off x="1425600" y="4854375"/>
            <a:ext cx="63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8" name="Google Shape;188;p31"/>
          <p:cNvGrpSpPr/>
          <p:nvPr/>
        </p:nvGrpSpPr>
        <p:grpSpPr>
          <a:xfrm>
            <a:off x="0" y="0"/>
            <a:ext cx="9143975" cy="5143500"/>
            <a:chOff x="0" y="0"/>
            <a:chExt cx="9143975" cy="5143500"/>
          </a:xfrm>
        </p:grpSpPr>
        <p:sp>
          <p:nvSpPr>
            <p:cNvPr id="189" name="Google Shape;189;p31"/>
            <p:cNvSpPr/>
            <p:nvPr/>
          </p:nvSpPr>
          <p:spPr>
            <a:xfrm>
              <a:off x="8562275" y="0"/>
              <a:ext cx="581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1"/>
            <p:cNvSpPr/>
            <p:nvPr/>
          </p:nvSpPr>
          <p:spPr>
            <a:xfrm>
              <a:off x="0" y="0"/>
              <a:ext cx="581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subTitle" idx="1"/>
          </p:nvPr>
        </p:nvSpPr>
        <p:spPr>
          <a:xfrm>
            <a:off x="1524750" y="1593050"/>
            <a:ext cx="6094500" cy="13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subTitle" idx="2"/>
          </p:nvPr>
        </p:nvSpPr>
        <p:spPr>
          <a:xfrm>
            <a:off x="2298150" y="3020531"/>
            <a:ext cx="45477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33"/>
          <p:cNvSpPr/>
          <p:nvPr/>
        </p:nvSpPr>
        <p:spPr>
          <a:xfrm>
            <a:off x="0" y="0"/>
            <a:ext cx="581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3"/>
          <p:cNvSpPr/>
          <p:nvPr/>
        </p:nvSpPr>
        <p:spPr>
          <a:xfrm>
            <a:off x="8562275" y="0"/>
            <a:ext cx="581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2" name="Google Shape;202;p33"/>
          <p:cNvCxnSpPr/>
          <p:nvPr/>
        </p:nvCxnSpPr>
        <p:spPr>
          <a:xfrm>
            <a:off x="1425600" y="4854375"/>
            <a:ext cx="63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OBJECT_1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>
            <a:spLocks noGrp="1"/>
          </p:cNvSpPr>
          <p:nvPr>
            <p:ph type="title"/>
          </p:nvPr>
        </p:nvSpPr>
        <p:spPr>
          <a:xfrm>
            <a:off x="2445300" y="468425"/>
            <a:ext cx="4253400" cy="12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subTitle" idx="1"/>
          </p:nvPr>
        </p:nvSpPr>
        <p:spPr>
          <a:xfrm>
            <a:off x="2919450" y="2411263"/>
            <a:ext cx="33051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subTitle" idx="2"/>
          </p:nvPr>
        </p:nvSpPr>
        <p:spPr>
          <a:xfrm>
            <a:off x="2607600" y="4088100"/>
            <a:ext cx="39288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36" name="Google Shape;236;p36"/>
          <p:cNvSpPr txBox="1"/>
          <p:nvPr/>
        </p:nvSpPr>
        <p:spPr>
          <a:xfrm>
            <a:off x="2607600" y="3356750"/>
            <a:ext cx="39288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Slidesgo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Flaticon 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and infographics &amp; images by </a:t>
            </a:r>
            <a:r>
              <a:rPr lang="en"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Freepik</a:t>
            </a:r>
            <a:endParaRPr sz="12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37" name="Google Shape;237;p36"/>
          <p:cNvCxnSpPr/>
          <p:nvPr/>
        </p:nvCxnSpPr>
        <p:spPr>
          <a:xfrm>
            <a:off x="1425600" y="4854375"/>
            <a:ext cx="63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8" name="Google Shape;238;p36"/>
          <p:cNvGrpSpPr/>
          <p:nvPr/>
        </p:nvGrpSpPr>
        <p:grpSpPr>
          <a:xfrm>
            <a:off x="0" y="0"/>
            <a:ext cx="9143975" cy="5143500"/>
            <a:chOff x="0" y="0"/>
            <a:chExt cx="9143975" cy="5143500"/>
          </a:xfrm>
        </p:grpSpPr>
        <p:sp>
          <p:nvSpPr>
            <p:cNvPr id="239" name="Google Shape;239;p36"/>
            <p:cNvSpPr/>
            <p:nvPr/>
          </p:nvSpPr>
          <p:spPr>
            <a:xfrm>
              <a:off x="8562275" y="0"/>
              <a:ext cx="581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6"/>
            <p:cNvSpPr/>
            <p:nvPr/>
          </p:nvSpPr>
          <p:spPr>
            <a:xfrm>
              <a:off x="0" y="0"/>
              <a:ext cx="581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Google Shape;242;p37"/>
          <p:cNvCxnSpPr/>
          <p:nvPr/>
        </p:nvCxnSpPr>
        <p:spPr>
          <a:xfrm>
            <a:off x="1425600" y="4854375"/>
            <a:ext cx="63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37"/>
          <p:cNvSpPr/>
          <p:nvPr/>
        </p:nvSpPr>
        <p:spPr>
          <a:xfrm>
            <a:off x="0" y="0"/>
            <a:ext cx="581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417825" y="2356375"/>
            <a:ext cx="34479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696375" y="3067600"/>
            <a:ext cx="28908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Slab Light"/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Slab Light"/>
              <a:buNone/>
              <a:defRPr sz="21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Slab Light"/>
              <a:buNone/>
              <a:defRPr sz="21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Slab Light"/>
              <a:buNone/>
              <a:defRPr sz="21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Slab Light"/>
              <a:buNone/>
              <a:defRPr sz="21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Slab Light"/>
              <a:buNone/>
              <a:defRPr sz="21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Slab Light"/>
              <a:buNone/>
              <a:defRPr sz="21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Slab Light"/>
              <a:buNone/>
              <a:defRPr sz="21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Slab Light"/>
              <a:buNone/>
              <a:defRPr sz="21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077225" y="1039012"/>
            <a:ext cx="2129100" cy="14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cxnSp>
        <p:nvCxnSpPr>
          <p:cNvPr id="17" name="Google Shape;17;p3"/>
          <p:cNvCxnSpPr/>
          <p:nvPr/>
        </p:nvCxnSpPr>
        <p:spPr>
          <a:xfrm>
            <a:off x="1425600" y="4854375"/>
            <a:ext cx="63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p3"/>
          <p:cNvSpPr/>
          <p:nvPr/>
        </p:nvSpPr>
        <p:spPr>
          <a:xfrm>
            <a:off x="8562275" y="0"/>
            <a:ext cx="581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Google Shape;245;p38"/>
          <p:cNvCxnSpPr/>
          <p:nvPr/>
        </p:nvCxnSpPr>
        <p:spPr>
          <a:xfrm>
            <a:off x="1425600" y="4854375"/>
            <a:ext cx="63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6" name="Google Shape;246;p38"/>
          <p:cNvGrpSpPr/>
          <p:nvPr/>
        </p:nvGrpSpPr>
        <p:grpSpPr>
          <a:xfrm>
            <a:off x="0" y="0"/>
            <a:ext cx="9143975" cy="5143500"/>
            <a:chOff x="0" y="0"/>
            <a:chExt cx="9143975" cy="5143500"/>
          </a:xfrm>
        </p:grpSpPr>
        <p:sp>
          <p:nvSpPr>
            <p:cNvPr id="247" name="Google Shape;247;p38"/>
            <p:cNvSpPr/>
            <p:nvPr/>
          </p:nvSpPr>
          <p:spPr>
            <a:xfrm>
              <a:off x="8562275" y="0"/>
              <a:ext cx="581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0" y="0"/>
              <a:ext cx="581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104150" y="2192750"/>
            <a:ext cx="3202500" cy="19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104150" y="1512700"/>
            <a:ext cx="32025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4837350" y="2192750"/>
            <a:ext cx="3202500" cy="19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3"/>
          </p:nvPr>
        </p:nvSpPr>
        <p:spPr>
          <a:xfrm>
            <a:off x="4837350" y="1512700"/>
            <a:ext cx="32025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1425600" y="4854375"/>
            <a:ext cx="63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5"/>
          <p:cNvSpPr/>
          <p:nvPr/>
        </p:nvSpPr>
        <p:spPr>
          <a:xfrm>
            <a:off x="0" y="0"/>
            <a:ext cx="581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825850" y="358275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636650" y="1068500"/>
            <a:ext cx="5870700" cy="29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cxnSp>
        <p:nvCxnSpPr>
          <p:cNvPr id="44" name="Google Shape;44;p8"/>
          <p:cNvCxnSpPr/>
          <p:nvPr/>
        </p:nvCxnSpPr>
        <p:spPr>
          <a:xfrm>
            <a:off x="1425600" y="4854375"/>
            <a:ext cx="63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" name="Google Shape;45;p8"/>
          <p:cNvGrpSpPr/>
          <p:nvPr/>
        </p:nvGrpSpPr>
        <p:grpSpPr>
          <a:xfrm>
            <a:off x="0" y="0"/>
            <a:ext cx="9143975" cy="5143500"/>
            <a:chOff x="0" y="0"/>
            <a:chExt cx="9143975" cy="5143500"/>
          </a:xfrm>
        </p:grpSpPr>
        <p:sp>
          <p:nvSpPr>
            <p:cNvPr id="46" name="Google Shape;46;p8"/>
            <p:cNvSpPr/>
            <p:nvPr/>
          </p:nvSpPr>
          <p:spPr>
            <a:xfrm>
              <a:off x="8562275" y="0"/>
              <a:ext cx="581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8"/>
            <p:cNvSpPr/>
            <p:nvPr/>
          </p:nvSpPr>
          <p:spPr>
            <a:xfrm>
              <a:off x="0" y="0"/>
              <a:ext cx="581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9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 hasCustomPrompt="1"/>
          </p:nvPr>
        </p:nvSpPr>
        <p:spPr>
          <a:xfrm>
            <a:off x="2347075" y="2780375"/>
            <a:ext cx="12363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2"/>
          </p:nvPr>
        </p:nvSpPr>
        <p:spPr>
          <a:xfrm>
            <a:off x="1525813" y="1892825"/>
            <a:ext cx="2878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500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"/>
          </p:nvPr>
        </p:nvSpPr>
        <p:spPr>
          <a:xfrm>
            <a:off x="1727863" y="2231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3"/>
          </p:nvPr>
        </p:nvSpPr>
        <p:spPr>
          <a:xfrm>
            <a:off x="4739387" y="3711475"/>
            <a:ext cx="2878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500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4"/>
          </p:nvPr>
        </p:nvSpPr>
        <p:spPr>
          <a:xfrm>
            <a:off x="4941437" y="40475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5"/>
          </p:nvPr>
        </p:nvSpPr>
        <p:spPr>
          <a:xfrm>
            <a:off x="4739387" y="1892825"/>
            <a:ext cx="2878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500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6"/>
          </p:nvPr>
        </p:nvSpPr>
        <p:spPr>
          <a:xfrm>
            <a:off x="4941437" y="2231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7"/>
          </p:nvPr>
        </p:nvSpPr>
        <p:spPr>
          <a:xfrm>
            <a:off x="1525813" y="3711475"/>
            <a:ext cx="2878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500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8"/>
          </p:nvPr>
        </p:nvSpPr>
        <p:spPr>
          <a:xfrm>
            <a:off x="1727863" y="40475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9" hasCustomPrompt="1"/>
          </p:nvPr>
        </p:nvSpPr>
        <p:spPr>
          <a:xfrm>
            <a:off x="5560629" y="2785034"/>
            <a:ext cx="12363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13" hasCustomPrompt="1"/>
          </p:nvPr>
        </p:nvSpPr>
        <p:spPr>
          <a:xfrm>
            <a:off x="2347075" y="963175"/>
            <a:ext cx="12363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14" hasCustomPrompt="1"/>
          </p:nvPr>
        </p:nvSpPr>
        <p:spPr>
          <a:xfrm>
            <a:off x="5560626" y="967858"/>
            <a:ext cx="12363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15"/>
          </p:nvPr>
        </p:nvSpPr>
        <p:spPr>
          <a:xfrm>
            <a:off x="825850" y="358275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8562275" y="0"/>
            <a:ext cx="581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0" y="0"/>
            <a:ext cx="581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3" name="Google Shape;83;p13"/>
          <p:cNvCxnSpPr/>
          <p:nvPr/>
        </p:nvCxnSpPr>
        <p:spPr>
          <a:xfrm>
            <a:off x="1425600" y="4854375"/>
            <a:ext cx="63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825850" y="358275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86" name="Google Shape;86;p14"/>
          <p:cNvCxnSpPr/>
          <p:nvPr/>
        </p:nvCxnSpPr>
        <p:spPr>
          <a:xfrm>
            <a:off x="1425600" y="4854375"/>
            <a:ext cx="63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4"/>
          <p:cNvSpPr/>
          <p:nvPr/>
        </p:nvSpPr>
        <p:spPr>
          <a:xfrm>
            <a:off x="0" y="0"/>
            <a:ext cx="581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1_1_1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18"/>
          <p:cNvCxnSpPr/>
          <p:nvPr/>
        </p:nvCxnSpPr>
        <p:spPr>
          <a:xfrm>
            <a:off x="1425600" y="4854375"/>
            <a:ext cx="63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825850" y="358275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/>
          <p:nvPr/>
        </p:nvSpPr>
        <p:spPr>
          <a:xfrm>
            <a:off x="0" y="0"/>
            <a:ext cx="581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1_1_1_1_1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825850" y="358275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10" name="Google Shape;110;p19"/>
          <p:cNvCxnSpPr/>
          <p:nvPr/>
        </p:nvCxnSpPr>
        <p:spPr>
          <a:xfrm>
            <a:off x="1425600" y="4854375"/>
            <a:ext cx="63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9"/>
          <p:cNvSpPr/>
          <p:nvPr/>
        </p:nvSpPr>
        <p:spPr>
          <a:xfrm>
            <a:off x="0" y="0"/>
            <a:ext cx="581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8" r:id="rId5"/>
    <p:sldLayoutId id="2147483659" r:id="rId6"/>
    <p:sldLayoutId id="2147483660" r:id="rId7"/>
    <p:sldLayoutId id="2147483664" r:id="rId8"/>
    <p:sldLayoutId id="2147483665" r:id="rId9"/>
    <p:sldLayoutId id="2147483668" r:id="rId10"/>
    <p:sldLayoutId id="2147483670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9" r:id="rId17"/>
    <p:sldLayoutId id="2147483682" r:id="rId18"/>
    <p:sldLayoutId id="2147483683" r:id="rId19"/>
    <p:sldLayoutId id="2147483684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slide" Target="slide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slide" Target="slide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slide" Target="slide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slide" Target="slide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>
            <a:spLocks noGrp="1"/>
          </p:cNvSpPr>
          <p:nvPr>
            <p:ph type="title"/>
          </p:nvPr>
        </p:nvSpPr>
        <p:spPr>
          <a:xfrm>
            <a:off x="839425" y="892450"/>
            <a:ext cx="4345200" cy="27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en-US" sz="4400" dirty="0"/>
              <a:t>Teacher’s Acceptance of Using Google Classroom </a:t>
            </a:r>
            <a:r>
              <a:rPr lang="en-US" sz="4400" dirty="0">
                <a:solidFill>
                  <a:schemeClr val="lt1"/>
                </a:solidFill>
                <a:latin typeface="Teko Light"/>
                <a:cs typeface="Teko Light"/>
              </a:rPr>
              <a:t>Post COVID-19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dirty="0">
              <a:solidFill>
                <a:schemeClr val="lt1"/>
              </a:solidFill>
              <a:latin typeface="Teko Light"/>
              <a:ea typeface="Teko Light"/>
              <a:cs typeface="Teko Light"/>
              <a:sym typeface="Teko Light"/>
            </a:endParaRPr>
          </a:p>
        </p:txBody>
      </p:sp>
      <p:sp>
        <p:nvSpPr>
          <p:cNvPr id="260" name="Google Shape;260;p42"/>
          <p:cNvSpPr txBox="1">
            <a:spLocks noGrp="1"/>
          </p:cNvSpPr>
          <p:nvPr>
            <p:ph type="subTitle" idx="1"/>
          </p:nvPr>
        </p:nvSpPr>
        <p:spPr>
          <a:xfrm>
            <a:off x="839425" y="3596000"/>
            <a:ext cx="41091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Mohammed Rida &amp; Adil Youssef Sayeh</a:t>
            </a:r>
            <a:endParaRPr dirty="0"/>
          </a:p>
        </p:txBody>
      </p:sp>
      <p:sp>
        <p:nvSpPr>
          <p:cNvPr id="261" name="Google Shape;261;p42"/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2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42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264" name="Google Shape;264;p42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42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42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67" name="Google Shape;267;p42"/>
          <p:cNvPicPr preferRelativeResize="0"/>
          <p:nvPr/>
        </p:nvPicPr>
        <p:blipFill rotWithShape="1">
          <a:blip r:embed="rId3">
            <a:alphaModFix/>
          </a:blip>
          <a:srcRect l="88040" t="30355" b="5509"/>
          <a:stretch/>
        </p:blipFill>
        <p:spPr>
          <a:xfrm>
            <a:off x="8091526" y="1101500"/>
            <a:ext cx="365451" cy="294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2"/>
          <p:cNvPicPr preferRelativeResize="0"/>
          <p:nvPr/>
        </p:nvPicPr>
        <p:blipFill rotWithShape="1">
          <a:blip r:embed="rId3">
            <a:alphaModFix/>
          </a:blip>
          <a:srcRect t="30355" r="88040" b="5509"/>
          <a:stretch/>
        </p:blipFill>
        <p:spPr>
          <a:xfrm>
            <a:off x="5401250" y="1101500"/>
            <a:ext cx="365451" cy="294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2"/>
          <p:cNvPicPr preferRelativeResize="0"/>
          <p:nvPr/>
        </p:nvPicPr>
        <p:blipFill rotWithShape="1">
          <a:blip r:embed="rId3">
            <a:alphaModFix/>
          </a:blip>
          <a:srcRect l="32045" t="30355" r="30996" b="5509"/>
          <a:stretch/>
        </p:blipFill>
        <p:spPr>
          <a:xfrm>
            <a:off x="6380500" y="1101500"/>
            <a:ext cx="1129326" cy="294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9D06F6F-AB54-C544-8545-3C5F5ADAD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57" y="-198758"/>
            <a:ext cx="1712628" cy="121231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35EB663-A046-501C-CE5F-7E1A6DCC4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545" y="44028"/>
            <a:ext cx="1297705" cy="74279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BA98190-584F-6131-1CE0-FCE18F2E2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1927" y="44028"/>
            <a:ext cx="848421" cy="8484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3"/>
          <p:cNvSpPr txBox="1">
            <a:spLocks noGrp="1"/>
          </p:cNvSpPr>
          <p:nvPr>
            <p:ph type="title"/>
          </p:nvPr>
        </p:nvSpPr>
        <p:spPr>
          <a:xfrm>
            <a:off x="1593325" y="1910351"/>
            <a:ext cx="2157900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496" name="Google Shape;496;p53"/>
          <p:cNvSpPr txBox="1">
            <a:spLocks noGrp="1"/>
          </p:cNvSpPr>
          <p:nvPr>
            <p:ph type="subTitle" idx="1"/>
          </p:nvPr>
        </p:nvSpPr>
        <p:spPr>
          <a:xfrm>
            <a:off x="1539175" y="2289577"/>
            <a:ext cx="2266200" cy="5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Teachers’ evaluation of the GC platform</a:t>
            </a:r>
            <a:endParaRPr dirty="0"/>
          </a:p>
        </p:txBody>
      </p:sp>
      <p:sp>
        <p:nvSpPr>
          <p:cNvPr id="497" name="Google Shape;497;p53"/>
          <p:cNvSpPr txBox="1">
            <a:spLocks noGrp="1"/>
          </p:cNvSpPr>
          <p:nvPr>
            <p:ph type="title" idx="2"/>
          </p:nvPr>
        </p:nvSpPr>
        <p:spPr>
          <a:xfrm>
            <a:off x="1593325" y="843668"/>
            <a:ext cx="2157900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498" name="Google Shape;498;p53"/>
          <p:cNvSpPr txBox="1">
            <a:spLocks noGrp="1"/>
          </p:cNvSpPr>
          <p:nvPr>
            <p:ph type="subTitle" idx="3"/>
          </p:nvPr>
        </p:nvSpPr>
        <p:spPr>
          <a:xfrm>
            <a:off x="1539175" y="1167807"/>
            <a:ext cx="2266200" cy="5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Teachers’ perception of the usefulness and ease of use of GC</a:t>
            </a:r>
            <a:endParaRPr dirty="0"/>
          </a:p>
        </p:txBody>
      </p:sp>
      <p:sp>
        <p:nvSpPr>
          <p:cNvPr id="499" name="Google Shape;499;p53"/>
          <p:cNvSpPr txBox="1">
            <a:spLocks noGrp="1"/>
          </p:cNvSpPr>
          <p:nvPr>
            <p:ph type="title" idx="4"/>
          </p:nvPr>
        </p:nvSpPr>
        <p:spPr>
          <a:xfrm>
            <a:off x="1593325" y="3076183"/>
            <a:ext cx="2157900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500" name="Google Shape;500;p53"/>
          <p:cNvSpPr txBox="1">
            <a:spLocks noGrp="1"/>
          </p:cNvSpPr>
          <p:nvPr>
            <p:ph type="subTitle" idx="5"/>
          </p:nvPr>
        </p:nvSpPr>
        <p:spPr>
          <a:xfrm>
            <a:off x="1539175" y="3422358"/>
            <a:ext cx="22662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Association between teachers’ perception and evaluation of GC and their age, years of experience, and the time spent on it</a:t>
            </a:r>
            <a:endParaRPr dirty="0"/>
          </a:p>
        </p:txBody>
      </p:sp>
      <p:sp>
        <p:nvSpPr>
          <p:cNvPr id="501" name="Google Shape;501;p53"/>
          <p:cNvSpPr txBox="1">
            <a:spLocks noGrp="1"/>
          </p:cNvSpPr>
          <p:nvPr>
            <p:ph type="title" idx="6"/>
          </p:nvPr>
        </p:nvSpPr>
        <p:spPr>
          <a:xfrm>
            <a:off x="825850" y="358275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Purpose </a:t>
            </a:r>
            <a:r>
              <a:rPr lang="en" dirty="0">
                <a:solidFill>
                  <a:schemeClr val="lt1"/>
                </a:solidFill>
                <a:latin typeface="Teko Light"/>
                <a:cs typeface="Teko Light"/>
                <a:sym typeface="Teko Light"/>
              </a:rPr>
              <a:t>of the Study</a:t>
            </a:r>
            <a:endParaRPr dirty="0">
              <a:solidFill>
                <a:schemeClr val="lt1"/>
              </a:solidFill>
              <a:latin typeface="Teko Light"/>
              <a:ea typeface="Teko Light"/>
              <a:cs typeface="Teko Light"/>
              <a:sym typeface="Teko Light"/>
            </a:endParaRPr>
          </a:p>
        </p:txBody>
      </p:sp>
      <p:sp>
        <p:nvSpPr>
          <p:cNvPr id="502" name="Google Shape;502;p53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53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4" name="Google Shape;504;p53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505" name="Google Shape;505;p53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53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53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12" name="Google Shape;512;p53"/>
          <p:cNvPicPr preferRelativeResize="0"/>
          <p:nvPr/>
        </p:nvPicPr>
        <p:blipFill rotWithShape="1">
          <a:blip r:embed="rId3">
            <a:alphaModFix/>
          </a:blip>
          <a:srcRect l="60500" r="31215"/>
          <a:stretch/>
        </p:blipFill>
        <p:spPr>
          <a:xfrm>
            <a:off x="7421510" y="1141763"/>
            <a:ext cx="412088" cy="33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53"/>
          <p:cNvPicPr preferRelativeResize="0"/>
          <p:nvPr/>
        </p:nvPicPr>
        <p:blipFill rotWithShape="1">
          <a:blip r:embed="rId3">
            <a:alphaModFix/>
          </a:blip>
          <a:srcRect r="91716"/>
          <a:stretch/>
        </p:blipFill>
        <p:spPr>
          <a:xfrm>
            <a:off x="4387900" y="1141763"/>
            <a:ext cx="412088" cy="33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53"/>
          <p:cNvPicPr preferRelativeResize="0"/>
          <p:nvPr/>
        </p:nvPicPr>
        <p:blipFill rotWithShape="1">
          <a:blip r:embed="rId3">
            <a:alphaModFix/>
          </a:blip>
          <a:srcRect l="21893" r="52508"/>
          <a:stretch/>
        </p:blipFill>
        <p:spPr>
          <a:xfrm>
            <a:off x="5474023" y="1141763"/>
            <a:ext cx="1273452" cy="331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70"/>
          <p:cNvSpPr txBox="1">
            <a:spLocks noGrp="1"/>
          </p:cNvSpPr>
          <p:nvPr>
            <p:ph type="title"/>
          </p:nvPr>
        </p:nvSpPr>
        <p:spPr>
          <a:xfrm>
            <a:off x="5163600" y="2304588"/>
            <a:ext cx="2715000" cy="11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Methods &amp; Results</a:t>
            </a:r>
            <a:endParaRPr dirty="0">
              <a:solidFill>
                <a:schemeClr val="lt1"/>
              </a:solidFill>
              <a:latin typeface="Teko Light"/>
              <a:ea typeface="Teko Light"/>
              <a:cs typeface="Teko Light"/>
              <a:sym typeface="Teko Light"/>
            </a:endParaRPr>
          </a:p>
        </p:txBody>
      </p:sp>
      <p:sp>
        <p:nvSpPr>
          <p:cNvPr id="915" name="Google Shape;915;p70"/>
          <p:cNvSpPr txBox="1">
            <a:spLocks noGrp="1"/>
          </p:cNvSpPr>
          <p:nvPr>
            <p:ph type="title" idx="2"/>
          </p:nvPr>
        </p:nvSpPr>
        <p:spPr>
          <a:xfrm>
            <a:off x="5163600" y="982063"/>
            <a:ext cx="15870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16" name="Google Shape;916;p70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70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8" name="Google Shape;918;p70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919" name="Google Shape;919;p70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70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70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922" name="Google Shape;922;p70"/>
          <p:cNvPicPr preferRelativeResize="0"/>
          <p:nvPr/>
        </p:nvPicPr>
        <p:blipFill rotWithShape="1">
          <a:blip r:embed="rId3">
            <a:alphaModFix/>
          </a:blip>
          <a:srcRect l="81353"/>
          <a:stretch/>
        </p:blipFill>
        <p:spPr>
          <a:xfrm>
            <a:off x="3904410" y="913850"/>
            <a:ext cx="412087" cy="3315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70"/>
          <p:cNvPicPr preferRelativeResize="0"/>
          <p:nvPr/>
        </p:nvPicPr>
        <p:blipFill rotWithShape="1">
          <a:blip r:embed="rId3">
            <a:alphaModFix/>
          </a:blip>
          <a:srcRect r="81353"/>
          <a:stretch/>
        </p:blipFill>
        <p:spPr>
          <a:xfrm>
            <a:off x="870800" y="913850"/>
            <a:ext cx="412087" cy="3315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70"/>
          <p:cNvPicPr preferRelativeResize="0"/>
          <p:nvPr/>
        </p:nvPicPr>
        <p:blipFill rotWithShape="1">
          <a:blip r:embed="rId3">
            <a:alphaModFix/>
          </a:blip>
          <a:srcRect l="21188" r="21188"/>
          <a:stretch/>
        </p:blipFill>
        <p:spPr>
          <a:xfrm>
            <a:off x="1975022" y="913850"/>
            <a:ext cx="1273453" cy="3315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33;p45">
            <a:hlinkClick r:id="rId4" action="ppaction://hlinksldjump"/>
            <a:extLst>
              <a:ext uri="{FF2B5EF4-FFF2-40B4-BE49-F238E27FC236}">
                <a16:creationId xmlns:a16="http://schemas.microsoft.com/office/drawing/2014/main" id="{072D9DE4-E0AA-F0FB-B0C2-13B75192E7C6}"/>
              </a:ext>
            </a:extLst>
          </p:cNvPr>
          <p:cNvSpPr txBox="1"/>
          <p:nvPr/>
        </p:nvSpPr>
        <p:spPr>
          <a:xfrm>
            <a:off x="820300" y="74882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Introduction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5" name="Google Shape;334;p45">
            <a:hlinkClick r:id="rId5" action="ppaction://hlinksldjump"/>
            <a:extLst>
              <a:ext uri="{FF2B5EF4-FFF2-40B4-BE49-F238E27FC236}">
                <a16:creationId xmlns:a16="http://schemas.microsoft.com/office/drawing/2014/main" id="{6C9A24DD-376A-CF69-BE57-759A47D0D4F9}"/>
              </a:ext>
            </a:extLst>
          </p:cNvPr>
          <p:cNvSpPr txBox="1"/>
          <p:nvPr/>
        </p:nvSpPr>
        <p:spPr>
          <a:xfrm>
            <a:off x="2667999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Review of the Literature</a:t>
            </a:r>
            <a:endParaRPr sz="1200" dirty="0">
              <a:solidFill>
                <a:schemeClr val="tx2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6" name="Google Shape;335;p45">
            <a:hlinkClick r:id="rId6" action="ppaction://hlinksldjump"/>
            <a:extLst>
              <a:ext uri="{FF2B5EF4-FFF2-40B4-BE49-F238E27FC236}">
                <a16:creationId xmlns:a16="http://schemas.microsoft.com/office/drawing/2014/main" id="{E686350C-8DEB-A0E9-BFF0-22D2AC00EFF9}"/>
              </a:ext>
            </a:extLst>
          </p:cNvPr>
          <p:cNvSpPr txBox="1"/>
          <p:nvPr/>
        </p:nvSpPr>
        <p:spPr>
          <a:xfrm>
            <a:off x="4558848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Methods &amp; Results</a:t>
            </a:r>
            <a:endParaRPr sz="1200" dirty="0">
              <a:solidFill>
                <a:schemeClr val="tx1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7" name="Google Shape;336;p45">
            <a:hlinkClick r:id="rId7" action="ppaction://hlinksldjump"/>
            <a:extLst>
              <a:ext uri="{FF2B5EF4-FFF2-40B4-BE49-F238E27FC236}">
                <a16:creationId xmlns:a16="http://schemas.microsoft.com/office/drawing/2014/main" id="{C3A252DC-E75C-35D9-F317-49C8BF20418A}"/>
              </a:ext>
            </a:extLst>
          </p:cNvPr>
          <p:cNvSpPr txBox="1"/>
          <p:nvPr/>
        </p:nvSpPr>
        <p:spPr>
          <a:xfrm>
            <a:off x="6449697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Conclusion &amp; Implications</a:t>
            </a:r>
            <a:endParaRPr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9"/>
          <p:cNvSpPr txBox="1">
            <a:spLocks noGrp="1"/>
          </p:cNvSpPr>
          <p:nvPr>
            <p:ph type="title"/>
          </p:nvPr>
        </p:nvSpPr>
        <p:spPr>
          <a:xfrm>
            <a:off x="825850" y="358275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Methods</a:t>
            </a:r>
            <a:endParaRPr dirty="0">
              <a:solidFill>
                <a:schemeClr val="lt1"/>
              </a:solidFill>
              <a:latin typeface="Teko Light"/>
              <a:ea typeface="Teko Light"/>
              <a:cs typeface="Teko Light"/>
              <a:sym typeface="Teko Light"/>
            </a:endParaRPr>
          </a:p>
        </p:txBody>
      </p:sp>
      <p:sp>
        <p:nvSpPr>
          <p:cNvPr id="399" name="Google Shape;399;p49"/>
          <p:cNvSpPr txBox="1">
            <a:spLocks noGrp="1"/>
          </p:cNvSpPr>
          <p:nvPr>
            <p:ph type="title" idx="2"/>
          </p:nvPr>
        </p:nvSpPr>
        <p:spPr>
          <a:xfrm>
            <a:off x="4898312" y="1503250"/>
            <a:ext cx="2662500" cy="40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Tool</a:t>
            </a:r>
            <a:endParaRPr dirty="0"/>
          </a:p>
        </p:txBody>
      </p:sp>
      <p:sp>
        <p:nvSpPr>
          <p:cNvPr id="400" name="Google Shape;400;p49"/>
          <p:cNvSpPr txBox="1">
            <a:spLocks noGrp="1"/>
          </p:cNvSpPr>
          <p:nvPr>
            <p:ph type="subTitle" idx="1"/>
          </p:nvPr>
        </p:nvSpPr>
        <p:spPr>
          <a:xfrm>
            <a:off x="4820762" y="1864275"/>
            <a:ext cx="28176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questionnaire adapted from Davis’ (1989) TAM</a:t>
            </a:r>
            <a:endParaRPr dirty="0"/>
          </a:p>
        </p:txBody>
      </p:sp>
      <p:sp>
        <p:nvSpPr>
          <p:cNvPr id="401" name="Google Shape;401;p49"/>
          <p:cNvSpPr txBox="1">
            <a:spLocks noGrp="1"/>
          </p:cNvSpPr>
          <p:nvPr>
            <p:ph type="title" idx="3"/>
          </p:nvPr>
        </p:nvSpPr>
        <p:spPr>
          <a:xfrm>
            <a:off x="1583188" y="1503250"/>
            <a:ext cx="2662500" cy="40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Participants</a:t>
            </a:r>
            <a:endParaRPr dirty="0"/>
          </a:p>
        </p:txBody>
      </p:sp>
      <p:sp>
        <p:nvSpPr>
          <p:cNvPr id="402" name="Google Shape;402;p49"/>
          <p:cNvSpPr txBox="1">
            <a:spLocks noGrp="1"/>
          </p:cNvSpPr>
          <p:nvPr>
            <p:ph type="subTitle" idx="4"/>
          </p:nvPr>
        </p:nvSpPr>
        <p:spPr>
          <a:xfrm>
            <a:off x="1505638" y="1864275"/>
            <a:ext cx="28176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66 EFL teachers randomly selected</a:t>
            </a:r>
            <a:endParaRPr dirty="0"/>
          </a:p>
        </p:txBody>
      </p:sp>
      <p:sp>
        <p:nvSpPr>
          <p:cNvPr id="403" name="Google Shape;403;p49"/>
          <p:cNvSpPr txBox="1">
            <a:spLocks noGrp="1"/>
          </p:cNvSpPr>
          <p:nvPr>
            <p:ph type="title" idx="5"/>
          </p:nvPr>
        </p:nvSpPr>
        <p:spPr>
          <a:xfrm>
            <a:off x="4898312" y="2954325"/>
            <a:ext cx="2662500" cy="40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analysis</a:t>
            </a:r>
            <a:endParaRPr dirty="0"/>
          </a:p>
        </p:txBody>
      </p:sp>
      <p:sp>
        <p:nvSpPr>
          <p:cNvPr id="404" name="Google Shape;404;p49"/>
          <p:cNvSpPr txBox="1">
            <a:spLocks noGrp="1"/>
          </p:cNvSpPr>
          <p:nvPr>
            <p:ph type="subTitle" idx="6"/>
          </p:nvPr>
        </p:nvSpPr>
        <p:spPr>
          <a:xfrm>
            <a:off x="4820762" y="3315350"/>
            <a:ext cx="28176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Correlation tests</a:t>
            </a:r>
            <a:endParaRPr dirty="0"/>
          </a:p>
        </p:txBody>
      </p:sp>
      <p:sp>
        <p:nvSpPr>
          <p:cNvPr id="405" name="Google Shape;405;p49"/>
          <p:cNvSpPr txBox="1">
            <a:spLocks noGrp="1"/>
          </p:cNvSpPr>
          <p:nvPr>
            <p:ph type="title" idx="7"/>
          </p:nvPr>
        </p:nvSpPr>
        <p:spPr>
          <a:xfrm>
            <a:off x="1583188" y="2954325"/>
            <a:ext cx="2662500" cy="40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Software</a:t>
            </a:r>
            <a:endParaRPr dirty="0"/>
          </a:p>
        </p:txBody>
      </p:sp>
      <p:sp>
        <p:nvSpPr>
          <p:cNvPr id="406" name="Google Shape;406;p49"/>
          <p:cNvSpPr txBox="1">
            <a:spLocks noGrp="1"/>
          </p:cNvSpPr>
          <p:nvPr>
            <p:ph type="subTitle" idx="8"/>
          </p:nvPr>
        </p:nvSpPr>
        <p:spPr>
          <a:xfrm>
            <a:off x="1505638" y="3315350"/>
            <a:ext cx="28176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SPSS version 25</a:t>
            </a:r>
            <a:endParaRPr dirty="0"/>
          </a:p>
        </p:txBody>
      </p:sp>
      <p:sp>
        <p:nvSpPr>
          <p:cNvPr id="407" name="Google Shape;407;p49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9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49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410" name="Google Shape;410;p49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49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49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333;p45">
            <a:hlinkClick r:id="rId3" action="ppaction://hlinksldjump"/>
            <a:extLst>
              <a:ext uri="{FF2B5EF4-FFF2-40B4-BE49-F238E27FC236}">
                <a16:creationId xmlns:a16="http://schemas.microsoft.com/office/drawing/2014/main" id="{3A89CCDF-EB7D-A3CC-B3D7-59FABCB6C1D9}"/>
              </a:ext>
            </a:extLst>
          </p:cNvPr>
          <p:cNvSpPr txBox="1"/>
          <p:nvPr/>
        </p:nvSpPr>
        <p:spPr>
          <a:xfrm>
            <a:off x="820300" y="74882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Introduction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3" name="Google Shape;334;p45">
            <a:hlinkClick r:id="rId4" action="ppaction://hlinksldjump"/>
            <a:extLst>
              <a:ext uri="{FF2B5EF4-FFF2-40B4-BE49-F238E27FC236}">
                <a16:creationId xmlns:a16="http://schemas.microsoft.com/office/drawing/2014/main" id="{F95A4C9A-D2CE-251C-C1FA-ABD5A2C02F7B}"/>
              </a:ext>
            </a:extLst>
          </p:cNvPr>
          <p:cNvSpPr txBox="1"/>
          <p:nvPr/>
        </p:nvSpPr>
        <p:spPr>
          <a:xfrm>
            <a:off x="2667999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Review of the Literature</a:t>
            </a:r>
            <a:endParaRPr sz="1200" dirty="0">
              <a:solidFill>
                <a:schemeClr val="tx2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4" name="Google Shape;335;p45">
            <a:hlinkClick r:id="rId5" action="ppaction://hlinksldjump"/>
            <a:extLst>
              <a:ext uri="{FF2B5EF4-FFF2-40B4-BE49-F238E27FC236}">
                <a16:creationId xmlns:a16="http://schemas.microsoft.com/office/drawing/2014/main" id="{372F5C8C-F5B2-A37E-98B4-4B2A26F5AF11}"/>
              </a:ext>
            </a:extLst>
          </p:cNvPr>
          <p:cNvSpPr txBox="1"/>
          <p:nvPr/>
        </p:nvSpPr>
        <p:spPr>
          <a:xfrm>
            <a:off x="4558848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Methods &amp; Results</a:t>
            </a:r>
            <a:endParaRPr sz="1200" dirty="0">
              <a:solidFill>
                <a:schemeClr val="tx1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5" name="Google Shape;336;p45">
            <a:hlinkClick r:id="rId6" action="ppaction://hlinksldjump"/>
            <a:extLst>
              <a:ext uri="{FF2B5EF4-FFF2-40B4-BE49-F238E27FC236}">
                <a16:creationId xmlns:a16="http://schemas.microsoft.com/office/drawing/2014/main" id="{4BC728B2-36CA-7FDC-3CC3-CEB25796CB79}"/>
              </a:ext>
            </a:extLst>
          </p:cNvPr>
          <p:cNvSpPr txBox="1"/>
          <p:nvPr/>
        </p:nvSpPr>
        <p:spPr>
          <a:xfrm>
            <a:off x="6449697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Conclusion &amp; Implications</a:t>
            </a:r>
            <a:endParaRPr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0"/>
          <p:cNvSpPr txBox="1">
            <a:spLocks noGrp="1"/>
          </p:cNvSpPr>
          <p:nvPr>
            <p:ph type="title"/>
          </p:nvPr>
        </p:nvSpPr>
        <p:spPr>
          <a:xfrm>
            <a:off x="825850" y="358275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</a:t>
            </a:r>
            <a:endParaRPr dirty="0">
              <a:solidFill>
                <a:schemeClr val="lt1"/>
              </a:solidFill>
              <a:latin typeface="Teko Light"/>
              <a:ea typeface="Teko Light"/>
              <a:cs typeface="Teko Light"/>
              <a:sym typeface="Teko Light"/>
            </a:endParaRPr>
          </a:p>
        </p:txBody>
      </p:sp>
      <p:graphicFrame>
        <p:nvGraphicFramePr>
          <p:cNvPr id="422" name="Google Shape;422;p50"/>
          <p:cNvGraphicFramePr/>
          <p:nvPr>
            <p:extLst>
              <p:ext uri="{D42A27DB-BD31-4B8C-83A1-F6EECF244321}">
                <p14:modId xmlns:p14="http://schemas.microsoft.com/office/powerpoint/2010/main" val="4209984306"/>
              </p:ext>
            </p:extLst>
          </p:nvPr>
        </p:nvGraphicFramePr>
        <p:xfrm>
          <a:off x="859963" y="1733550"/>
          <a:ext cx="7424050" cy="2703500"/>
        </p:xfrm>
        <a:graphic>
          <a:graphicData uri="http://schemas.openxmlformats.org/drawingml/2006/table">
            <a:tbl>
              <a:tblPr>
                <a:noFill/>
                <a:tableStyleId>{A3439309-2221-4667-A57D-306F5BAFFC5E}</a:tableStyleId>
              </a:tblPr>
              <a:tblGrid>
                <a:gridCol w="135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075">
                  <a:extLst>
                    <a:ext uri="{9D8B030D-6E8A-4147-A177-3AD203B41FA5}">
                      <a16:colId xmlns:a16="http://schemas.microsoft.com/office/drawing/2014/main" val="1651578119"/>
                    </a:ext>
                  </a:extLst>
                </a:gridCol>
                <a:gridCol w="138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9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2500" dirty="0">
                        <a:solidFill>
                          <a:schemeClr val="lt1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N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Minimum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Maximum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Mean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SD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Usefulness</a:t>
                      </a:r>
                      <a:endParaRPr sz="2500" dirty="0">
                        <a:solidFill>
                          <a:schemeClr val="lt1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66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4.90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1.87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Ease of use</a:t>
                      </a:r>
                      <a:endParaRPr sz="2500" dirty="0">
                        <a:solidFill>
                          <a:schemeClr val="lt1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66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4.88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1.89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Evaluation</a:t>
                      </a:r>
                      <a:endParaRPr sz="2500" dirty="0">
                        <a:solidFill>
                          <a:schemeClr val="lt1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66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7.61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3.02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3" name="Google Shape;423;p50"/>
          <p:cNvSpPr txBox="1"/>
          <p:nvPr/>
        </p:nvSpPr>
        <p:spPr>
          <a:xfrm>
            <a:off x="859963" y="1224525"/>
            <a:ext cx="2463300" cy="386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Respondents</a:t>
            </a:r>
            <a:endParaRPr sz="2400" dirty="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424" name="Google Shape;424;p50"/>
          <p:cNvSpPr txBox="1"/>
          <p:nvPr/>
        </p:nvSpPr>
        <p:spPr>
          <a:xfrm>
            <a:off x="3323238" y="1224525"/>
            <a:ext cx="4960800" cy="386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Perception and evaluation of GC</a:t>
            </a:r>
            <a:endParaRPr sz="2400" dirty="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425" name="Google Shape;425;p50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0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" name="Google Shape;427;p50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428" name="Google Shape;428;p50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50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50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333;p45">
            <a:hlinkClick r:id="rId3" action="ppaction://hlinksldjump"/>
            <a:extLst>
              <a:ext uri="{FF2B5EF4-FFF2-40B4-BE49-F238E27FC236}">
                <a16:creationId xmlns:a16="http://schemas.microsoft.com/office/drawing/2014/main" id="{54778BCD-B5AC-A045-06E9-0A0135C76A99}"/>
              </a:ext>
            </a:extLst>
          </p:cNvPr>
          <p:cNvSpPr txBox="1"/>
          <p:nvPr/>
        </p:nvSpPr>
        <p:spPr>
          <a:xfrm>
            <a:off x="820300" y="74882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Introduction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3" name="Google Shape;334;p45">
            <a:hlinkClick r:id="rId4" action="ppaction://hlinksldjump"/>
            <a:extLst>
              <a:ext uri="{FF2B5EF4-FFF2-40B4-BE49-F238E27FC236}">
                <a16:creationId xmlns:a16="http://schemas.microsoft.com/office/drawing/2014/main" id="{DE6596F3-09B4-B4DA-F86E-5372905AB26F}"/>
              </a:ext>
            </a:extLst>
          </p:cNvPr>
          <p:cNvSpPr txBox="1"/>
          <p:nvPr/>
        </p:nvSpPr>
        <p:spPr>
          <a:xfrm>
            <a:off x="2667999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Review of the Literature</a:t>
            </a:r>
            <a:endParaRPr sz="1200" dirty="0">
              <a:solidFill>
                <a:schemeClr val="tx2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4" name="Google Shape;335;p45">
            <a:hlinkClick r:id="rId5" action="ppaction://hlinksldjump"/>
            <a:extLst>
              <a:ext uri="{FF2B5EF4-FFF2-40B4-BE49-F238E27FC236}">
                <a16:creationId xmlns:a16="http://schemas.microsoft.com/office/drawing/2014/main" id="{6B068FF6-F1E8-C59A-F141-C29E28E1B100}"/>
              </a:ext>
            </a:extLst>
          </p:cNvPr>
          <p:cNvSpPr txBox="1"/>
          <p:nvPr/>
        </p:nvSpPr>
        <p:spPr>
          <a:xfrm>
            <a:off x="4558848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Methods &amp; Results</a:t>
            </a:r>
            <a:endParaRPr sz="1200" dirty="0">
              <a:solidFill>
                <a:schemeClr val="tx1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5" name="Google Shape;336;p45">
            <a:hlinkClick r:id="rId6" action="ppaction://hlinksldjump"/>
            <a:extLst>
              <a:ext uri="{FF2B5EF4-FFF2-40B4-BE49-F238E27FC236}">
                <a16:creationId xmlns:a16="http://schemas.microsoft.com/office/drawing/2014/main" id="{597255C0-F0D4-E894-C878-9D2C2037310D}"/>
              </a:ext>
            </a:extLst>
          </p:cNvPr>
          <p:cNvSpPr txBox="1"/>
          <p:nvPr/>
        </p:nvSpPr>
        <p:spPr>
          <a:xfrm>
            <a:off x="6449697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Conclusion &amp; Implications</a:t>
            </a:r>
            <a:endParaRPr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0"/>
          <p:cNvSpPr txBox="1">
            <a:spLocks noGrp="1"/>
          </p:cNvSpPr>
          <p:nvPr>
            <p:ph type="title"/>
          </p:nvPr>
        </p:nvSpPr>
        <p:spPr>
          <a:xfrm>
            <a:off x="825850" y="358275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</a:t>
            </a:r>
            <a:endParaRPr dirty="0">
              <a:solidFill>
                <a:schemeClr val="lt1"/>
              </a:solidFill>
              <a:latin typeface="Teko Light"/>
              <a:ea typeface="Teko Light"/>
              <a:cs typeface="Teko Light"/>
              <a:sym typeface="Teko Light"/>
            </a:endParaRPr>
          </a:p>
        </p:txBody>
      </p:sp>
      <p:graphicFrame>
        <p:nvGraphicFramePr>
          <p:cNvPr id="422" name="Google Shape;422;p50"/>
          <p:cNvGraphicFramePr/>
          <p:nvPr>
            <p:extLst>
              <p:ext uri="{D42A27DB-BD31-4B8C-83A1-F6EECF244321}">
                <p14:modId xmlns:p14="http://schemas.microsoft.com/office/powerpoint/2010/main" val="2865499980"/>
              </p:ext>
            </p:extLst>
          </p:nvPr>
        </p:nvGraphicFramePr>
        <p:xfrm>
          <a:off x="1233889" y="1767599"/>
          <a:ext cx="6980538" cy="2528980"/>
        </p:xfrm>
        <a:graphic>
          <a:graphicData uri="http://schemas.openxmlformats.org/drawingml/2006/table">
            <a:tbl>
              <a:tblPr>
                <a:noFill/>
                <a:tableStyleId>{A3439309-2221-4667-A57D-306F5BAFFC5E}</a:tableStyleId>
              </a:tblPr>
              <a:tblGrid>
                <a:gridCol w="1630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614">
                  <a:extLst>
                    <a:ext uri="{9D8B030D-6E8A-4147-A177-3AD203B41FA5}">
                      <a16:colId xmlns:a16="http://schemas.microsoft.com/office/drawing/2014/main" val="1651578119"/>
                    </a:ext>
                  </a:extLst>
                </a:gridCol>
                <a:gridCol w="1846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22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2500" dirty="0">
                        <a:solidFill>
                          <a:schemeClr val="lt1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Usefulness </a:t>
                      </a: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 </a:t>
                      </a:r>
                      <a:r>
                        <a:rPr lang="en-US" sz="1300" i="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(</a:t>
                      </a: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 =</a:t>
                      </a:r>
                      <a:r>
                        <a:rPr lang="en-US" sz="1300" i="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)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Ease of use </a:t>
                      </a: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 </a:t>
                      </a:r>
                      <a:r>
                        <a:rPr lang="en-US" sz="1300" i="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(</a:t>
                      </a: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</a:t>
                      </a:r>
                      <a:r>
                        <a:rPr lang="en-US" sz="1300" i="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)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Evaluation </a:t>
                      </a: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 </a:t>
                      </a:r>
                      <a:r>
                        <a:rPr lang="en-US" sz="1300" i="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(</a:t>
                      </a: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</a:t>
                      </a:r>
                      <a:r>
                        <a:rPr lang="en-US" sz="1300" i="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)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2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Age</a:t>
                      </a:r>
                      <a:endParaRPr sz="2500" dirty="0">
                        <a:solidFill>
                          <a:schemeClr val="lt1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 = 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-.052; </a:t>
                      </a: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 = 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.676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 = 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-.068; </a:t>
                      </a: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 = 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.587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 = 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-.151; </a:t>
                      </a: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 = 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.225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2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Experience</a:t>
                      </a:r>
                      <a:endParaRPr sz="2500" dirty="0">
                        <a:solidFill>
                          <a:schemeClr val="lt1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 = 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-.144; </a:t>
                      </a: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 =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250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 = 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-.129; </a:t>
                      </a: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 =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.303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 = 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-.229; </a:t>
                      </a: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 =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.064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2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lt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Time on GC</a:t>
                      </a:r>
                      <a:endParaRPr sz="2500" dirty="0">
                        <a:solidFill>
                          <a:schemeClr val="lt1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 = 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.443; </a:t>
                      </a: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 &lt; .001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 = .419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; </a:t>
                      </a: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 &lt; .001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 = .440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; </a:t>
                      </a: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 &lt; .001</a:t>
                      </a:r>
                      <a:endParaRPr sz="13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3" name="Google Shape;423;p50"/>
          <p:cNvSpPr txBox="1"/>
          <p:nvPr/>
        </p:nvSpPr>
        <p:spPr>
          <a:xfrm>
            <a:off x="3779433" y="1100010"/>
            <a:ext cx="2463300" cy="386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Correlation</a:t>
            </a:r>
            <a:endParaRPr sz="2400" dirty="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425" name="Google Shape;425;p50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0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" name="Google Shape;427;p50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428" name="Google Shape;428;p50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50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50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333;p45">
            <a:hlinkClick r:id="rId3" action="ppaction://hlinksldjump"/>
            <a:extLst>
              <a:ext uri="{FF2B5EF4-FFF2-40B4-BE49-F238E27FC236}">
                <a16:creationId xmlns:a16="http://schemas.microsoft.com/office/drawing/2014/main" id="{54778BCD-B5AC-A045-06E9-0A0135C76A99}"/>
              </a:ext>
            </a:extLst>
          </p:cNvPr>
          <p:cNvSpPr txBox="1"/>
          <p:nvPr/>
        </p:nvSpPr>
        <p:spPr>
          <a:xfrm>
            <a:off x="820300" y="74882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Introduction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3" name="Google Shape;334;p45">
            <a:hlinkClick r:id="rId4" action="ppaction://hlinksldjump"/>
            <a:extLst>
              <a:ext uri="{FF2B5EF4-FFF2-40B4-BE49-F238E27FC236}">
                <a16:creationId xmlns:a16="http://schemas.microsoft.com/office/drawing/2014/main" id="{DE6596F3-09B4-B4DA-F86E-5372905AB26F}"/>
              </a:ext>
            </a:extLst>
          </p:cNvPr>
          <p:cNvSpPr txBox="1"/>
          <p:nvPr/>
        </p:nvSpPr>
        <p:spPr>
          <a:xfrm>
            <a:off x="2667999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Review of the Literature</a:t>
            </a:r>
            <a:endParaRPr sz="1200" dirty="0">
              <a:solidFill>
                <a:schemeClr val="tx2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4" name="Google Shape;335;p45">
            <a:hlinkClick r:id="rId5" action="ppaction://hlinksldjump"/>
            <a:extLst>
              <a:ext uri="{FF2B5EF4-FFF2-40B4-BE49-F238E27FC236}">
                <a16:creationId xmlns:a16="http://schemas.microsoft.com/office/drawing/2014/main" id="{6B068FF6-F1E8-C59A-F141-C29E28E1B100}"/>
              </a:ext>
            </a:extLst>
          </p:cNvPr>
          <p:cNvSpPr txBox="1"/>
          <p:nvPr/>
        </p:nvSpPr>
        <p:spPr>
          <a:xfrm>
            <a:off x="4558848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Methods &amp; Results</a:t>
            </a:r>
            <a:endParaRPr sz="1200" dirty="0">
              <a:solidFill>
                <a:schemeClr val="tx1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5" name="Google Shape;336;p45">
            <a:hlinkClick r:id="rId6" action="ppaction://hlinksldjump"/>
            <a:extLst>
              <a:ext uri="{FF2B5EF4-FFF2-40B4-BE49-F238E27FC236}">
                <a16:creationId xmlns:a16="http://schemas.microsoft.com/office/drawing/2014/main" id="{597255C0-F0D4-E894-C878-9D2C2037310D}"/>
              </a:ext>
            </a:extLst>
          </p:cNvPr>
          <p:cNvSpPr txBox="1"/>
          <p:nvPr/>
        </p:nvSpPr>
        <p:spPr>
          <a:xfrm>
            <a:off x="6449697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Conclusion &amp; Implications</a:t>
            </a:r>
            <a:endParaRPr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02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7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57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607;p57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608" name="Google Shape;608;p57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57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57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" name="Google Shape;333;p45">
            <a:hlinkClick r:id="rId3" action="ppaction://hlinksldjump"/>
            <a:extLst>
              <a:ext uri="{FF2B5EF4-FFF2-40B4-BE49-F238E27FC236}">
                <a16:creationId xmlns:a16="http://schemas.microsoft.com/office/drawing/2014/main" id="{64AEE9CF-AEAC-2A12-EDBB-2883398D9011}"/>
              </a:ext>
            </a:extLst>
          </p:cNvPr>
          <p:cNvSpPr txBox="1"/>
          <p:nvPr/>
        </p:nvSpPr>
        <p:spPr>
          <a:xfrm>
            <a:off x="820300" y="74882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Introduction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6" name="Google Shape;334;p45">
            <a:hlinkClick r:id="rId4" action="ppaction://hlinksldjump"/>
            <a:extLst>
              <a:ext uri="{FF2B5EF4-FFF2-40B4-BE49-F238E27FC236}">
                <a16:creationId xmlns:a16="http://schemas.microsoft.com/office/drawing/2014/main" id="{9B7BB50A-DD1A-F0CF-6C94-CA4ECE85D8A6}"/>
              </a:ext>
            </a:extLst>
          </p:cNvPr>
          <p:cNvSpPr txBox="1"/>
          <p:nvPr/>
        </p:nvSpPr>
        <p:spPr>
          <a:xfrm>
            <a:off x="2667999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Review of the Literature</a:t>
            </a:r>
            <a:endParaRPr sz="1200" dirty="0">
              <a:solidFill>
                <a:schemeClr val="tx2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7" name="Google Shape;335;p45">
            <a:hlinkClick r:id="rId5" action="ppaction://hlinksldjump"/>
            <a:extLst>
              <a:ext uri="{FF2B5EF4-FFF2-40B4-BE49-F238E27FC236}">
                <a16:creationId xmlns:a16="http://schemas.microsoft.com/office/drawing/2014/main" id="{37D570A6-A829-E311-339D-56D04920901E}"/>
              </a:ext>
            </a:extLst>
          </p:cNvPr>
          <p:cNvSpPr txBox="1"/>
          <p:nvPr/>
        </p:nvSpPr>
        <p:spPr>
          <a:xfrm>
            <a:off x="4558848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Methods &amp; Results</a:t>
            </a:r>
            <a:endParaRPr sz="1200" dirty="0">
              <a:solidFill>
                <a:schemeClr val="tx1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8" name="Google Shape;336;p45">
            <a:hlinkClick r:id="rId6" action="ppaction://hlinksldjump"/>
            <a:extLst>
              <a:ext uri="{FF2B5EF4-FFF2-40B4-BE49-F238E27FC236}">
                <a16:creationId xmlns:a16="http://schemas.microsoft.com/office/drawing/2014/main" id="{13357108-7CA8-C35F-4CE9-C243C6850185}"/>
              </a:ext>
            </a:extLst>
          </p:cNvPr>
          <p:cNvSpPr txBox="1"/>
          <p:nvPr/>
        </p:nvSpPr>
        <p:spPr>
          <a:xfrm>
            <a:off x="6449697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Conclusion &amp; Implications</a:t>
            </a:r>
            <a:endParaRPr sz="1200" dirty="0">
              <a:solidFill>
                <a:schemeClr val="tx2"/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AFD266C2-994B-E502-0B83-D9EBB280D0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491120"/>
              </p:ext>
            </p:extLst>
          </p:nvPr>
        </p:nvGraphicFramePr>
        <p:xfrm>
          <a:off x="1740665" y="881349"/>
          <a:ext cx="5816906" cy="347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35969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7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57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607;p57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608" name="Google Shape;608;p57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57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57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" name="Google Shape;333;p45">
            <a:hlinkClick r:id="rId3" action="ppaction://hlinksldjump"/>
            <a:extLst>
              <a:ext uri="{FF2B5EF4-FFF2-40B4-BE49-F238E27FC236}">
                <a16:creationId xmlns:a16="http://schemas.microsoft.com/office/drawing/2014/main" id="{64AEE9CF-AEAC-2A12-EDBB-2883398D9011}"/>
              </a:ext>
            </a:extLst>
          </p:cNvPr>
          <p:cNvSpPr txBox="1"/>
          <p:nvPr/>
        </p:nvSpPr>
        <p:spPr>
          <a:xfrm>
            <a:off x="820300" y="74882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Introduction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6" name="Google Shape;334;p45">
            <a:hlinkClick r:id="rId4" action="ppaction://hlinksldjump"/>
            <a:extLst>
              <a:ext uri="{FF2B5EF4-FFF2-40B4-BE49-F238E27FC236}">
                <a16:creationId xmlns:a16="http://schemas.microsoft.com/office/drawing/2014/main" id="{9B7BB50A-DD1A-F0CF-6C94-CA4ECE85D8A6}"/>
              </a:ext>
            </a:extLst>
          </p:cNvPr>
          <p:cNvSpPr txBox="1"/>
          <p:nvPr/>
        </p:nvSpPr>
        <p:spPr>
          <a:xfrm>
            <a:off x="2667999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Review of the Literature</a:t>
            </a:r>
            <a:endParaRPr sz="1200" dirty="0">
              <a:solidFill>
                <a:schemeClr val="tx2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7" name="Google Shape;335;p45">
            <a:hlinkClick r:id="rId5" action="ppaction://hlinksldjump"/>
            <a:extLst>
              <a:ext uri="{FF2B5EF4-FFF2-40B4-BE49-F238E27FC236}">
                <a16:creationId xmlns:a16="http://schemas.microsoft.com/office/drawing/2014/main" id="{37D570A6-A829-E311-339D-56D04920901E}"/>
              </a:ext>
            </a:extLst>
          </p:cNvPr>
          <p:cNvSpPr txBox="1"/>
          <p:nvPr/>
        </p:nvSpPr>
        <p:spPr>
          <a:xfrm>
            <a:off x="4558848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Methods &amp; Results</a:t>
            </a:r>
            <a:endParaRPr sz="1200" dirty="0">
              <a:solidFill>
                <a:schemeClr val="tx1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8" name="Google Shape;336;p45">
            <a:hlinkClick r:id="rId6" action="ppaction://hlinksldjump"/>
            <a:extLst>
              <a:ext uri="{FF2B5EF4-FFF2-40B4-BE49-F238E27FC236}">
                <a16:creationId xmlns:a16="http://schemas.microsoft.com/office/drawing/2014/main" id="{13357108-7CA8-C35F-4CE9-C243C6850185}"/>
              </a:ext>
            </a:extLst>
          </p:cNvPr>
          <p:cNvSpPr txBox="1"/>
          <p:nvPr/>
        </p:nvSpPr>
        <p:spPr>
          <a:xfrm>
            <a:off x="6449697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Conclusion &amp; Implications</a:t>
            </a:r>
            <a:endParaRPr sz="1200" dirty="0">
              <a:solidFill>
                <a:schemeClr val="tx2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E552E51C-A584-D9C4-1790-90F3E841C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345319"/>
              </p:ext>
            </p:extLst>
          </p:nvPr>
        </p:nvGraphicFramePr>
        <p:xfrm>
          <a:off x="1421176" y="881349"/>
          <a:ext cx="6191479" cy="336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58078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7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57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607;p57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608" name="Google Shape;608;p57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57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57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" name="Google Shape;333;p45">
            <a:hlinkClick r:id="rId3" action="ppaction://hlinksldjump"/>
            <a:extLst>
              <a:ext uri="{FF2B5EF4-FFF2-40B4-BE49-F238E27FC236}">
                <a16:creationId xmlns:a16="http://schemas.microsoft.com/office/drawing/2014/main" id="{64AEE9CF-AEAC-2A12-EDBB-2883398D9011}"/>
              </a:ext>
            </a:extLst>
          </p:cNvPr>
          <p:cNvSpPr txBox="1"/>
          <p:nvPr/>
        </p:nvSpPr>
        <p:spPr>
          <a:xfrm>
            <a:off x="820300" y="74882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Introduction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6" name="Google Shape;334;p45">
            <a:hlinkClick r:id="rId4" action="ppaction://hlinksldjump"/>
            <a:extLst>
              <a:ext uri="{FF2B5EF4-FFF2-40B4-BE49-F238E27FC236}">
                <a16:creationId xmlns:a16="http://schemas.microsoft.com/office/drawing/2014/main" id="{9B7BB50A-DD1A-F0CF-6C94-CA4ECE85D8A6}"/>
              </a:ext>
            </a:extLst>
          </p:cNvPr>
          <p:cNvSpPr txBox="1"/>
          <p:nvPr/>
        </p:nvSpPr>
        <p:spPr>
          <a:xfrm>
            <a:off x="2667999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Review of the Literature</a:t>
            </a:r>
            <a:endParaRPr sz="1200" dirty="0">
              <a:solidFill>
                <a:schemeClr val="tx2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7" name="Google Shape;335;p45">
            <a:hlinkClick r:id="rId5" action="ppaction://hlinksldjump"/>
            <a:extLst>
              <a:ext uri="{FF2B5EF4-FFF2-40B4-BE49-F238E27FC236}">
                <a16:creationId xmlns:a16="http://schemas.microsoft.com/office/drawing/2014/main" id="{37D570A6-A829-E311-339D-56D04920901E}"/>
              </a:ext>
            </a:extLst>
          </p:cNvPr>
          <p:cNvSpPr txBox="1"/>
          <p:nvPr/>
        </p:nvSpPr>
        <p:spPr>
          <a:xfrm>
            <a:off x="4558848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Methods &amp; Results</a:t>
            </a:r>
            <a:endParaRPr sz="1200" dirty="0">
              <a:solidFill>
                <a:schemeClr val="tx1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8" name="Google Shape;336;p45">
            <a:hlinkClick r:id="rId6" action="ppaction://hlinksldjump"/>
            <a:extLst>
              <a:ext uri="{FF2B5EF4-FFF2-40B4-BE49-F238E27FC236}">
                <a16:creationId xmlns:a16="http://schemas.microsoft.com/office/drawing/2014/main" id="{13357108-7CA8-C35F-4CE9-C243C6850185}"/>
              </a:ext>
            </a:extLst>
          </p:cNvPr>
          <p:cNvSpPr txBox="1"/>
          <p:nvPr/>
        </p:nvSpPr>
        <p:spPr>
          <a:xfrm>
            <a:off x="6449697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Conclusion &amp; Implications</a:t>
            </a:r>
            <a:endParaRPr sz="1200" dirty="0">
              <a:solidFill>
                <a:schemeClr val="tx2"/>
              </a:solidFill>
            </a:endParaRP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8AE8E49F-592C-C585-B8BB-4457DD7A92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15583"/>
              </p:ext>
            </p:extLst>
          </p:nvPr>
        </p:nvGraphicFramePr>
        <p:xfrm>
          <a:off x="1575412" y="936433"/>
          <a:ext cx="5640636" cy="339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91759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77"/>
          <p:cNvSpPr txBox="1">
            <a:spLocks noGrp="1"/>
          </p:cNvSpPr>
          <p:nvPr>
            <p:ph type="title"/>
          </p:nvPr>
        </p:nvSpPr>
        <p:spPr>
          <a:xfrm>
            <a:off x="3298650" y="2243100"/>
            <a:ext cx="2546700" cy="1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 </a:t>
            </a:r>
            <a:r>
              <a:rPr lang="en" dirty="0">
                <a:solidFill>
                  <a:schemeClr val="lt1"/>
                </a:solidFill>
                <a:latin typeface="Teko Light"/>
                <a:ea typeface="Teko Light"/>
                <a:cs typeface="Teko Light"/>
                <a:sym typeface="Teko Light"/>
              </a:rPr>
              <a:t>&amp; Implications</a:t>
            </a:r>
            <a:endParaRPr dirty="0">
              <a:solidFill>
                <a:schemeClr val="lt1"/>
              </a:solidFill>
              <a:latin typeface="Teko Light"/>
              <a:ea typeface="Teko Light"/>
              <a:cs typeface="Teko Light"/>
              <a:sym typeface="Teko Light"/>
            </a:endParaRPr>
          </a:p>
        </p:txBody>
      </p:sp>
      <p:sp>
        <p:nvSpPr>
          <p:cNvPr id="1257" name="Google Shape;1257;p77"/>
          <p:cNvSpPr txBox="1">
            <a:spLocks noGrp="1"/>
          </p:cNvSpPr>
          <p:nvPr>
            <p:ph type="title" idx="2"/>
          </p:nvPr>
        </p:nvSpPr>
        <p:spPr>
          <a:xfrm>
            <a:off x="3507450" y="905675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58" name="Google Shape;1258;p77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77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0" name="Google Shape;1260;p77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1261" name="Google Shape;1261;p77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77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77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264" name="Google Shape;1264;p77"/>
          <p:cNvPicPr preferRelativeResize="0"/>
          <p:nvPr/>
        </p:nvPicPr>
        <p:blipFill rotWithShape="1">
          <a:blip r:embed="rId3">
            <a:alphaModFix/>
          </a:blip>
          <a:srcRect l="37499" t="7225" r="50888" b="28490"/>
          <a:stretch/>
        </p:blipFill>
        <p:spPr>
          <a:xfrm>
            <a:off x="1992850" y="905675"/>
            <a:ext cx="902200" cy="3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77"/>
          <p:cNvPicPr preferRelativeResize="0"/>
          <p:nvPr/>
        </p:nvPicPr>
        <p:blipFill rotWithShape="1">
          <a:blip r:embed="rId3">
            <a:alphaModFix/>
          </a:blip>
          <a:srcRect l="21396" t="7231" r="66992" b="28484"/>
          <a:stretch/>
        </p:blipFill>
        <p:spPr>
          <a:xfrm>
            <a:off x="687025" y="905675"/>
            <a:ext cx="902200" cy="3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77"/>
          <p:cNvPicPr preferRelativeResize="0"/>
          <p:nvPr/>
        </p:nvPicPr>
        <p:blipFill rotWithShape="1">
          <a:blip r:embed="rId3">
            <a:alphaModFix/>
          </a:blip>
          <a:srcRect l="88388" t="6485" b="29238"/>
          <a:stretch/>
        </p:blipFill>
        <p:spPr>
          <a:xfrm>
            <a:off x="7554775" y="905675"/>
            <a:ext cx="902200" cy="3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77"/>
          <p:cNvPicPr preferRelativeResize="0"/>
          <p:nvPr/>
        </p:nvPicPr>
        <p:blipFill rotWithShape="1">
          <a:blip r:embed="rId3">
            <a:alphaModFix/>
          </a:blip>
          <a:srcRect l="71966" t="6481" r="16359" b="28893"/>
          <a:stretch/>
        </p:blipFill>
        <p:spPr>
          <a:xfrm>
            <a:off x="6248950" y="905675"/>
            <a:ext cx="902200" cy="3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33;p45">
            <a:hlinkClick r:id="rId4" action="ppaction://hlinksldjump"/>
            <a:extLst>
              <a:ext uri="{FF2B5EF4-FFF2-40B4-BE49-F238E27FC236}">
                <a16:creationId xmlns:a16="http://schemas.microsoft.com/office/drawing/2014/main" id="{CD03764D-1D83-4F42-EE3B-407FFDD8989B}"/>
              </a:ext>
            </a:extLst>
          </p:cNvPr>
          <p:cNvSpPr txBox="1"/>
          <p:nvPr/>
        </p:nvSpPr>
        <p:spPr>
          <a:xfrm>
            <a:off x="820300" y="74882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Introduction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5" name="Google Shape;334;p45">
            <a:hlinkClick r:id="rId5" action="ppaction://hlinksldjump"/>
            <a:extLst>
              <a:ext uri="{FF2B5EF4-FFF2-40B4-BE49-F238E27FC236}">
                <a16:creationId xmlns:a16="http://schemas.microsoft.com/office/drawing/2014/main" id="{B2F4F473-60C9-5028-E922-A83D46628A07}"/>
              </a:ext>
            </a:extLst>
          </p:cNvPr>
          <p:cNvSpPr txBox="1"/>
          <p:nvPr/>
        </p:nvSpPr>
        <p:spPr>
          <a:xfrm>
            <a:off x="2667999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Review of the Literature</a:t>
            </a:r>
            <a:endParaRPr sz="1200" dirty="0">
              <a:solidFill>
                <a:schemeClr val="tx2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6" name="Google Shape;335;p45">
            <a:hlinkClick r:id="rId6" action="ppaction://hlinksldjump"/>
            <a:extLst>
              <a:ext uri="{FF2B5EF4-FFF2-40B4-BE49-F238E27FC236}">
                <a16:creationId xmlns:a16="http://schemas.microsoft.com/office/drawing/2014/main" id="{BA5E9E85-1602-EE94-643B-C1850A2631B3}"/>
              </a:ext>
            </a:extLst>
          </p:cNvPr>
          <p:cNvSpPr txBox="1"/>
          <p:nvPr/>
        </p:nvSpPr>
        <p:spPr>
          <a:xfrm>
            <a:off x="4558848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Methods &amp; Results</a:t>
            </a:r>
            <a:endParaRPr sz="1200" dirty="0">
              <a:solidFill>
                <a:schemeClr val="tx2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7" name="Google Shape;336;p45">
            <a:hlinkClick r:id="rId7" action="ppaction://hlinksldjump"/>
            <a:extLst>
              <a:ext uri="{FF2B5EF4-FFF2-40B4-BE49-F238E27FC236}">
                <a16:creationId xmlns:a16="http://schemas.microsoft.com/office/drawing/2014/main" id="{EB40925F-27C1-59B5-1D86-70AC95D7B4D6}"/>
              </a:ext>
            </a:extLst>
          </p:cNvPr>
          <p:cNvSpPr txBox="1"/>
          <p:nvPr/>
        </p:nvSpPr>
        <p:spPr>
          <a:xfrm>
            <a:off x="6449697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Conclusion &amp; Implications</a:t>
            </a:r>
            <a:endParaRPr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6"/>
          <p:cNvSpPr txBox="1">
            <a:spLocks noGrp="1"/>
          </p:cNvSpPr>
          <p:nvPr>
            <p:ph type="subTitle" idx="8"/>
          </p:nvPr>
        </p:nvSpPr>
        <p:spPr>
          <a:xfrm>
            <a:off x="1505638" y="3315350"/>
            <a:ext cx="28176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There is no association between teachers’ perception of the platform and their age and years of experience</a:t>
            </a:r>
            <a:endParaRPr dirty="0"/>
          </a:p>
        </p:txBody>
      </p:sp>
      <p:sp>
        <p:nvSpPr>
          <p:cNvPr id="581" name="Google Shape;581;p56"/>
          <p:cNvSpPr txBox="1">
            <a:spLocks noGrp="1"/>
          </p:cNvSpPr>
          <p:nvPr>
            <p:ph type="subTitle" idx="6"/>
          </p:nvPr>
        </p:nvSpPr>
        <p:spPr>
          <a:xfrm>
            <a:off x="4820762" y="3315350"/>
            <a:ext cx="28176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positive and moderate correlation is found between teachers use of the platform and their perception of it</a:t>
            </a:r>
            <a:endParaRPr dirty="0"/>
          </a:p>
        </p:txBody>
      </p:sp>
      <p:sp>
        <p:nvSpPr>
          <p:cNvPr id="582" name="Google Shape;582;p56"/>
          <p:cNvSpPr txBox="1">
            <a:spLocks noGrp="1"/>
          </p:cNvSpPr>
          <p:nvPr>
            <p:ph type="subTitle" idx="1"/>
          </p:nvPr>
        </p:nvSpPr>
        <p:spPr>
          <a:xfrm>
            <a:off x="4820762" y="1864275"/>
            <a:ext cx="28176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Teachers’ evaluation of the platform un favorable</a:t>
            </a:r>
            <a:endParaRPr dirty="0"/>
          </a:p>
        </p:txBody>
      </p:sp>
      <p:sp>
        <p:nvSpPr>
          <p:cNvPr id="583" name="Google Shape;583;p56"/>
          <p:cNvSpPr txBox="1">
            <a:spLocks noGrp="1"/>
          </p:cNvSpPr>
          <p:nvPr>
            <p:ph type="title"/>
          </p:nvPr>
        </p:nvSpPr>
        <p:spPr>
          <a:xfrm>
            <a:off x="904996" y="721144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Summary </a:t>
            </a:r>
            <a:r>
              <a:rPr lang="en" dirty="0">
                <a:solidFill>
                  <a:schemeClr val="lt1"/>
                </a:solidFill>
                <a:latin typeface="Teko Light"/>
                <a:ea typeface="Teko Light"/>
                <a:cs typeface="Teko Light"/>
                <a:sym typeface="Teko Light"/>
              </a:rPr>
              <a:t>of the Findings</a:t>
            </a:r>
            <a:endParaRPr dirty="0">
              <a:solidFill>
                <a:schemeClr val="lt1"/>
              </a:solidFill>
              <a:latin typeface="Teko Light"/>
              <a:ea typeface="Teko Light"/>
              <a:cs typeface="Teko Light"/>
              <a:sym typeface="Teko Light"/>
            </a:endParaRPr>
          </a:p>
        </p:txBody>
      </p:sp>
      <p:sp>
        <p:nvSpPr>
          <p:cNvPr id="584" name="Google Shape;584;p56"/>
          <p:cNvSpPr txBox="1">
            <a:spLocks noGrp="1"/>
          </p:cNvSpPr>
          <p:nvPr>
            <p:ph type="title" idx="2"/>
          </p:nvPr>
        </p:nvSpPr>
        <p:spPr>
          <a:xfrm>
            <a:off x="4898312" y="1503250"/>
            <a:ext cx="2662500" cy="40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585" name="Google Shape;585;p56"/>
          <p:cNvSpPr txBox="1">
            <a:spLocks noGrp="1"/>
          </p:cNvSpPr>
          <p:nvPr>
            <p:ph type="title" idx="3"/>
          </p:nvPr>
        </p:nvSpPr>
        <p:spPr>
          <a:xfrm>
            <a:off x="1583188" y="1503250"/>
            <a:ext cx="2662500" cy="40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 </a:t>
            </a:r>
            <a:endParaRPr dirty="0"/>
          </a:p>
        </p:txBody>
      </p:sp>
      <p:sp>
        <p:nvSpPr>
          <p:cNvPr id="586" name="Google Shape;586;p56"/>
          <p:cNvSpPr txBox="1">
            <a:spLocks noGrp="1"/>
          </p:cNvSpPr>
          <p:nvPr>
            <p:ph type="subTitle" idx="4"/>
          </p:nvPr>
        </p:nvSpPr>
        <p:spPr>
          <a:xfrm>
            <a:off x="1505638" y="1864275"/>
            <a:ext cx="28176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Teheres perceive the platform to be useful and easy to use</a:t>
            </a:r>
            <a:endParaRPr dirty="0"/>
          </a:p>
        </p:txBody>
      </p:sp>
      <p:sp>
        <p:nvSpPr>
          <p:cNvPr id="587" name="Google Shape;587;p56"/>
          <p:cNvSpPr txBox="1">
            <a:spLocks noGrp="1"/>
          </p:cNvSpPr>
          <p:nvPr>
            <p:ph type="title" idx="5"/>
          </p:nvPr>
        </p:nvSpPr>
        <p:spPr>
          <a:xfrm>
            <a:off x="4898312" y="2954325"/>
            <a:ext cx="2662500" cy="40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 </a:t>
            </a:r>
            <a:endParaRPr dirty="0"/>
          </a:p>
        </p:txBody>
      </p:sp>
      <p:sp>
        <p:nvSpPr>
          <p:cNvPr id="588" name="Google Shape;588;p56"/>
          <p:cNvSpPr txBox="1">
            <a:spLocks noGrp="1"/>
          </p:cNvSpPr>
          <p:nvPr>
            <p:ph type="title" idx="7"/>
          </p:nvPr>
        </p:nvSpPr>
        <p:spPr>
          <a:xfrm>
            <a:off x="1583188" y="2954325"/>
            <a:ext cx="2662500" cy="40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589" name="Google Shape;589;p56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56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1" name="Google Shape;591;p56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592" name="Google Shape;592;p56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56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56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9" name="Google Shape;599;p56"/>
          <p:cNvSpPr/>
          <p:nvPr/>
        </p:nvSpPr>
        <p:spPr>
          <a:xfrm>
            <a:off x="8640300" y="68475"/>
            <a:ext cx="468300" cy="808200"/>
          </a:xfrm>
          <a:prstGeom prst="star4">
            <a:avLst>
              <a:gd name="adj" fmla="val 10304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333;p45">
            <a:hlinkClick r:id="rId3" action="ppaction://hlinksldjump"/>
            <a:extLst>
              <a:ext uri="{FF2B5EF4-FFF2-40B4-BE49-F238E27FC236}">
                <a16:creationId xmlns:a16="http://schemas.microsoft.com/office/drawing/2014/main" id="{6BD10A4D-4DBA-135C-A902-B281BB29766E}"/>
              </a:ext>
            </a:extLst>
          </p:cNvPr>
          <p:cNvSpPr txBox="1"/>
          <p:nvPr/>
        </p:nvSpPr>
        <p:spPr>
          <a:xfrm>
            <a:off x="820300" y="78770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Introduction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3" name="Google Shape;334;p45">
            <a:hlinkClick r:id="rId4" action="ppaction://hlinksldjump"/>
            <a:extLst>
              <a:ext uri="{FF2B5EF4-FFF2-40B4-BE49-F238E27FC236}">
                <a16:creationId xmlns:a16="http://schemas.microsoft.com/office/drawing/2014/main" id="{AFC2C6C0-058A-1845-0EE8-C6D192693E44}"/>
              </a:ext>
            </a:extLst>
          </p:cNvPr>
          <p:cNvSpPr txBox="1"/>
          <p:nvPr/>
        </p:nvSpPr>
        <p:spPr>
          <a:xfrm>
            <a:off x="2667999" y="96413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Review of the Literature</a:t>
            </a:r>
            <a:endParaRPr sz="1200" dirty="0">
              <a:solidFill>
                <a:schemeClr val="tx2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4" name="Google Shape;335;p45">
            <a:hlinkClick r:id="rId5" action="ppaction://hlinksldjump"/>
            <a:extLst>
              <a:ext uri="{FF2B5EF4-FFF2-40B4-BE49-F238E27FC236}">
                <a16:creationId xmlns:a16="http://schemas.microsoft.com/office/drawing/2014/main" id="{8A1070CE-9FAF-9E81-432B-2B6243B4503F}"/>
              </a:ext>
            </a:extLst>
          </p:cNvPr>
          <p:cNvSpPr txBox="1"/>
          <p:nvPr/>
        </p:nvSpPr>
        <p:spPr>
          <a:xfrm>
            <a:off x="4558848" y="96413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Methods &amp; Results</a:t>
            </a:r>
            <a:endParaRPr sz="1200" dirty="0">
              <a:solidFill>
                <a:schemeClr val="tx2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5" name="Google Shape;336;p45">
            <a:hlinkClick r:id="rId6" action="ppaction://hlinksldjump"/>
            <a:extLst>
              <a:ext uri="{FF2B5EF4-FFF2-40B4-BE49-F238E27FC236}">
                <a16:creationId xmlns:a16="http://schemas.microsoft.com/office/drawing/2014/main" id="{97CE09DB-71CC-9677-E9DC-128FE443BD19}"/>
              </a:ext>
            </a:extLst>
          </p:cNvPr>
          <p:cNvSpPr txBox="1"/>
          <p:nvPr/>
        </p:nvSpPr>
        <p:spPr>
          <a:xfrm>
            <a:off x="6449697" y="96413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Conclusion &amp; Implications</a:t>
            </a:r>
            <a:endParaRPr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4"/>
          <p:cNvSpPr txBox="1">
            <a:spLocks noGrp="1"/>
          </p:cNvSpPr>
          <p:nvPr>
            <p:ph type="title" idx="3"/>
          </p:nvPr>
        </p:nvSpPr>
        <p:spPr>
          <a:xfrm>
            <a:off x="4739387" y="3711475"/>
            <a:ext cx="2878800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 and Implications</a:t>
            </a:r>
            <a:endParaRPr dirty="0"/>
          </a:p>
        </p:txBody>
      </p:sp>
      <p:sp>
        <p:nvSpPr>
          <p:cNvPr id="295" name="Google Shape;295;p44"/>
          <p:cNvSpPr txBox="1">
            <a:spLocks noGrp="1"/>
          </p:cNvSpPr>
          <p:nvPr>
            <p:ph type="title" idx="14"/>
          </p:nvPr>
        </p:nvSpPr>
        <p:spPr>
          <a:xfrm>
            <a:off x="5560626" y="967858"/>
            <a:ext cx="12363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96" name="Google Shape;296;p44"/>
          <p:cNvSpPr txBox="1">
            <a:spLocks noGrp="1"/>
          </p:cNvSpPr>
          <p:nvPr>
            <p:ph type="title" idx="13"/>
          </p:nvPr>
        </p:nvSpPr>
        <p:spPr>
          <a:xfrm>
            <a:off x="2347075" y="963175"/>
            <a:ext cx="12363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97" name="Google Shape;297;p44"/>
          <p:cNvSpPr txBox="1">
            <a:spLocks noGrp="1"/>
          </p:cNvSpPr>
          <p:nvPr>
            <p:ph type="title"/>
          </p:nvPr>
        </p:nvSpPr>
        <p:spPr>
          <a:xfrm>
            <a:off x="2347075" y="2780375"/>
            <a:ext cx="12363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98" name="Google Shape;298;p44"/>
          <p:cNvSpPr txBox="1">
            <a:spLocks noGrp="1"/>
          </p:cNvSpPr>
          <p:nvPr>
            <p:ph type="title" idx="2"/>
          </p:nvPr>
        </p:nvSpPr>
        <p:spPr>
          <a:xfrm>
            <a:off x="1525813" y="1892825"/>
            <a:ext cx="2878800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301" name="Google Shape;301;p44"/>
          <p:cNvSpPr txBox="1">
            <a:spLocks noGrp="1"/>
          </p:cNvSpPr>
          <p:nvPr>
            <p:ph type="title" idx="5"/>
          </p:nvPr>
        </p:nvSpPr>
        <p:spPr>
          <a:xfrm>
            <a:off x="4739387" y="1892825"/>
            <a:ext cx="2878800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 of the Literature</a:t>
            </a:r>
            <a:endParaRPr dirty="0"/>
          </a:p>
        </p:txBody>
      </p:sp>
      <p:sp>
        <p:nvSpPr>
          <p:cNvPr id="303" name="Google Shape;303;p44"/>
          <p:cNvSpPr txBox="1">
            <a:spLocks noGrp="1"/>
          </p:cNvSpPr>
          <p:nvPr>
            <p:ph type="title" idx="7"/>
          </p:nvPr>
        </p:nvSpPr>
        <p:spPr>
          <a:xfrm>
            <a:off x="1525813" y="3711475"/>
            <a:ext cx="2878800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Methods &amp; Results</a:t>
            </a:r>
            <a:endParaRPr dirty="0"/>
          </a:p>
        </p:txBody>
      </p:sp>
      <p:sp>
        <p:nvSpPr>
          <p:cNvPr id="305" name="Google Shape;305;p44"/>
          <p:cNvSpPr txBox="1">
            <a:spLocks noGrp="1"/>
          </p:cNvSpPr>
          <p:nvPr>
            <p:ph type="title" idx="9"/>
          </p:nvPr>
        </p:nvSpPr>
        <p:spPr>
          <a:xfrm>
            <a:off x="5560629" y="2785034"/>
            <a:ext cx="12363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06" name="Google Shape;306;p44"/>
          <p:cNvSpPr txBox="1">
            <a:spLocks noGrp="1"/>
          </p:cNvSpPr>
          <p:nvPr>
            <p:ph type="title" idx="15"/>
          </p:nvPr>
        </p:nvSpPr>
        <p:spPr>
          <a:xfrm>
            <a:off x="825850" y="358275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</a:t>
            </a:r>
            <a:r>
              <a:rPr lang="en">
                <a:solidFill>
                  <a:schemeClr val="lt1"/>
                </a:solidFill>
                <a:latin typeface="Teko Light"/>
                <a:ea typeface="Teko Light"/>
                <a:cs typeface="Teko Light"/>
                <a:sym typeface="Teko Light"/>
              </a:rPr>
              <a:t>CONTENTS</a:t>
            </a:r>
            <a:endParaRPr>
              <a:solidFill>
                <a:schemeClr val="lt1"/>
              </a:solidFill>
              <a:latin typeface="Teko Light"/>
              <a:ea typeface="Teko Light"/>
              <a:cs typeface="Teko Light"/>
              <a:sym typeface="Teko Light"/>
            </a:endParaRPr>
          </a:p>
        </p:txBody>
      </p:sp>
      <p:sp>
        <p:nvSpPr>
          <p:cNvPr id="307" name="Google Shape;307;p44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4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" name="Google Shape;309;p44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310" name="Google Shape;310;p44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44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44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68"/>
          <p:cNvSpPr txBox="1">
            <a:spLocks noGrp="1"/>
          </p:cNvSpPr>
          <p:nvPr>
            <p:ph type="subTitle" idx="1"/>
          </p:nvPr>
        </p:nvSpPr>
        <p:spPr>
          <a:xfrm>
            <a:off x="1104150" y="2192750"/>
            <a:ext cx="3246300" cy="19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Teachers’ perception of the usefulness and ease of use impact their use of the platform.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- Teachers who perceive the platform to be usefull and easy to use tend to spend more time on it.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- </a:t>
            </a:r>
            <a:r>
              <a:rPr lang="en-US" dirty="0">
                <a:solidFill>
                  <a:schemeClr val="dk1"/>
                </a:solidFill>
              </a:rPr>
              <a:t>Teachers with positive attitude towards the platform use it more.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858" name="Google Shape;858;p68"/>
          <p:cNvSpPr txBox="1">
            <a:spLocks noGrp="1"/>
          </p:cNvSpPr>
          <p:nvPr>
            <p:ph type="title"/>
          </p:nvPr>
        </p:nvSpPr>
        <p:spPr>
          <a:xfrm>
            <a:off x="1104150" y="1512700"/>
            <a:ext cx="3202500" cy="62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</a:t>
            </a:r>
            <a:endParaRPr/>
          </a:p>
        </p:txBody>
      </p:sp>
      <p:sp>
        <p:nvSpPr>
          <p:cNvPr id="859" name="Google Shape;859;p68"/>
          <p:cNvSpPr txBox="1">
            <a:spLocks noGrp="1"/>
          </p:cNvSpPr>
          <p:nvPr>
            <p:ph type="subTitle" idx="2"/>
          </p:nvPr>
        </p:nvSpPr>
        <p:spPr>
          <a:xfrm>
            <a:off x="4837350" y="2192750"/>
            <a:ext cx="3202500" cy="19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More trainings on the use of LMS is needed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- </a:t>
            </a:r>
            <a:r>
              <a:rPr lang="en-US" dirty="0">
                <a:solidFill>
                  <a:schemeClr val="dk1"/>
                </a:solidFill>
              </a:rPr>
              <a:t>Training teachers on how to use different LMS will boost their acceptance of these tools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- Regular use of these platforms will boost teachers’ perception of these platforms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860" name="Google Shape;860;p68"/>
          <p:cNvSpPr txBox="1">
            <a:spLocks noGrp="1"/>
          </p:cNvSpPr>
          <p:nvPr>
            <p:ph type="title" idx="3"/>
          </p:nvPr>
        </p:nvSpPr>
        <p:spPr>
          <a:xfrm>
            <a:off x="4837350" y="1512700"/>
            <a:ext cx="3202500" cy="62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EFFORT</a:t>
            </a:r>
            <a:endParaRPr dirty="0"/>
          </a:p>
        </p:txBody>
      </p:sp>
      <p:sp>
        <p:nvSpPr>
          <p:cNvPr id="861" name="Google Shape;861;p68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68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3" name="Google Shape;863;p68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864" name="Google Shape;864;p68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68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68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7" name="Google Shape;867;p68"/>
          <p:cNvSpPr txBox="1">
            <a:spLocks noGrp="1"/>
          </p:cNvSpPr>
          <p:nvPr>
            <p:ph type="title" idx="4"/>
          </p:nvPr>
        </p:nvSpPr>
        <p:spPr>
          <a:xfrm>
            <a:off x="836448" y="706175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Implications</a:t>
            </a:r>
            <a:endParaRPr dirty="0">
              <a:solidFill>
                <a:schemeClr val="lt1"/>
              </a:solidFill>
              <a:latin typeface="Teko Light"/>
              <a:ea typeface="Teko Light"/>
              <a:cs typeface="Teko Light"/>
              <a:sym typeface="Teko Light"/>
            </a:endParaRPr>
          </a:p>
        </p:txBody>
      </p:sp>
      <p:sp>
        <p:nvSpPr>
          <p:cNvPr id="2" name="Google Shape;333;p45">
            <a:hlinkClick r:id="rId3" action="ppaction://hlinksldjump"/>
            <a:extLst>
              <a:ext uri="{FF2B5EF4-FFF2-40B4-BE49-F238E27FC236}">
                <a16:creationId xmlns:a16="http://schemas.microsoft.com/office/drawing/2014/main" id="{19FBC284-963D-EBA2-E6FB-24546E74F8C5}"/>
              </a:ext>
            </a:extLst>
          </p:cNvPr>
          <p:cNvSpPr txBox="1"/>
          <p:nvPr/>
        </p:nvSpPr>
        <p:spPr>
          <a:xfrm>
            <a:off x="820300" y="78770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Introduction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3" name="Google Shape;334;p45">
            <a:hlinkClick r:id="rId4" action="ppaction://hlinksldjump"/>
            <a:extLst>
              <a:ext uri="{FF2B5EF4-FFF2-40B4-BE49-F238E27FC236}">
                <a16:creationId xmlns:a16="http://schemas.microsoft.com/office/drawing/2014/main" id="{9657EF88-89A4-0D5E-6FEA-839A796C4383}"/>
              </a:ext>
            </a:extLst>
          </p:cNvPr>
          <p:cNvSpPr txBox="1"/>
          <p:nvPr/>
        </p:nvSpPr>
        <p:spPr>
          <a:xfrm>
            <a:off x="2667999" y="96413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Review of the Literature</a:t>
            </a:r>
            <a:endParaRPr sz="1200" dirty="0">
              <a:solidFill>
                <a:schemeClr val="tx2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4" name="Google Shape;335;p45">
            <a:hlinkClick r:id="rId5" action="ppaction://hlinksldjump"/>
            <a:extLst>
              <a:ext uri="{FF2B5EF4-FFF2-40B4-BE49-F238E27FC236}">
                <a16:creationId xmlns:a16="http://schemas.microsoft.com/office/drawing/2014/main" id="{445627DF-EDC0-A726-8967-A9FE1E331F82}"/>
              </a:ext>
            </a:extLst>
          </p:cNvPr>
          <p:cNvSpPr txBox="1"/>
          <p:nvPr/>
        </p:nvSpPr>
        <p:spPr>
          <a:xfrm>
            <a:off x="4558848" y="96413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Methods &amp; Results</a:t>
            </a:r>
            <a:endParaRPr sz="1200" dirty="0">
              <a:solidFill>
                <a:schemeClr val="tx2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5" name="Google Shape;336;p45">
            <a:hlinkClick r:id="rId6" action="ppaction://hlinksldjump"/>
            <a:extLst>
              <a:ext uri="{FF2B5EF4-FFF2-40B4-BE49-F238E27FC236}">
                <a16:creationId xmlns:a16="http://schemas.microsoft.com/office/drawing/2014/main" id="{6232BE1A-D291-35C5-698B-6E220055E22A}"/>
              </a:ext>
            </a:extLst>
          </p:cNvPr>
          <p:cNvSpPr txBox="1"/>
          <p:nvPr/>
        </p:nvSpPr>
        <p:spPr>
          <a:xfrm>
            <a:off x="6449697" y="96413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Conclusion &amp; Implications</a:t>
            </a:r>
            <a:endParaRPr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91"/>
          <p:cNvSpPr txBox="1">
            <a:spLocks noGrp="1"/>
          </p:cNvSpPr>
          <p:nvPr>
            <p:ph type="title"/>
          </p:nvPr>
        </p:nvSpPr>
        <p:spPr>
          <a:xfrm>
            <a:off x="2445300" y="468425"/>
            <a:ext cx="4253400" cy="127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r>
              <a:rPr lang="en">
                <a:solidFill>
                  <a:schemeClr val="lt1"/>
                </a:solidFill>
              </a:rPr>
              <a:t> 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88" name="Google Shape;1788;p91"/>
          <p:cNvSpPr txBox="1">
            <a:spLocks noGrp="1"/>
          </p:cNvSpPr>
          <p:nvPr>
            <p:ph type="subTitle" idx="1"/>
          </p:nvPr>
        </p:nvSpPr>
        <p:spPr>
          <a:xfrm>
            <a:off x="2919450" y="2411263"/>
            <a:ext cx="33051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…@ucd.ac.ma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9" name="Google Shape;1789;p91"/>
          <p:cNvSpPr txBox="1">
            <a:spLocks noGrp="1"/>
          </p:cNvSpPr>
          <p:nvPr>
            <p:ph type="subTitle" idx="2"/>
          </p:nvPr>
        </p:nvSpPr>
        <p:spPr>
          <a:xfrm>
            <a:off x="2607600" y="4088100"/>
            <a:ext cx="3928800" cy="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keep this slide for attribution</a:t>
            </a:r>
            <a:endParaRPr/>
          </a:p>
        </p:txBody>
      </p:sp>
      <p:sp>
        <p:nvSpPr>
          <p:cNvPr id="1790" name="Google Shape;1790;p91"/>
          <p:cNvSpPr/>
          <p:nvPr/>
        </p:nvSpPr>
        <p:spPr>
          <a:xfrm>
            <a:off x="3495854" y="1894075"/>
            <a:ext cx="439260" cy="439800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1" name="Google Shape;1791;p91"/>
          <p:cNvGrpSpPr/>
          <p:nvPr/>
        </p:nvGrpSpPr>
        <p:grpSpPr>
          <a:xfrm>
            <a:off x="4067013" y="1894354"/>
            <a:ext cx="439768" cy="439317"/>
            <a:chOff x="3303268" y="3817349"/>
            <a:chExt cx="346056" cy="345674"/>
          </a:xfrm>
        </p:grpSpPr>
        <p:sp>
          <p:nvSpPr>
            <p:cNvPr id="1792" name="Google Shape;1792;p91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91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91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91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6" name="Google Shape;1796;p91"/>
          <p:cNvGrpSpPr/>
          <p:nvPr/>
        </p:nvGrpSpPr>
        <p:grpSpPr>
          <a:xfrm>
            <a:off x="4637716" y="1894354"/>
            <a:ext cx="439768" cy="439317"/>
            <a:chOff x="3752358" y="3817349"/>
            <a:chExt cx="346056" cy="345674"/>
          </a:xfrm>
        </p:grpSpPr>
        <p:sp>
          <p:nvSpPr>
            <p:cNvPr id="1797" name="Google Shape;1797;p91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91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91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91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91"/>
          <p:cNvGrpSpPr/>
          <p:nvPr/>
        </p:nvGrpSpPr>
        <p:grpSpPr>
          <a:xfrm>
            <a:off x="5208419" y="1894354"/>
            <a:ext cx="439727" cy="439317"/>
            <a:chOff x="4201447" y="3817349"/>
            <a:chExt cx="346024" cy="345674"/>
          </a:xfrm>
        </p:grpSpPr>
        <p:sp>
          <p:nvSpPr>
            <p:cNvPr id="1802" name="Google Shape;1802;p91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91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4" name="Google Shape;1804;p91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91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6" name="Google Shape;1806;p91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1807" name="Google Shape;1807;p91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8" name="Google Shape;1808;p91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9" name="Google Shape;1809;p91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810" name="Google Shape;1810;p91"/>
          <p:cNvCxnSpPr/>
          <p:nvPr/>
        </p:nvCxnSpPr>
        <p:spPr>
          <a:xfrm>
            <a:off x="1425600" y="4854375"/>
            <a:ext cx="63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90"/>
          <p:cNvSpPr txBox="1">
            <a:spLocks noGrp="1"/>
          </p:cNvSpPr>
          <p:nvPr>
            <p:ph type="title"/>
          </p:nvPr>
        </p:nvSpPr>
        <p:spPr>
          <a:xfrm>
            <a:off x="825850" y="358275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</a:t>
            </a:r>
            <a:r>
              <a:rPr lang="en" dirty="0">
                <a:solidFill>
                  <a:schemeClr val="lt1"/>
                </a:solidFill>
                <a:latin typeface="Teko Light"/>
                <a:ea typeface="Teko Light"/>
                <a:cs typeface="Teko Light"/>
                <a:sym typeface="Teko Light"/>
              </a:rPr>
              <a:t>Autors</a:t>
            </a:r>
            <a:endParaRPr dirty="0">
              <a:solidFill>
                <a:schemeClr val="lt1"/>
              </a:solidFill>
              <a:latin typeface="Teko Light"/>
              <a:ea typeface="Teko Light"/>
              <a:cs typeface="Teko Light"/>
              <a:sym typeface="Teko Light"/>
            </a:endParaRPr>
          </a:p>
        </p:txBody>
      </p:sp>
      <p:sp>
        <p:nvSpPr>
          <p:cNvPr id="1766" name="Google Shape;1766;p90"/>
          <p:cNvSpPr txBox="1">
            <a:spLocks noGrp="1"/>
          </p:cNvSpPr>
          <p:nvPr>
            <p:ph type="subTitle" idx="1"/>
          </p:nvPr>
        </p:nvSpPr>
        <p:spPr>
          <a:xfrm>
            <a:off x="1682090" y="3379654"/>
            <a:ext cx="2257871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eko"/>
              </a:rPr>
              <a:t>RIDA Mohammed</a:t>
            </a:r>
            <a:endParaRPr sz="18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eko"/>
            </a:endParaRPr>
          </a:p>
        </p:txBody>
      </p:sp>
      <p:sp>
        <p:nvSpPr>
          <p:cNvPr id="1767" name="Google Shape;1767;p90"/>
          <p:cNvSpPr txBox="1">
            <a:spLocks noGrp="1"/>
          </p:cNvSpPr>
          <p:nvPr>
            <p:ph type="subTitle" idx="2"/>
          </p:nvPr>
        </p:nvSpPr>
        <p:spPr>
          <a:xfrm>
            <a:off x="1294700" y="3734525"/>
            <a:ext cx="30441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Applied Culture and Translation Studies, Faculty of Letters and Human Sciences, Chouaib Doukkali University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68" name="Google Shape;1768;p90"/>
          <p:cNvSpPr txBox="1">
            <a:spLocks noGrp="1"/>
          </p:cNvSpPr>
          <p:nvPr>
            <p:ph type="subTitle" idx="3"/>
          </p:nvPr>
        </p:nvSpPr>
        <p:spPr>
          <a:xfrm>
            <a:off x="5332593" y="3394550"/>
            <a:ext cx="2366328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eko"/>
              </a:rPr>
              <a:t>Adil Youssef Sayeh</a:t>
            </a:r>
            <a:endParaRPr sz="18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eko"/>
            </a:endParaRPr>
          </a:p>
        </p:txBody>
      </p:sp>
      <p:sp>
        <p:nvSpPr>
          <p:cNvPr id="1769" name="Google Shape;1769;p90"/>
          <p:cNvSpPr txBox="1">
            <a:spLocks noGrp="1"/>
          </p:cNvSpPr>
          <p:nvPr>
            <p:ph type="subTitle" idx="4"/>
          </p:nvPr>
        </p:nvSpPr>
        <p:spPr>
          <a:xfrm>
            <a:off x="4805200" y="3734525"/>
            <a:ext cx="30441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Applied Culture and Translation Studies, Faculty of Letters and Human Sciences, </a:t>
            </a:r>
            <a:r>
              <a:rPr lang="en-US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Chouaib</a:t>
            </a:r>
            <a:r>
              <a:rPr lang="en-US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Doukkali</a:t>
            </a:r>
            <a:r>
              <a:rPr lang="en-US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University</a:t>
            </a:r>
          </a:p>
        </p:txBody>
      </p:sp>
      <p:sp>
        <p:nvSpPr>
          <p:cNvPr id="1772" name="Google Shape;1772;p90"/>
          <p:cNvSpPr/>
          <p:nvPr/>
        </p:nvSpPr>
        <p:spPr>
          <a:xfrm>
            <a:off x="8562300" y="0"/>
            <a:ext cx="581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90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90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5" name="Google Shape;1775;p90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1776" name="Google Shape;1776;p90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7" name="Google Shape;1777;p90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8" name="Google Shape;1778;p90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Image 4" descr="Une image contenant personne, homme, complet, rose&#10;&#10;Description générée automatiquement">
            <a:extLst>
              <a:ext uri="{FF2B5EF4-FFF2-40B4-BE49-F238E27FC236}">
                <a16:creationId xmlns:a16="http://schemas.microsoft.com/office/drawing/2014/main" id="{6CB48254-1850-D5EC-1893-29D7FFB42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927" y="1524751"/>
            <a:ext cx="1594344" cy="1774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8CDDFF-F751-8D33-D339-AC003E2D8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234" y="1351440"/>
            <a:ext cx="1627032" cy="19083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5"/>
          <p:cNvSpPr txBox="1">
            <a:spLocks noGrp="1"/>
          </p:cNvSpPr>
          <p:nvPr>
            <p:ph type="subTitle" idx="1"/>
          </p:nvPr>
        </p:nvSpPr>
        <p:spPr>
          <a:xfrm>
            <a:off x="4696375" y="3067600"/>
            <a:ext cx="2890800" cy="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COVID-19 Impact</a:t>
            </a:r>
            <a:endParaRPr dirty="0"/>
          </a:p>
        </p:txBody>
      </p:sp>
      <p:sp>
        <p:nvSpPr>
          <p:cNvPr id="322" name="Google Shape;322;p45"/>
          <p:cNvSpPr txBox="1">
            <a:spLocks noGrp="1"/>
          </p:cNvSpPr>
          <p:nvPr>
            <p:ph type="title"/>
          </p:nvPr>
        </p:nvSpPr>
        <p:spPr>
          <a:xfrm>
            <a:off x="4417825" y="2356375"/>
            <a:ext cx="34479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23" name="Google Shape;323;p45"/>
          <p:cNvSpPr txBox="1">
            <a:spLocks noGrp="1"/>
          </p:cNvSpPr>
          <p:nvPr>
            <p:ph type="title" idx="2"/>
          </p:nvPr>
        </p:nvSpPr>
        <p:spPr>
          <a:xfrm>
            <a:off x="5077225" y="1039012"/>
            <a:ext cx="2129100" cy="14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24" name="Google Shape;324;p45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5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" name="Google Shape;326;p45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327" name="Google Shape;327;p45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45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45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30" name="Google Shape;330;p45"/>
          <p:cNvPicPr preferRelativeResize="0"/>
          <p:nvPr/>
        </p:nvPicPr>
        <p:blipFill rotWithShape="1">
          <a:blip r:embed="rId3">
            <a:alphaModFix/>
          </a:blip>
          <a:srcRect l="87996" t="18675" b="16857"/>
          <a:stretch/>
        </p:blipFill>
        <p:spPr>
          <a:xfrm>
            <a:off x="3853910" y="913863"/>
            <a:ext cx="412089" cy="331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5"/>
          <p:cNvPicPr preferRelativeResize="0"/>
          <p:nvPr/>
        </p:nvPicPr>
        <p:blipFill rotWithShape="1">
          <a:blip r:embed="rId3">
            <a:alphaModFix/>
          </a:blip>
          <a:srcRect t="17766" r="87996" b="17766"/>
          <a:stretch/>
        </p:blipFill>
        <p:spPr>
          <a:xfrm>
            <a:off x="820300" y="913863"/>
            <a:ext cx="412089" cy="331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5"/>
          <p:cNvPicPr preferRelativeResize="0"/>
          <p:nvPr/>
        </p:nvPicPr>
        <p:blipFill rotWithShape="1">
          <a:blip r:embed="rId3">
            <a:alphaModFix/>
          </a:blip>
          <a:srcRect l="31800" t="18115" r="31110" b="17418"/>
          <a:stretch/>
        </p:blipFill>
        <p:spPr>
          <a:xfrm>
            <a:off x="1924522" y="913863"/>
            <a:ext cx="1273449" cy="3315773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5">
            <a:hlinkClick r:id="rId4" action="ppaction://hlinksldjump"/>
          </p:cNvPr>
          <p:cNvSpPr txBox="1"/>
          <p:nvPr/>
        </p:nvSpPr>
        <p:spPr>
          <a:xfrm>
            <a:off x="820300" y="74882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hlink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Introduction</a:t>
            </a:r>
            <a:endParaRPr sz="1200" dirty="0"/>
          </a:p>
        </p:txBody>
      </p:sp>
      <p:sp>
        <p:nvSpPr>
          <p:cNvPr id="334" name="Google Shape;334;p45">
            <a:hlinkClick r:id="rId5" action="ppaction://hlinksldjump"/>
          </p:cNvPr>
          <p:cNvSpPr txBox="1"/>
          <p:nvPr/>
        </p:nvSpPr>
        <p:spPr>
          <a:xfrm>
            <a:off x="2667999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Review of the Literature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335" name="Google Shape;335;p45">
            <a:hlinkClick r:id="rId6" action="ppaction://hlinksldjump"/>
          </p:cNvPr>
          <p:cNvSpPr txBox="1"/>
          <p:nvPr/>
        </p:nvSpPr>
        <p:spPr>
          <a:xfrm>
            <a:off x="4558848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Methods &amp; Results</a:t>
            </a:r>
            <a:endParaRPr sz="1200" dirty="0">
              <a:solidFill>
                <a:schemeClr val="tx2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336" name="Google Shape;336;p45">
            <a:hlinkClick r:id="rId7" action="ppaction://hlinksldjump"/>
          </p:cNvPr>
          <p:cNvSpPr txBox="1"/>
          <p:nvPr/>
        </p:nvSpPr>
        <p:spPr>
          <a:xfrm>
            <a:off x="6449697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Conclusion &amp; Implications</a:t>
            </a:r>
            <a:endParaRPr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5"/>
          <p:cNvSpPr/>
          <p:nvPr/>
        </p:nvSpPr>
        <p:spPr>
          <a:xfrm>
            <a:off x="3912900" y="4232946"/>
            <a:ext cx="1318200" cy="37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55"/>
          <p:cNvSpPr txBox="1">
            <a:spLocks noGrp="1"/>
          </p:cNvSpPr>
          <p:nvPr>
            <p:ph type="title"/>
          </p:nvPr>
        </p:nvSpPr>
        <p:spPr>
          <a:xfrm>
            <a:off x="825850" y="358275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Introduction:</a:t>
            </a:r>
            <a:r>
              <a:rPr lang="en" dirty="0">
                <a:solidFill>
                  <a:schemeClr val="lt1"/>
                </a:solidFill>
                <a:latin typeface="Teko Light"/>
                <a:ea typeface="Teko Light"/>
                <a:cs typeface="Teko Light"/>
                <a:sym typeface="Teko Light"/>
              </a:rPr>
              <a:t> Background</a:t>
            </a:r>
            <a:endParaRPr dirty="0">
              <a:solidFill>
                <a:schemeClr val="lt1"/>
              </a:solidFill>
              <a:latin typeface="Teko Light"/>
              <a:ea typeface="Teko Light"/>
              <a:cs typeface="Teko Light"/>
              <a:sym typeface="Teko Light"/>
            </a:endParaRPr>
          </a:p>
        </p:txBody>
      </p:sp>
      <p:sp>
        <p:nvSpPr>
          <p:cNvPr id="550" name="Google Shape;550;p55"/>
          <p:cNvSpPr/>
          <p:nvPr/>
        </p:nvSpPr>
        <p:spPr>
          <a:xfrm>
            <a:off x="4402657" y="2720718"/>
            <a:ext cx="266481" cy="256216"/>
          </a:xfrm>
          <a:custGeom>
            <a:avLst/>
            <a:gdLst/>
            <a:ahLst/>
            <a:cxnLst/>
            <a:rect l="l" t="t" r="r" b="b"/>
            <a:pathLst>
              <a:path w="13058" h="12555" extrusionOk="0">
                <a:moveTo>
                  <a:pt x="200" y="12136"/>
                </a:moveTo>
                <a:cubicBezTo>
                  <a:pt x="772" y="12708"/>
                  <a:pt x="2616" y="12497"/>
                  <a:pt x="4397" y="12518"/>
                </a:cubicBezTo>
                <a:cubicBezTo>
                  <a:pt x="6178" y="12539"/>
                  <a:pt x="9442" y="12434"/>
                  <a:pt x="10884" y="12264"/>
                </a:cubicBezTo>
                <a:cubicBezTo>
                  <a:pt x="12326" y="12094"/>
                  <a:pt x="13005" y="12433"/>
                  <a:pt x="13047" y="11500"/>
                </a:cubicBezTo>
                <a:cubicBezTo>
                  <a:pt x="13090" y="10567"/>
                  <a:pt x="12008" y="8321"/>
                  <a:pt x="11139" y="6667"/>
                </a:cubicBezTo>
                <a:cubicBezTo>
                  <a:pt x="10270" y="5014"/>
                  <a:pt x="8552" y="2639"/>
                  <a:pt x="7831" y="1579"/>
                </a:cubicBezTo>
                <a:cubicBezTo>
                  <a:pt x="7110" y="519"/>
                  <a:pt x="7196" y="519"/>
                  <a:pt x="6814" y="307"/>
                </a:cubicBezTo>
                <a:cubicBezTo>
                  <a:pt x="6433" y="95"/>
                  <a:pt x="6115" y="-244"/>
                  <a:pt x="5542" y="307"/>
                </a:cubicBezTo>
                <a:cubicBezTo>
                  <a:pt x="4970" y="858"/>
                  <a:pt x="4142" y="2151"/>
                  <a:pt x="3379" y="3614"/>
                </a:cubicBezTo>
                <a:cubicBezTo>
                  <a:pt x="2616" y="5077"/>
                  <a:pt x="1493" y="7664"/>
                  <a:pt x="963" y="9084"/>
                </a:cubicBezTo>
                <a:cubicBezTo>
                  <a:pt x="433" y="10504"/>
                  <a:pt x="-372" y="11564"/>
                  <a:pt x="200" y="12136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1" name="Google Shape;551;p55"/>
          <p:cNvSpPr/>
          <p:nvPr/>
        </p:nvSpPr>
        <p:spPr>
          <a:xfrm>
            <a:off x="3798750" y="1432748"/>
            <a:ext cx="1546500" cy="1546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55"/>
          <p:cNvSpPr/>
          <p:nvPr/>
        </p:nvSpPr>
        <p:spPr>
          <a:xfrm>
            <a:off x="3193696" y="2417203"/>
            <a:ext cx="1546500" cy="1546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55"/>
          <p:cNvSpPr/>
          <p:nvPr/>
        </p:nvSpPr>
        <p:spPr>
          <a:xfrm>
            <a:off x="4403804" y="2417203"/>
            <a:ext cx="1546500" cy="1546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55"/>
          <p:cNvSpPr txBox="1"/>
          <p:nvPr/>
        </p:nvSpPr>
        <p:spPr>
          <a:xfrm>
            <a:off x="3936446" y="1861863"/>
            <a:ext cx="12711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Teko"/>
                <a:cs typeface="Teko"/>
              </a:rPr>
              <a:t>Emergency remote teaching</a:t>
            </a:r>
            <a:endParaRPr sz="2000" dirty="0">
              <a:solidFill>
                <a:schemeClr val="lt1"/>
              </a:solidFill>
              <a:latin typeface="Teko"/>
              <a:cs typeface="Teko"/>
              <a:sym typeface="Teko"/>
            </a:endParaRPr>
          </a:p>
        </p:txBody>
      </p:sp>
      <p:sp>
        <p:nvSpPr>
          <p:cNvPr id="555" name="Google Shape;555;p55"/>
          <p:cNvSpPr txBox="1"/>
          <p:nvPr/>
        </p:nvSpPr>
        <p:spPr>
          <a:xfrm>
            <a:off x="3193710" y="3033390"/>
            <a:ext cx="12711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Learning Management Systems</a:t>
            </a:r>
            <a:endParaRPr sz="2000" dirty="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556" name="Google Shape;556;p55"/>
          <p:cNvSpPr txBox="1"/>
          <p:nvPr/>
        </p:nvSpPr>
        <p:spPr>
          <a:xfrm>
            <a:off x="4562625" y="3033400"/>
            <a:ext cx="12711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E</a:t>
            </a:r>
            <a:r>
              <a:rPr lang="en" sz="2000" dirty="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-Learning platforms</a:t>
            </a:r>
            <a:endParaRPr sz="2000" dirty="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557" name="Google Shape;557;p55"/>
          <p:cNvSpPr txBox="1"/>
          <p:nvPr/>
        </p:nvSpPr>
        <p:spPr>
          <a:xfrm>
            <a:off x="3936450" y="4260609"/>
            <a:ext cx="12711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COVID-19</a:t>
            </a:r>
            <a:endParaRPr sz="2000" dirty="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558" name="Google Shape;558;p55"/>
          <p:cNvSpPr/>
          <p:nvPr/>
        </p:nvSpPr>
        <p:spPr>
          <a:xfrm>
            <a:off x="4386000" y="2625977"/>
            <a:ext cx="372000" cy="372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9" name="Google Shape;559;p55"/>
          <p:cNvCxnSpPr>
            <a:stCxn id="558" idx="2"/>
            <a:endCxn id="548" idx="0"/>
          </p:cNvCxnSpPr>
          <p:nvPr/>
        </p:nvCxnSpPr>
        <p:spPr>
          <a:xfrm>
            <a:off x="4572000" y="2997977"/>
            <a:ext cx="0" cy="1235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0" name="Google Shape;560;p55"/>
          <p:cNvSpPr txBox="1"/>
          <p:nvPr/>
        </p:nvSpPr>
        <p:spPr>
          <a:xfrm>
            <a:off x="1329350" y="2752900"/>
            <a:ext cx="1534796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Used different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61" name="Google Shape;561;p55"/>
          <p:cNvSpPr txBox="1"/>
          <p:nvPr/>
        </p:nvSpPr>
        <p:spPr>
          <a:xfrm>
            <a:off x="6307200" y="2752900"/>
            <a:ext cx="21129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Such as Microsoft Teams and Google Classroom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62" name="Google Shape;562;p55"/>
          <p:cNvSpPr txBox="1"/>
          <p:nvPr/>
        </p:nvSpPr>
        <p:spPr>
          <a:xfrm>
            <a:off x="6307200" y="1768450"/>
            <a:ext cx="21129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Education moved to 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63" name="Google Shape;563;p55"/>
          <p:cNvCxnSpPr>
            <a:cxnSpLocks/>
            <a:stCxn id="560" idx="3"/>
            <a:endCxn id="555" idx="1"/>
          </p:cNvCxnSpPr>
          <p:nvPr/>
        </p:nvCxnSpPr>
        <p:spPr>
          <a:xfrm flipV="1">
            <a:off x="2864146" y="3190440"/>
            <a:ext cx="329564" cy="1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4" name="Google Shape;564;p55"/>
          <p:cNvCxnSpPr>
            <a:stCxn id="551" idx="6"/>
            <a:endCxn id="562" idx="1"/>
          </p:cNvCxnSpPr>
          <p:nvPr/>
        </p:nvCxnSpPr>
        <p:spPr>
          <a:xfrm>
            <a:off x="5345250" y="2205998"/>
            <a:ext cx="962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5" name="Google Shape;565;p55"/>
          <p:cNvCxnSpPr>
            <a:stCxn id="553" idx="6"/>
            <a:endCxn id="561" idx="1"/>
          </p:cNvCxnSpPr>
          <p:nvPr/>
        </p:nvCxnSpPr>
        <p:spPr>
          <a:xfrm>
            <a:off x="5950304" y="3190453"/>
            <a:ext cx="357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6" name="Google Shape;566;p55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55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55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569" name="Google Shape;569;p55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55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55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Google Shape;333;p45">
            <a:hlinkClick r:id="rId3" action="ppaction://hlinksldjump"/>
            <a:extLst>
              <a:ext uri="{FF2B5EF4-FFF2-40B4-BE49-F238E27FC236}">
                <a16:creationId xmlns:a16="http://schemas.microsoft.com/office/drawing/2014/main" id="{4514B730-54EC-46EB-69E9-44F63F20887C}"/>
              </a:ext>
            </a:extLst>
          </p:cNvPr>
          <p:cNvSpPr txBox="1"/>
          <p:nvPr/>
        </p:nvSpPr>
        <p:spPr>
          <a:xfrm>
            <a:off x="820300" y="74882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hlink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Introduction</a:t>
            </a:r>
            <a:endParaRPr sz="1200" dirty="0"/>
          </a:p>
        </p:txBody>
      </p:sp>
      <p:sp>
        <p:nvSpPr>
          <p:cNvPr id="4" name="Google Shape;334;p45">
            <a:hlinkClick r:id="rId4" action="ppaction://hlinksldjump"/>
            <a:extLst>
              <a:ext uri="{FF2B5EF4-FFF2-40B4-BE49-F238E27FC236}">
                <a16:creationId xmlns:a16="http://schemas.microsoft.com/office/drawing/2014/main" id="{F9AC8622-A6AC-A9E0-A870-4C3781B14D58}"/>
              </a:ext>
            </a:extLst>
          </p:cNvPr>
          <p:cNvSpPr txBox="1"/>
          <p:nvPr/>
        </p:nvSpPr>
        <p:spPr>
          <a:xfrm>
            <a:off x="2667999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Review of the Literature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5" name="Google Shape;335;p45">
            <a:hlinkClick r:id="rId5" action="ppaction://hlinksldjump"/>
            <a:extLst>
              <a:ext uri="{FF2B5EF4-FFF2-40B4-BE49-F238E27FC236}">
                <a16:creationId xmlns:a16="http://schemas.microsoft.com/office/drawing/2014/main" id="{80CB2CF8-DF80-D220-8E1F-E487294E6829}"/>
              </a:ext>
            </a:extLst>
          </p:cNvPr>
          <p:cNvSpPr txBox="1"/>
          <p:nvPr/>
        </p:nvSpPr>
        <p:spPr>
          <a:xfrm>
            <a:off x="4558848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Methods &amp; Results</a:t>
            </a:r>
            <a:endParaRPr sz="1200" dirty="0">
              <a:solidFill>
                <a:schemeClr val="tx2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6" name="Google Shape;336;p45">
            <a:hlinkClick r:id="rId6" action="ppaction://hlinksldjump"/>
            <a:extLst>
              <a:ext uri="{FF2B5EF4-FFF2-40B4-BE49-F238E27FC236}">
                <a16:creationId xmlns:a16="http://schemas.microsoft.com/office/drawing/2014/main" id="{E6B4DD00-21C1-5CE0-B287-789AC73659A1}"/>
              </a:ext>
            </a:extLst>
          </p:cNvPr>
          <p:cNvSpPr txBox="1"/>
          <p:nvPr/>
        </p:nvSpPr>
        <p:spPr>
          <a:xfrm>
            <a:off x="6449697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Conclusion &amp; Implications</a:t>
            </a:r>
            <a:endParaRPr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86"/>
          <p:cNvSpPr txBox="1">
            <a:spLocks noGrp="1"/>
          </p:cNvSpPr>
          <p:nvPr>
            <p:ph type="title"/>
          </p:nvPr>
        </p:nvSpPr>
        <p:spPr>
          <a:xfrm>
            <a:off x="825850" y="358275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Introduction: </a:t>
            </a:r>
            <a:r>
              <a:rPr lang="en" dirty="0">
                <a:solidFill>
                  <a:schemeClr val="lt1"/>
                </a:solidFill>
                <a:latin typeface="Teko Light"/>
                <a:ea typeface="Teko Light"/>
                <a:cs typeface="Teko Light"/>
                <a:sym typeface="Teko Light"/>
              </a:rPr>
              <a:t>Gap</a:t>
            </a:r>
            <a:endParaRPr dirty="0">
              <a:solidFill>
                <a:schemeClr val="lt1"/>
              </a:solidFill>
              <a:latin typeface="Teko Light"/>
              <a:ea typeface="Teko Light"/>
              <a:cs typeface="Teko Light"/>
              <a:sym typeface="Teko Light"/>
            </a:endParaRPr>
          </a:p>
        </p:txBody>
      </p:sp>
      <p:sp>
        <p:nvSpPr>
          <p:cNvPr id="1624" name="Google Shape;1624;p86"/>
          <p:cNvSpPr/>
          <p:nvPr/>
        </p:nvSpPr>
        <p:spPr>
          <a:xfrm>
            <a:off x="1114850" y="1645275"/>
            <a:ext cx="1926600" cy="5253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Previous research</a:t>
            </a:r>
            <a:endParaRPr sz="2500" dirty="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625" name="Google Shape;1625;p86"/>
          <p:cNvSpPr/>
          <p:nvPr/>
        </p:nvSpPr>
        <p:spPr>
          <a:xfrm>
            <a:off x="3608162" y="1645275"/>
            <a:ext cx="1926600" cy="5253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Other reseach</a:t>
            </a:r>
            <a:endParaRPr sz="2500" dirty="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626" name="Google Shape;1626;p86"/>
          <p:cNvSpPr/>
          <p:nvPr/>
        </p:nvSpPr>
        <p:spPr>
          <a:xfrm>
            <a:off x="6101450" y="1645275"/>
            <a:ext cx="1926600" cy="5253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This study</a:t>
            </a:r>
            <a:endParaRPr sz="2500" dirty="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cxnSp>
        <p:nvCxnSpPr>
          <p:cNvPr id="1627" name="Google Shape;1627;p86"/>
          <p:cNvCxnSpPr>
            <a:stCxn id="1624" idx="3"/>
            <a:endCxn id="1625" idx="1"/>
          </p:cNvCxnSpPr>
          <p:nvPr/>
        </p:nvCxnSpPr>
        <p:spPr>
          <a:xfrm>
            <a:off x="3041450" y="1907925"/>
            <a:ext cx="566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8" name="Google Shape;1628;p86"/>
          <p:cNvCxnSpPr>
            <a:stCxn id="1625" idx="3"/>
            <a:endCxn id="1626" idx="1"/>
          </p:cNvCxnSpPr>
          <p:nvPr/>
        </p:nvCxnSpPr>
        <p:spPr>
          <a:xfrm>
            <a:off x="5534762" y="1907925"/>
            <a:ext cx="566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9" name="Google Shape;1629;p86"/>
          <p:cNvSpPr/>
          <p:nvPr/>
        </p:nvSpPr>
        <p:spPr>
          <a:xfrm>
            <a:off x="3788850" y="2556275"/>
            <a:ext cx="1563900" cy="634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Teachers’ and students attitudes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30" name="Google Shape;1630;p86"/>
          <p:cNvSpPr/>
          <p:nvPr/>
        </p:nvSpPr>
        <p:spPr>
          <a:xfrm>
            <a:off x="1262499" y="2556275"/>
            <a:ext cx="1631100" cy="634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Challenges faced with using e-Learning platform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31" name="Google Shape;1631;p86"/>
          <p:cNvSpPr/>
          <p:nvPr/>
        </p:nvSpPr>
        <p:spPr>
          <a:xfrm>
            <a:off x="5954901" y="2556275"/>
            <a:ext cx="2211322" cy="634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Evaluates teachers acceptance of using such e-Learning platforms 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632" name="Google Shape;1632;p86"/>
          <p:cNvCxnSpPr>
            <a:stCxn id="1624" idx="2"/>
            <a:endCxn id="1630" idx="0"/>
          </p:cNvCxnSpPr>
          <p:nvPr/>
        </p:nvCxnSpPr>
        <p:spPr>
          <a:xfrm>
            <a:off x="2078150" y="2170575"/>
            <a:ext cx="0" cy="385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3" name="Google Shape;1633;p86"/>
          <p:cNvCxnSpPr>
            <a:stCxn id="1629" idx="0"/>
            <a:endCxn id="1625" idx="2"/>
          </p:cNvCxnSpPr>
          <p:nvPr/>
        </p:nvCxnSpPr>
        <p:spPr>
          <a:xfrm rot="10800000" flipH="1">
            <a:off x="4570800" y="2170475"/>
            <a:ext cx="600" cy="385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0" name="Google Shape;1640;p86"/>
          <p:cNvCxnSpPr>
            <a:cxnSpLocks/>
            <a:stCxn id="1626" idx="2"/>
            <a:endCxn id="1631" idx="0"/>
          </p:cNvCxnSpPr>
          <p:nvPr/>
        </p:nvCxnSpPr>
        <p:spPr>
          <a:xfrm flipH="1">
            <a:off x="7060562" y="2170575"/>
            <a:ext cx="4188" cy="385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1" name="Google Shape;1641;p86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86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3" name="Google Shape;1643;p86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1644" name="Google Shape;1644;p86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5" name="Google Shape;1645;p86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6" name="Google Shape;1646;p86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333;p45">
            <a:hlinkClick r:id="rId3" action="ppaction://hlinksldjump"/>
            <a:extLst>
              <a:ext uri="{FF2B5EF4-FFF2-40B4-BE49-F238E27FC236}">
                <a16:creationId xmlns:a16="http://schemas.microsoft.com/office/drawing/2014/main" id="{4F8117B5-B180-F898-9C84-D3602C1F4BCE}"/>
              </a:ext>
            </a:extLst>
          </p:cNvPr>
          <p:cNvSpPr txBox="1"/>
          <p:nvPr/>
        </p:nvSpPr>
        <p:spPr>
          <a:xfrm>
            <a:off x="820300" y="74882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hlink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Introduction</a:t>
            </a:r>
            <a:endParaRPr sz="1200" dirty="0"/>
          </a:p>
        </p:txBody>
      </p:sp>
      <p:sp>
        <p:nvSpPr>
          <p:cNvPr id="3" name="Google Shape;334;p45">
            <a:hlinkClick r:id="rId4" action="ppaction://hlinksldjump"/>
            <a:extLst>
              <a:ext uri="{FF2B5EF4-FFF2-40B4-BE49-F238E27FC236}">
                <a16:creationId xmlns:a16="http://schemas.microsoft.com/office/drawing/2014/main" id="{8B543FFE-0543-BFBA-78BB-429FF1D07DBA}"/>
              </a:ext>
            </a:extLst>
          </p:cNvPr>
          <p:cNvSpPr txBox="1"/>
          <p:nvPr/>
        </p:nvSpPr>
        <p:spPr>
          <a:xfrm>
            <a:off x="2667999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Review of the Literature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4" name="Google Shape;335;p45">
            <a:hlinkClick r:id="rId5" action="ppaction://hlinksldjump"/>
            <a:extLst>
              <a:ext uri="{FF2B5EF4-FFF2-40B4-BE49-F238E27FC236}">
                <a16:creationId xmlns:a16="http://schemas.microsoft.com/office/drawing/2014/main" id="{F464F88D-5C65-63DB-AD8B-CFA466B68CC6}"/>
              </a:ext>
            </a:extLst>
          </p:cNvPr>
          <p:cNvSpPr txBox="1"/>
          <p:nvPr/>
        </p:nvSpPr>
        <p:spPr>
          <a:xfrm>
            <a:off x="4558848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Methods &amp; Results</a:t>
            </a:r>
            <a:endParaRPr sz="1200" dirty="0">
              <a:solidFill>
                <a:schemeClr val="tx2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5" name="Google Shape;336;p45">
            <a:hlinkClick r:id="rId6" action="ppaction://hlinksldjump"/>
            <a:extLst>
              <a:ext uri="{FF2B5EF4-FFF2-40B4-BE49-F238E27FC236}">
                <a16:creationId xmlns:a16="http://schemas.microsoft.com/office/drawing/2014/main" id="{7F199F87-F145-965E-CB9C-7ADF6C241E55}"/>
              </a:ext>
            </a:extLst>
          </p:cNvPr>
          <p:cNvSpPr txBox="1"/>
          <p:nvPr/>
        </p:nvSpPr>
        <p:spPr>
          <a:xfrm>
            <a:off x="6449697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Conclusion &amp; Implications</a:t>
            </a:r>
            <a:endParaRPr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3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6"/>
          <p:cNvSpPr txBox="1">
            <a:spLocks noGrp="1"/>
          </p:cNvSpPr>
          <p:nvPr>
            <p:ph type="subTitle" idx="1"/>
          </p:nvPr>
        </p:nvSpPr>
        <p:spPr>
          <a:xfrm>
            <a:off x="1511598" y="1363205"/>
            <a:ext cx="6094500" cy="2417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Situated within Human-Computer Interaction Theory, this paper investigated EFL teachers’ acceptance and evaluation of their use of Google Classroom post pandemic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  <p:sp>
        <p:nvSpPr>
          <p:cNvPr id="343" name="Google Shape;343;p46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6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46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346" name="Google Shape;346;p46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46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46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333;p45">
            <a:hlinkClick r:id="rId3" action="ppaction://hlinksldjump"/>
            <a:extLst>
              <a:ext uri="{FF2B5EF4-FFF2-40B4-BE49-F238E27FC236}">
                <a16:creationId xmlns:a16="http://schemas.microsoft.com/office/drawing/2014/main" id="{5493052C-FEF8-E359-238A-D42DAD8E1E27}"/>
              </a:ext>
            </a:extLst>
          </p:cNvPr>
          <p:cNvSpPr txBox="1"/>
          <p:nvPr/>
        </p:nvSpPr>
        <p:spPr>
          <a:xfrm>
            <a:off x="820300" y="74882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hlink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Introduction</a:t>
            </a:r>
            <a:endParaRPr sz="1200" dirty="0"/>
          </a:p>
        </p:txBody>
      </p:sp>
      <p:sp>
        <p:nvSpPr>
          <p:cNvPr id="3" name="Google Shape;334;p45">
            <a:hlinkClick r:id="rId4" action="ppaction://hlinksldjump"/>
            <a:extLst>
              <a:ext uri="{FF2B5EF4-FFF2-40B4-BE49-F238E27FC236}">
                <a16:creationId xmlns:a16="http://schemas.microsoft.com/office/drawing/2014/main" id="{4CE2C674-2E0A-D3C6-DFDB-8DB6704203E2}"/>
              </a:ext>
            </a:extLst>
          </p:cNvPr>
          <p:cNvSpPr txBox="1"/>
          <p:nvPr/>
        </p:nvSpPr>
        <p:spPr>
          <a:xfrm>
            <a:off x="2667999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Review of the Literature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4" name="Google Shape;335;p45">
            <a:hlinkClick r:id="rId5" action="ppaction://hlinksldjump"/>
            <a:extLst>
              <a:ext uri="{FF2B5EF4-FFF2-40B4-BE49-F238E27FC236}">
                <a16:creationId xmlns:a16="http://schemas.microsoft.com/office/drawing/2014/main" id="{72DC9569-1775-5462-E7FA-8098257C3E4F}"/>
              </a:ext>
            </a:extLst>
          </p:cNvPr>
          <p:cNvSpPr txBox="1"/>
          <p:nvPr/>
        </p:nvSpPr>
        <p:spPr>
          <a:xfrm>
            <a:off x="4558848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Methods &amp; Results</a:t>
            </a:r>
            <a:endParaRPr sz="1200" dirty="0">
              <a:solidFill>
                <a:schemeClr val="tx2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5" name="Google Shape;336;p45">
            <a:hlinkClick r:id="rId6" action="ppaction://hlinksldjump"/>
            <a:extLst>
              <a:ext uri="{FF2B5EF4-FFF2-40B4-BE49-F238E27FC236}">
                <a16:creationId xmlns:a16="http://schemas.microsoft.com/office/drawing/2014/main" id="{98BA1970-94A5-9527-5055-98C1D7A10204}"/>
              </a:ext>
            </a:extLst>
          </p:cNvPr>
          <p:cNvSpPr txBox="1"/>
          <p:nvPr/>
        </p:nvSpPr>
        <p:spPr>
          <a:xfrm>
            <a:off x="6449697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Conclusion &amp; Implications</a:t>
            </a:r>
            <a:endParaRPr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3"/>
          <p:cNvSpPr txBox="1">
            <a:spLocks noGrp="1"/>
          </p:cNvSpPr>
          <p:nvPr>
            <p:ph type="title"/>
          </p:nvPr>
        </p:nvSpPr>
        <p:spPr>
          <a:xfrm>
            <a:off x="777175" y="2246200"/>
            <a:ext cx="27471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 </a:t>
            </a:r>
            <a:r>
              <a:rPr lang="en" dirty="0">
                <a:solidFill>
                  <a:schemeClr val="lt1"/>
                </a:solidFill>
                <a:latin typeface="Teko Light"/>
                <a:ea typeface="Teko Light"/>
                <a:cs typeface="Teko Light"/>
                <a:sym typeface="Teko Light"/>
              </a:rPr>
              <a:t>of the Litterature</a:t>
            </a:r>
            <a:endParaRPr dirty="0">
              <a:solidFill>
                <a:schemeClr val="lt1"/>
              </a:solidFill>
              <a:latin typeface="Teko Light"/>
              <a:ea typeface="Teko Light"/>
              <a:cs typeface="Teko Light"/>
              <a:sym typeface="Teko Light"/>
            </a:endParaRPr>
          </a:p>
        </p:txBody>
      </p:sp>
      <p:sp>
        <p:nvSpPr>
          <p:cNvPr id="743" name="Google Shape;743;p63"/>
          <p:cNvSpPr txBox="1">
            <a:spLocks noGrp="1"/>
          </p:cNvSpPr>
          <p:nvPr>
            <p:ph type="title" idx="2"/>
          </p:nvPr>
        </p:nvSpPr>
        <p:spPr>
          <a:xfrm>
            <a:off x="1577875" y="913875"/>
            <a:ext cx="19464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744" name="Google Shape;744;p63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63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6" name="Google Shape;746;p63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747" name="Google Shape;747;p63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63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63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54" name="Google Shape;754;p63"/>
          <p:cNvPicPr preferRelativeResize="0"/>
          <p:nvPr/>
        </p:nvPicPr>
        <p:blipFill rotWithShape="1">
          <a:blip r:embed="rId3">
            <a:alphaModFix/>
          </a:blip>
          <a:srcRect l="76332" r="15372"/>
          <a:stretch/>
        </p:blipFill>
        <p:spPr>
          <a:xfrm>
            <a:off x="7314110" y="913863"/>
            <a:ext cx="412088" cy="331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63"/>
          <p:cNvPicPr preferRelativeResize="0"/>
          <p:nvPr/>
        </p:nvPicPr>
        <p:blipFill rotWithShape="1">
          <a:blip r:embed="rId3">
            <a:alphaModFix/>
          </a:blip>
          <a:srcRect l="12228" r="79476"/>
          <a:stretch/>
        </p:blipFill>
        <p:spPr>
          <a:xfrm>
            <a:off x="4280500" y="913863"/>
            <a:ext cx="412088" cy="331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63"/>
          <p:cNvPicPr preferRelativeResize="0"/>
          <p:nvPr/>
        </p:nvPicPr>
        <p:blipFill rotWithShape="1">
          <a:blip r:embed="rId3">
            <a:alphaModFix/>
          </a:blip>
          <a:srcRect l="37181" r="37183"/>
          <a:stretch/>
        </p:blipFill>
        <p:spPr>
          <a:xfrm>
            <a:off x="5384722" y="913863"/>
            <a:ext cx="1273452" cy="3315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33;p45">
            <a:hlinkClick r:id="rId4" action="ppaction://hlinksldjump"/>
            <a:extLst>
              <a:ext uri="{FF2B5EF4-FFF2-40B4-BE49-F238E27FC236}">
                <a16:creationId xmlns:a16="http://schemas.microsoft.com/office/drawing/2014/main" id="{02ECE000-6C52-5059-AE48-76C1C6097B94}"/>
              </a:ext>
            </a:extLst>
          </p:cNvPr>
          <p:cNvSpPr txBox="1"/>
          <p:nvPr/>
        </p:nvSpPr>
        <p:spPr>
          <a:xfrm>
            <a:off x="820300" y="74882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Introduction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6" name="Google Shape;334;p45">
            <a:hlinkClick r:id="rId5" action="ppaction://hlinksldjump"/>
            <a:extLst>
              <a:ext uri="{FF2B5EF4-FFF2-40B4-BE49-F238E27FC236}">
                <a16:creationId xmlns:a16="http://schemas.microsoft.com/office/drawing/2014/main" id="{D51D796D-1963-94A9-5E47-D61B24D7401A}"/>
              </a:ext>
            </a:extLst>
          </p:cNvPr>
          <p:cNvSpPr txBox="1"/>
          <p:nvPr/>
        </p:nvSpPr>
        <p:spPr>
          <a:xfrm>
            <a:off x="2667999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Review of the Literature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7" name="Google Shape;335;p45">
            <a:hlinkClick r:id="rId6" action="ppaction://hlinksldjump"/>
            <a:extLst>
              <a:ext uri="{FF2B5EF4-FFF2-40B4-BE49-F238E27FC236}">
                <a16:creationId xmlns:a16="http://schemas.microsoft.com/office/drawing/2014/main" id="{2DE6AE61-FF72-0867-E778-9381EBED903A}"/>
              </a:ext>
            </a:extLst>
          </p:cNvPr>
          <p:cNvSpPr txBox="1"/>
          <p:nvPr/>
        </p:nvSpPr>
        <p:spPr>
          <a:xfrm>
            <a:off x="4558848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Methods &amp; Results</a:t>
            </a:r>
            <a:endParaRPr sz="1200" dirty="0">
              <a:solidFill>
                <a:schemeClr val="tx2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8" name="Google Shape;336;p45">
            <a:hlinkClick r:id="rId7" action="ppaction://hlinksldjump"/>
            <a:extLst>
              <a:ext uri="{FF2B5EF4-FFF2-40B4-BE49-F238E27FC236}">
                <a16:creationId xmlns:a16="http://schemas.microsoft.com/office/drawing/2014/main" id="{46F64015-7677-DE52-5BE3-DDCAFDB3B3A2}"/>
              </a:ext>
            </a:extLst>
          </p:cNvPr>
          <p:cNvSpPr txBox="1"/>
          <p:nvPr/>
        </p:nvSpPr>
        <p:spPr>
          <a:xfrm>
            <a:off x="6449697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Conclusion &amp; Implications</a:t>
            </a:r>
            <a:endParaRPr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8"/>
          <p:cNvSpPr/>
          <p:nvPr/>
        </p:nvSpPr>
        <p:spPr>
          <a:xfrm>
            <a:off x="3366150" y="1774425"/>
            <a:ext cx="2411700" cy="24117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58"/>
          <p:cNvSpPr/>
          <p:nvPr/>
        </p:nvSpPr>
        <p:spPr>
          <a:xfrm>
            <a:off x="3536350" y="1414263"/>
            <a:ext cx="764400" cy="7644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58"/>
          <p:cNvSpPr/>
          <p:nvPr/>
        </p:nvSpPr>
        <p:spPr>
          <a:xfrm>
            <a:off x="2949275" y="2524788"/>
            <a:ext cx="764400" cy="76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58"/>
          <p:cNvSpPr/>
          <p:nvPr/>
        </p:nvSpPr>
        <p:spPr>
          <a:xfrm>
            <a:off x="4837388" y="1395550"/>
            <a:ext cx="764400" cy="76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58"/>
          <p:cNvSpPr/>
          <p:nvPr/>
        </p:nvSpPr>
        <p:spPr>
          <a:xfrm>
            <a:off x="5430325" y="2536763"/>
            <a:ext cx="764400" cy="764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58"/>
          <p:cNvSpPr/>
          <p:nvPr/>
        </p:nvSpPr>
        <p:spPr>
          <a:xfrm>
            <a:off x="3536350" y="3654038"/>
            <a:ext cx="764400" cy="76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58"/>
          <p:cNvSpPr/>
          <p:nvPr/>
        </p:nvSpPr>
        <p:spPr>
          <a:xfrm>
            <a:off x="4837388" y="3635325"/>
            <a:ext cx="764400" cy="7644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58"/>
          <p:cNvSpPr txBox="1">
            <a:spLocks noGrp="1"/>
          </p:cNvSpPr>
          <p:nvPr>
            <p:ph type="title"/>
          </p:nvPr>
        </p:nvSpPr>
        <p:spPr>
          <a:xfrm>
            <a:off x="825850" y="358275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Google </a:t>
            </a:r>
            <a:r>
              <a:rPr lang="en" dirty="0">
                <a:solidFill>
                  <a:schemeClr val="lt1"/>
                </a:solidFill>
                <a:latin typeface="Teko Light"/>
                <a:ea typeface="Teko Light"/>
                <a:cs typeface="Teko Light"/>
                <a:sym typeface="Teko Light"/>
              </a:rPr>
              <a:t>Classrooms</a:t>
            </a:r>
            <a:endParaRPr dirty="0">
              <a:solidFill>
                <a:schemeClr val="lt1"/>
              </a:solidFill>
              <a:latin typeface="Teko Light"/>
              <a:ea typeface="Teko Light"/>
              <a:cs typeface="Teko Light"/>
              <a:sym typeface="Teko Light"/>
            </a:endParaRPr>
          </a:p>
        </p:txBody>
      </p:sp>
      <p:sp>
        <p:nvSpPr>
          <p:cNvPr id="628" name="Google Shape;628;p58"/>
          <p:cNvSpPr txBox="1"/>
          <p:nvPr/>
        </p:nvSpPr>
        <p:spPr>
          <a:xfrm>
            <a:off x="6346900" y="2635298"/>
            <a:ext cx="164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500" dirty="0">
              <a:solidFill>
                <a:schemeClr val="lt1"/>
              </a:solidFill>
              <a:latin typeface="Teko"/>
              <a:cs typeface="Teko"/>
              <a:sym typeface="Barlow"/>
            </a:endParaRPr>
          </a:p>
        </p:txBody>
      </p:sp>
      <p:sp>
        <p:nvSpPr>
          <p:cNvPr id="633" name="Google Shape;633;p58"/>
          <p:cNvSpPr txBox="1"/>
          <p:nvPr/>
        </p:nvSpPr>
        <p:spPr>
          <a:xfrm>
            <a:off x="3805950" y="2742750"/>
            <a:ext cx="1569575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500" dirty="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Google Classroom</a:t>
            </a:r>
            <a:endParaRPr sz="3500" dirty="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634" name="Google Shape;634;p58"/>
          <p:cNvSpPr txBox="1"/>
          <p:nvPr/>
        </p:nvSpPr>
        <p:spPr>
          <a:xfrm>
            <a:off x="820300" y="1124750"/>
            <a:ext cx="1985688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Teacher centred to student centered</a:t>
            </a:r>
            <a:endParaRPr sz="2500" dirty="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635" name="Google Shape;635;p58"/>
          <p:cNvSpPr txBox="1"/>
          <p:nvPr/>
        </p:nvSpPr>
        <p:spPr>
          <a:xfrm>
            <a:off x="627961" y="2299321"/>
            <a:ext cx="2178027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500" dirty="0">
                <a:solidFill>
                  <a:schemeClr val="lt1"/>
                </a:solidFill>
                <a:latin typeface="Teko"/>
                <a:cs typeface="Teko"/>
              </a:rPr>
              <a:t>changing the focus of the classroom </a:t>
            </a:r>
            <a:endParaRPr sz="2500" dirty="0">
              <a:solidFill>
                <a:schemeClr val="lt1"/>
              </a:solidFill>
              <a:latin typeface="Teko"/>
              <a:cs typeface="Teko"/>
              <a:sym typeface="Teko"/>
            </a:endParaRPr>
          </a:p>
        </p:txBody>
      </p:sp>
      <p:sp>
        <p:nvSpPr>
          <p:cNvPr id="636" name="Google Shape;636;p58"/>
          <p:cNvSpPr txBox="1"/>
          <p:nvPr/>
        </p:nvSpPr>
        <p:spPr>
          <a:xfrm>
            <a:off x="941788" y="3466400"/>
            <a:ext cx="18642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600"/>
              </a:spcAft>
            </a:pPr>
            <a:r>
              <a:rPr lang="en-US" sz="2500" dirty="0">
                <a:solidFill>
                  <a:schemeClr val="lt1"/>
                </a:solidFill>
                <a:latin typeface="Teko"/>
                <a:cs typeface="Teko"/>
              </a:rPr>
              <a:t>a pedagogical cognitive tool </a:t>
            </a:r>
            <a:endParaRPr sz="2500" dirty="0">
              <a:solidFill>
                <a:schemeClr val="lt1"/>
              </a:solidFill>
              <a:latin typeface="Teko"/>
              <a:cs typeface="Teko"/>
              <a:sym typeface="Teko"/>
            </a:endParaRPr>
          </a:p>
        </p:txBody>
      </p:sp>
      <p:sp>
        <p:nvSpPr>
          <p:cNvPr id="637" name="Google Shape;637;p58"/>
          <p:cNvSpPr txBox="1"/>
          <p:nvPr/>
        </p:nvSpPr>
        <p:spPr>
          <a:xfrm>
            <a:off x="6344675" y="1124750"/>
            <a:ext cx="18642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-US" sz="2500" dirty="0">
                <a:solidFill>
                  <a:schemeClr val="lt1"/>
                </a:solidFill>
                <a:latin typeface="Teko"/>
                <a:cs typeface="Teko"/>
              </a:rPr>
              <a:t>free online tool </a:t>
            </a:r>
            <a:endParaRPr lang="en-US" sz="2500" dirty="0">
              <a:solidFill>
                <a:schemeClr val="lt1"/>
              </a:solidFill>
              <a:latin typeface="Teko"/>
              <a:cs typeface="Teko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500" dirty="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638" name="Google Shape;638;p58"/>
          <p:cNvSpPr txBox="1"/>
          <p:nvPr/>
        </p:nvSpPr>
        <p:spPr>
          <a:xfrm>
            <a:off x="6344675" y="2299321"/>
            <a:ext cx="18642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-US" sz="2500" dirty="0">
                <a:solidFill>
                  <a:schemeClr val="lt1"/>
                </a:solidFill>
                <a:latin typeface="Teko"/>
                <a:cs typeface="Teko"/>
              </a:rPr>
              <a:t>support online learning activities </a:t>
            </a:r>
            <a:endParaRPr lang="en-US" sz="2500" dirty="0">
              <a:solidFill>
                <a:schemeClr val="lt1"/>
              </a:solidFill>
              <a:latin typeface="Teko"/>
              <a:cs typeface="Teko"/>
              <a:sym typeface="Barlow"/>
            </a:endParaRPr>
          </a:p>
        </p:txBody>
      </p:sp>
      <p:sp>
        <p:nvSpPr>
          <p:cNvPr id="639" name="Google Shape;639;p58"/>
          <p:cNvSpPr txBox="1"/>
          <p:nvPr/>
        </p:nvSpPr>
        <p:spPr>
          <a:xfrm>
            <a:off x="6344675" y="3466400"/>
            <a:ext cx="2226448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500" dirty="0">
                <a:solidFill>
                  <a:schemeClr val="lt1"/>
                </a:solidFill>
                <a:latin typeface="Teko"/>
                <a:cs typeface="Teko"/>
              </a:rPr>
              <a:t>offering outstanding benefits </a:t>
            </a:r>
            <a:endParaRPr sz="2500" dirty="0">
              <a:solidFill>
                <a:schemeClr val="lt1"/>
              </a:solidFill>
              <a:latin typeface="Teko"/>
              <a:cs typeface="Teko"/>
              <a:sym typeface="Teko"/>
            </a:endParaRPr>
          </a:p>
        </p:txBody>
      </p:sp>
      <p:sp>
        <p:nvSpPr>
          <p:cNvPr id="640" name="Google Shape;640;p58"/>
          <p:cNvSpPr txBox="1"/>
          <p:nvPr/>
        </p:nvSpPr>
        <p:spPr>
          <a:xfrm>
            <a:off x="3700075" y="1671945"/>
            <a:ext cx="4398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000" dirty="0">
                <a:solidFill>
                  <a:schemeClr val="accent2"/>
                </a:solidFill>
                <a:latin typeface="Teko"/>
                <a:ea typeface="Teko"/>
                <a:cs typeface="Teko"/>
                <a:sym typeface="Teko"/>
              </a:rPr>
              <a:t>G</a:t>
            </a:r>
            <a:endParaRPr sz="3000" dirty="0">
              <a:solidFill>
                <a:schemeClr val="accent2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641" name="Google Shape;641;p58"/>
          <p:cNvSpPr txBox="1"/>
          <p:nvPr/>
        </p:nvSpPr>
        <p:spPr>
          <a:xfrm>
            <a:off x="4999700" y="1668900"/>
            <a:ext cx="4398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000" dirty="0">
                <a:solidFill>
                  <a:schemeClr val="accent2"/>
                </a:solidFill>
                <a:latin typeface="Teko"/>
                <a:ea typeface="Teko"/>
                <a:cs typeface="Teko"/>
                <a:sym typeface="Teko"/>
              </a:rPr>
              <a:t>G</a:t>
            </a:r>
            <a:endParaRPr sz="3000" dirty="0">
              <a:solidFill>
                <a:schemeClr val="accent2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642" name="Google Shape;642;p58"/>
          <p:cNvSpPr txBox="1"/>
          <p:nvPr/>
        </p:nvSpPr>
        <p:spPr>
          <a:xfrm>
            <a:off x="3700075" y="3899300"/>
            <a:ext cx="439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chemeClr val="accent2"/>
                </a:solidFill>
                <a:latin typeface="Teko"/>
                <a:ea typeface="Teko"/>
                <a:cs typeface="Teko"/>
                <a:sym typeface="Teko"/>
              </a:rPr>
              <a:t>S</a:t>
            </a:r>
            <a:endParaRPr sz="3000" dirty="0">
              <a:solidFill>
                <a:schemeClr val="accent2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643" name="Google Shape;643;p58"/>
          <p:cNvSpPr txBox="1"/>
          <p:nvPr/>
        </p:nvSpPr>
        <p:spPr>
          <a:xfrm>
            <a:off x="4999700" y="3899300"/>
            <a:ext cx="439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000" dirty="0">
                <a:solidFill>
                  <a:schemeClr val="accent2"/>
                </a:solidFill>
                <a:latin typeface="Teko"/>
                <a:ea typeface="Teko"/>
                <a:cs typeface="Teko"/>
                <a:sym typeface="Teko"/>
              </a:rPr>
              <a:t>C</a:t>
            </a:r>
            <a:endParaRPr sz="3000" dirty="0">
              <a:solidFill>
                <a:schemeClr val="accent2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644" name="Google Shape;644;p58"/>
          <p:cNvSpPr txBox="1"/>
          <p:nvPr/>
        </p:nvSpPr>
        <p:spPr>
          <a:xfrm>
            <a:off x="3111575" y="2782175"/>
            <a:ext cx="439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000" dirty="0">
                <a:solidFill>
                  <a:schemeClr val="accent2"/>
                </a:solidFill>
                <a:latin typeface="Teko"/>
                <a:ea typeface="Teko"/>
                <a:cs typeface="Teko"/>
                <a:sym typeface="Teko"/>
              </a:rPr>
              <a:t>R</a:t>
            </a:r>
            <a:endParaRPr sz="3000" dirty="0">
              <a:solidFill>
                <a:schemeClr val="accent2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645" name="Google Shape;645;p58"/>
          <p:cNvSpPr txBox="1"/>
          <p:nvPr/>
        </p:nvSpPr>
        <p:spPr>
          <a:xfrm>
            <a:off x="5592625" y="2782175"/>
            <a:ext cx="439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chemeClr val="accent2"/>
                </a:solidFill>
                <a:latin typeface="Teko"/>
                <a:ea typeface="Teko"/>
                <a:cs typeface="Teko"/>
                <a:sym typeface="Teko"/>
              </a:rPr>
              <a:t>L</a:t>
            </a:r>
            <a:endParaRPr sz="3000" dirty="0">
              <a:solidFill>
                <a:schemeClr val="accent2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646" name="Google Shape;646;p58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58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58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649" name="Google Shape;649;p58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58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58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333;p45">
            <a:hlinkClick r:id="rId3" action="ppaction://hlinksldjump"/>
            <a:extLst>
              <a:ext uri="{FF2B5EF4-FFF2-40B4-BE49-F238E27FC236}">
                <a16:creationId xmlns:a16="http://schemas.microsoft.com/office/drawing/2014/main" id="{F246E4DB-3A35-92FE-D577-0EE806FFFA85}"/>
              </a:ext>
            </a:extLst>
          </p:cNvPr>
          <p:cNvSpPr txBox="1"/>
          <p:nvPr/>
        </p:nvSpPr>
        <p:spPr>
          <a:xfrm>
            <a:off x="820300" y="74882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Introduction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3" name="Google Shape;334;p45">
            <a:hlinkClick r:id="rId4" action="ppaction://hlinksldjump"/>
            <a:extLst>
              <a:ext uri="{FF2B5EF4-FFF2-40B4-BE49-F238E27FC236}">
                <a16:creationId xmlns:a16="http://schemas.microsoft.com/office/drawing/2014/main" id="{FDD7C65F-8C08-F2F2-5EAB-45C309DFE361}"/>
              </a:ext>
            </a:extLst>
          </p:cNvPr>
          <p:cNvSpPr txBox="1"/>
          <p:nvPr/>
        </p:nvSpPr>
        <p:spPr>
          <a:xfrm>
            <a:off x="2667999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Review of the Literature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4" name="Google Shape;335;p45">
            <a:hlinkClick r:id="rId5" action="ppaction://hlinksldjump"/>
            <a:extLst>
              <a:ext uri="{FF2B5EF4-FFF2-40B4-BE49-F238E27FC236}">
                <a16:creationId xmlns:a16="http://schemas.microsoft.com/office/drawing/2014/main" id="{D870D69E-E8DC-7C25-CBA9-0C749FC9F3E2}"/>
              </a:ext>
            </a:extLst>
          </p:cNvPr>
          <p:cNvSpPr txBox="1"/>
          <p:nvPr/>
        </p:nvSpPr>
        <p:spPr>
          <a:xfrm>
            <a:off x="4558848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Methods &amp; Results</a:t>
            </a:r>
            <a:endParaRPr sz="1200" dirty="0">
              <a:solidFill>
                <a:schemeClr val="tx2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5" name="Google Shape;336;p45">
            <a:hlinkClick r:id="rId6" action="ppaction://hlinksldjump"/>
            <a:extLst>
              <a:ext uri="{FF2B5EF4-FFF2-40B4-BE49-F238E27FC236}">
                <a16:creationId xmlns:a16="http://schemas.microsoft.com/office/drawing/2014/main" id="{CA713B51-44DC-EE28-D388-737120D35B7E}"/>
              </a:ext>
            </a:extLst>
          </p:cNvPr>
          <p:cNvSpPr txBox="1"/>
          <p:nvPr/>
        </p:nvSpPr>
        <p:spPr>
          <a:xfrm>
            <a:off x="6449697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Conclusion &amp; Implications</a:t>
            </a:r>
            <a:endParaRPr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67"/>
          <p:cNvSpPr txBox="1">
            <a:spLocks noGrp="1"/>
          </p:cNvSpPr>
          <p:nvPr>
            <p:ph type="title"/>
          </p:nvPr>
        </p:nvSpPr>
        <p:spPr>
          <a:xfrm>
            <a:off x="825850" y="358275"/>
            <a:ext cx="7444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 </a:t>
            </a:r>
            <a:r>
              <a:rPr lang="en" dirty="0">
                <a:solidFill>
                  <a:schemeClr val="lt1"/>
                </a:solidFill>
                <a:latin typeface="Teko Light"/>
                <a:cs typeface="Teko Light"/>
                <a:sym typeface="Teko Light"/>
              </a:rPr>
              <a:t>of the Literature</a:t>
            </a:r>
            <a:endParaRPr dirty="0">
              <a:solidFill>
                <a:schemeClr val="lt1"/>
              </a:solidFill>
              <a:latin typeface="Teko Light"/>
              <a:ea typeface="Teko Light"/>
              <a:cs typeface="Teko Light"/>
              <a:sym typeface="Teko Light"/>
            </a:endParaRPr>
          </a:p>
        </p:txBody>
      </p:sp>
      <p:sp>
        <p:nvSpPr>
          <p:cNvPr id="823" name="Google Shape;823;p67"/>
          <p:cNvSpPr/>
          <p:nvPr/>
        </p:nvSpPr>
        <p:spPr>
          <a:xfrm>
            <a:off x="2891400" y="1431350"/>
            <a:ext cx="3361200" cy="6297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Different studies examines Google Classroom</a:t>
            </a:r>
            <a:endParaRPr dirty="0">
              <a:solidFill>
                <a:schemeClr val="dk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824" name="Google Shape;824;p67"/>
          <p:cNvSpPr/>
          <p:nvPr/>
        </p:nvSpPr>
        <p:spPr>
          <a:xfrm>
            <a:off x="697250" y="2232025"/>
            <a:ext cx="2478000" cy="6297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Barlow SemiBold"/>
              </a:rPr>
              <a:t>Samy</a:t>
            </a:r>
            <a:r>
              <a:rPr lang="en-US" dirty="0">
                <a:solidFill>
                  <a:schemeClr val="dk1"/>
                </a:solidFill>
                <a:latin typeface="Barlow SemiBold"/>
              </a:rPr>
              <a:t> et al. (2008)</a:t>
            </a:r>
            <a:endParaRPr dirty="0">
              <a:solidFill>
                <a:schemeClr val="dk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825" name="Google Shape;825;p67"/>
          <p:cNvSpPr/>
          <p:nvPr/>
        </p:nvSpPr>
        <p:spPr>
          <a:xfrm>
            <a:off x="3333000" y="2232000"/>
            <a:ext cx="2478000" cy="6297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Barlow SemiBold"/>
              </a:rPr>
              <a:t>Lai and  Hwang (2016)</a:t>
            </a:r>
            <a:endParaRPr dirty="0">
              <a:solidFill>
                <a:schemeClr val="dk1"/>
              </a:solidFill>
              <a:latin typeface="Barlow SemiBold"/>
              <a:sym typeface="Barlow SemiBold"/>
            </a:endParaRPr>
          </a:p>
        </p:txBody>
      </p:sp>
      <p:sp>
        <p:nvSpPr>
          <p:cNvPr id="826" name="Google Shape;826;p67"/>
          <p:cNvSpPr/>
          <p:nvPr/>
        </p:nvSpPr>
        <p:spPr>
          <a:xfrm>
            <a:off x="5968725" y="2232025"/>
            <a:ext cx="2478000" cy="6297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Barlow SemiBold"/>
              </a:rPr>
              <a:t>Amadin</a:t>
            </a:r>
            <a:r>
              <a:rPr lang="en-US" dirty="0">
                <a:solidFill>
                  <a:schemeClr val="dk1"/>
                </a:solidFill>
                <a:latin typeface="Barlow SemiBold"/>
              </a:rPr>
              <a:t> et al., 2018</a:t>
            </a:r>
            <a:endParaRPr dirty="0">
              <a:solidFill>
                <a:schemeClr val="dk1"/>
              </a:solidFill>
              <a:latin typeface="Barlow SemiBold"/>
              <a:sym typeface="Barlow SemiBold"/>
            </a:endParaRPr>
          </a:p>
        </p:txBody>
      </p:sp>
      <p:sp>
        <p:nvSpPr>
          <p:cNvPr id="827" name="Google Shape;827;p67"/>
          <p:cNvSpPr/>
          <p:nvPr/>
        </p:nvSpPr>
        <p:spPr>
          <a:xfrm>
            <a:off x="951256" y="2941187"/>
            <a:ext cx="2223900" cy="521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Barlow"/>
              </a:rPr>
              <a:t>consider teachers’ acceptance</a:t>
            </a:r>
            <a:endParaRPr lang="en-US" sz="1200" dirty="0">
              <a:solidFill>
                <a:schemeClr val="dk1"/>
              </a:solidFill>
              <a:latin typeface="Barlow"/>
              <a:sym typeface="Barlow"/>
            </a:endParaRPr>
          </a:p>
        </p:txBody>
      </p:sp>
      <p:cxnSp>
        <p:nvCxnSpPr>
          <p:cNvPr id="828" name="Google Shape;828;p67"/>
          <p:cNvCxnSpPr>
            <a:stCxn id="823" idx="2"/>
            <a:endCxn id="825" idx="0"/>
          </p:cNvCxnSpPr>
          <p:nvPr/>
        </p:nvCxnSpPr>
        <p:spPr>
          <a:xfrm>
            <a:off x="4572000" y="2061050"/>
            <a:ext cx="0" cy="171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0" name="Google Shape;830;p67"/>
          <p:cNvCxnSpPr>
            <a:stCxn id="824" idx="0"/>
            <a:endCxn id="823" idx="1"/>
          </p:cNvCxnSpPr>
          <p:nvPr/>
        </p:nvCxnSpPr>
        <p:spPr>
          <a:xfrm rot="-5400000">
            <a:off x="2171000" y="1511575"/>
            <a:ext cx="485700" cy="9552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1" name="Google Shape;831;p67"/>
          <p:cNvCxnSpPr>
            <a:stCxn id="823" idx="3"/>
            <a:endCxn id="826" idx="0"/>
          </p:cNvCxnSpPr>
          <p:nvPr/>
        </p:nvCxnSpPr>
        <p:spPr>
          <a:xfrm>
            <a:off x="6252600" y="1746200"/>
            <a:ext cx="955200" cy="4857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2" name="Google Shape;832;p67"/>
          <p:cNvSpPr/>
          <p:nvPr/>
        </p:nvSpPr>
        <p:spPr>
          <a:xfrm>
            <a:off x="951256" y="3524740"/>
            <a:ext cx="2223900" cy="521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Barlow"/>
              </a:rPr>
              <a:t>as an important</a:t>
            </a:r>
            <a:endParaRPr sz="1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33" name="Google Shape;833;p67"/>
          <p:cNvSpPr/>
          <p:nvPr/>
        </p:nvSpPr>
        <p:spPr>
          <a:xfrm>
            <a:off x="951256" y="4108292"/>
            <a:ext cx="2223900" cy="521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Barlow"/>
              </a:rPr>
              <a:t>factor in the effective use of  technology  in  classrooms</a:t>
            </a:r>
            <a:endParaRPr sz="1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34" name="Google Shape;834;p67"/>
          <p:cNvSpPr/>
          <p:nvPr/>
        </p:nvSpPr>
        <p:spPr>
          <a:xfrm>
            <a:off x="697250" y="2940688"/>
            <a:ext cx="176553" cy="1689437"/>
          </a:xfrm>
          <a:custGeom>
            <a:avLst/>
            <a:gdLst/>
            <a:ahLst/>
            <a:cxnLst/>
            <a:rect l="l" t="t" r="r" b="b"/>
            <a:pathLst>
              <a:path w="9054" h="68095" extrusionOk="0">
                <a:moveTo>
                  <a:pt x="9054" y="68095"/>
                </a:moveTo>
                <a:lnTo>
                  <a:pt x="0" y="68077"/>
                </a:lnTo>
                <a:lnTo>
                  <a:pt x="0" y="20"/>
                </a:lnTo>
                <a:lnTo>
                  <a:pt x="8731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5" name="Google Shape;835;p67"/>
          <p:cNvSpPr/>
          <p:nvPr/>
        </p:nvSpPr>
        <p:spPr>
          <a:xfrm>
            <a:off x="3602184" y="2933165"/>
            <a:ext cx="2200500" cy="521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dk1"/>
                </a:solidFill>
                <a:latin typeface="Barlow"/>
              </a:rPr>
              <a:t>Google Classroom</a:t>
            </a:r>
            <a:endParaRPr lang="fr-FR" sz="1200" dirty="0">
              <a:solidFill>
                <a:schemeClr val="dk1"/>
              </a:solidFill>
              <a:latin typeface="Barlow"/>
            </a:endParaRPr>
          </a:p>
        </p:txBody>
      </p:sp>
      <p:sp>
        <p:nvSpPr>
          <p:cNvPr id="836" name="Google Shape;836;p67"/>
          <p:cNvSpPr/>
          <p:nvPr/>
        </p:nvSpPr>
        <p:spPr>
          <a:xfrm>
            <a:off x="3602184" y="3516711"/>
            <a:ext cx="2200500" cy="521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dirty="0">
                <a:solidFill>
                  <a:schemeClr val="dk1"/>
                </a:solidFill>
                <a:latin typeface="Barlow"/>
              </a:rPr>
              <a:t>enables  effective  practice  and  engagement</a:t>
            </a:r>
            <a:endParaRPr sz="1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37" name="Google Shape;837;p67"/>
          <p:cNvSpPr/>
          <p:nvPr/>
        </p:nvSpPr>
        <p:spPr>
          <a:xfrm>
            <a:off x="3602184" y="4100257"/>
            <a:ext cx="2200500" cy="521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dirty="0">
                <a:solidFill>
                  <a:schemeClr val="dk1"/>
                </a:solidFill>
                <a:latin typeface="Barlow"/>
              </a:rPr>
              <a:t>among  teachers  and  students</a:t>
            </a:r>
            <a:endParaRPr lang="fr-FR" sz="1200" dirty="0">
              <a:solidFill>
                <a:schemeClr val="dk1"/>
              </a:solidFill>
              <a:latin typeface="Barlow"/>
            </a:endParaRPr>
          </a:p>
        </p:txBody>
      </p:sp>
      <p:sp>
        <p:nvSpPr>
          <p:cNvPr id="838" name="Google Shape;838;p67"/>
          <p:cNvSpPr/>
          <p:nvPr/>
        </p:nvSpPr>
        <p:spPr>
          <a:xfrm>
            <a:off x="3350860" y="2932669"/>
            <a:ext cx="173022" cy="1689437"/>
          </a:xfrm>
          <a:custGeom>
            <a:avLst/>
            <a:gdLst/>
            <a:ahLst/>
            <a:cxnLst/>
            <a:rect l="l" t="t" r="r" b="b"/>
            <a:pathLst>
              <a:path w="9054" h="68095" extrusionOk="0">
                <a:moveTo>
                  <a:pt x="9054" y="68095"/>
                </a:moveTo>
                <a:lnTo>
                  <a:pt x="0" y="68077"/>
                </a:lnTo>
                <a:lnTo>
                  <a:pt x="0" y="20"/>
                </a:lnTo>
                <a:lnTo>
                  <a:pt x="8731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9" name="Google Shape;839;p67"/>
          <p:cNvSpPr/>
          <p:nvPr/>
        </p:nvSpPr>
        <p:spPr>
          <a:xfrm>
            <a:off x="6222749" y="2933182"/>
            <a:ext cx="2223900" cy="521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dk1"/>
                </a:solidFill>
                <a:latin typeface="Barlow"/>
              </a:rPr>
              <a:t>found  that  only  performance  expectancy,  social  influence,  and  facilitating  conditions</a:t>
            </a:r>
            <a:endParaRPr lang="fr-FR" sz="1200" dirty="0">
              <a:solidFill>
                <a:schemeClr val="dk1"/>
              </a:solidFill>
              <a:latin typeface="Barlow"/>
            </a:endParaRPr>
          </a:p>
        </p:txBody>
      </p:sp>
      <p:sp>
        <p:nvSpPr>
          <p:cNvPr id="841" name="Google Shape;841;p67"/>
          <p:cNvSpPr/>
          <p:nvPr/>
        </p:nvSpPr>
        <p:spPr>
          <a:xfrm>
            <a:off x="6222749" y="4100282"/>
            <a:ext cx="2223900" cy="521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Barlow"/>
              </a:rPr>
              <a:t>influence users' acceptance  of GCR, where facilitating conditions are the most  critical factors.</a:t>
            </a:r>
            <a:endParaRPr sz="1200" dirty="0">
              <a:solidFill>
                <a:schemeClr val="dk1"/>
              </a:solidFill>
              <a:latin typeface="Barlow"/>
              <a:sym typeface="Barlow"/>
            </a:endParaRPr>
          </a:p>
        </p:txBody>
      </p:sp>
      <p:sp>
        <p:nvSpPr>
          <p:cNvPr id="842" name="Google Shape;842;p67"/>
          <p:cNvSpPr/>
          <p:nvPr/>
        </p:nvSpPr>
        <p:spPr>
          <a:xfrm>
            <a:off x="5968739" y="2932687"/>
            <a:ext cx="176553" cy="1689437"/>
          </a:xfrm>
          <a:custGeom>
            <a:avLst/>
            <a:gdLst/>
            <a:ahLst/>
            <a:cxnLst/>
            <a:rect l="l" t="t" r="r" b="b"/>
            <a:pathLst>
              <a:path w="9054" h="68095" extrusionOk="0">
                <a:moveTo>
                  <a:pt x="9054" y="68095"/>
                </a:moveTo>
                <a:lnTo>
                  <a:pt x="0" y="68077"/>
                </a:lnTo>
                <a:lnTo>
                  <a:pt x="0" y="20"/>
                </a:lnTo>
                <a:lnTo>
                  <a:pt x="8731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3" name="Google Shape;843;p67">
            <a:hlinkClick r:id="" action="ppaction://hlinkshowjump?jump=previousslide"/>
          </p:cNvPr>
          <p:cNvSpPr/>
          <p:nvPr/>
        </p:nvSpPr>
        <p:spPr>
          <a:xfrm rot="-5400000">
            <a:off x="921474" y="4801873"/>
            <a:ext cx="121200" cy="105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67">
            <a:hlinkClick r:id="" action="ppaction://hlinkshowjump?jump=nextslide"/>
          </p:cNvPr>
          <p:cNvSpPr/>
          <p:nvPr/>
        </p:nvSpPr>
        <p:spPr>
          <a:xfrm rot="5400000" flipH="1">
            <a:off x="8098626" y="4800673"/>
            <a:ext cx="124200" cy="1074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5" name="Google Shape;845;p67"/>
          <p:cNvGrpSpPr/>
          <p:nvPr/>
        </p:nvGrpSpPr>
        <p:grpSpPr>
          <a:xfrm>
            <a:off x="8166223" y="251750"/>
            <a:ext cx="290744" cy="163675"/>
            <a:chOff x="1475808" y="254825"/>
            <a:chExt cx="388592" cy="163675"/>
          </a:xfrm>
        </p:grpSpPr>
        <p:cxnSp>
          <p:nvCxnSpPr>
            <p:cNvPr id="846" name="Google Shape;846;p67"/>
            <p:cNvCxnSpPr/>
            <p:nvPr/>
          </p:nvCxnSpPr>
          <p:spPr>
            <a:xfrm>
              <a:off x="1475808" y="254825"/>
              <a:ext cx="3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67"/>
            <p:cNvCxnSpPr/>
            <p:nvPr/>
          </p:nvCxnSpPr>
          <p:spPr>
            <a:xfrm>
              <a:off x="1572800" y="336675"/>
              <a:ext cx="29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67"/>
            <p:cNvCxnSpPr/>
            <p:nvPr/>
          </p:nvCxnSpPr>
          <p:spPr>
            <a:xfrm>
              <a:off x="1650725" y="418500"/>
              <a:ext cx="21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333;p45">
            <a:hlinkClick r:id="rId3" action="ppaction://hlinksldjump"/>
            <a:extLst>
              <a:ext uri="{FF2B5EF4-FFF2-40B4-BE49-F238E27FC236}">
                <a16:creationId xmlns:a16="http://schemas.microsoft.com/office/drawing/2014/main" id="{F43DA9A2-B884-6904-5897-FCADA24BE5CF}"/>
              </a:ext>
            </a:extLst>
          </p:cNvPr>
          <p:cNvSpPr txBox="1"/>
          <p:nvPr/>
        </p:nvSpPr>
        <p:spPr>
          <a:xfrm>
            <a:off x="820300" y="74882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Introduction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3" name="Google Shape;334;p45">
            <a:hlinkClick r:id="rId4" action="ppaction://hlinksldjump"/>
            <a:extLst>
              <a:ext uri="{FF2B5EF4-FFF2-40B4-BE49-F238E27FC236}">
                <a16:creationId xmlns:a16="http://schemas.microsoft.com/office/drawing/2014/main" id="{5EA09B95-8541-6924-9A3A-119BC7D7C272}"/>
              </a:ext>
            </a:extLst>
          </p:cNvPr>
          <p:cNvSpPr txBox="1"/>
          <p:nvPr/>
        </p:nvSpPr>
        <p:spPr>
          <a:xfrm>
            <a:off x="2667999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Review of the Literature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4" name="Google Shape;335;p45">
            <a:hlinkClick r:id="rId5" action="ppaction://hlinksldjump"/>
            <a:extLst>
              <a:ext uri="{FF2B5EF4-FFF2-40B4-BE49-F238E27FC236}">
                <a16:creationId xmlns:a16="http://schemas.microsoft.com/office/drawing/2014/main" id="{B0DCB209-5EF3-F515-FC54-D1608DB05DF7}"/>
              </a:ext>
            </a:extLst>
          </p:cNvPr>
          <p:cNvSpPr txBox="1"/>
          <p:nvPr/>
        </p:nvSpPr>
        <p:spPr>
          <a:xfrm>
            <a:off x="4558848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cs typeface="Teko"/>
                <a:sym typeface="Teko"/>
              </a:rPr>
              <a:t>Methods &amp; Results</a:t>
            </a:r>
            <a:endParaRPr sz="1200" dirty="0">
              <a:solidFill>
                <a:schemeClr val="tx2"/>
              </a:solidFill>
              <a:uFill>
                <a:noFill/>
              </a:uFill>
              <a:latin typeface="Teko"/>
              <a:cs typeface="Teko"/>
            </a:endParaRPr>
          </a:p>
        </p:txBody>
      </p:sp>
      <p:sp>
        <p:nvSpPr>
          <p:cNvPr id="5" name="Google Shape;336;p45">
            <a:hlinkClick r:id="rId6" action="ppaction://hlinksldjump"/>
            <a:extLst>
              <a:ext uri="{FF2B5EF4-FFF2-40B4-BE49-F238E27FC236}">
                <a16:creationId xmlns:a16="http://schemas.microsoft.com/office/drawing/2014/main" id="{2FE40B5A-CFD5-AC3D-6A35-7B30DE022897}"/>
              </a:ext>
            </a:extLst>
          </p:cNvPr>
          <p:cNvSpPr txBox="1"/>
          <p:nvPr/>
        </p:nvSpPr>
        <p:spPr>
          <a:xfrm>
            <a:off x="6449697" y="92525"/>
            <a:ext cx="14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  <a:uFill>
                  <a:noFill/>
                </a:uFill>
                <a:latin typeface="Teko"/>
                <a:ea typeface="Teko"/>
                <a:cs typeface="Teko"/>
                <a:sym typeface="Teko"/>
              </a:rPr>
              <a:t>Conclusion &amp; Implications</a:t>
            </a:r>
            <a:endParaRPr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gital Transformation Consulting Toolkit by Slidesgo">
  <a:themeElements>
    <a:clrScheme name="Simple Light">
      <a:dk1>
        <a:srgbClr val="313131"/>
      </a:dk1>
      <a:lt1>
        <a:srgbClr val="666666"/>
      </a:lt1>
      <a:dk2>
        <a:srgbClr val="999999"/>
      </a:dk2>
      <a:lt2>
        <a:srgbClr val="CCCCCC"/>
      </a:lt2>
      <a:accent1>
        <a:srgbClr val="EFEFE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1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873</Words>
  <Application>Microsoft Office PowerPoint</Application>
  <PresentationFormat>On-screen Show (16:9)</PresentationFormat>
  <Paragraphs>222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Josefin Sans</vt:lpstr>
      <vt:lpstr>Catamaran</vt:lpstr>
      <vt:lpstr>Barlow SemiBold</vt:lpstr>
      <vt:lpstr>Tahoma</vt:lpstr>
      <vt:lpstr>Teko</vt:lpstr>
      <vt:lpstr>Roboto Slab Light</vt:lpstr>
      <vt:lpstr>Calibri</vt:lpstr>
      <vt:lpstr>Times New Roman</vt:lpstr>
      <vt:lpstr>Teko Light</vt:lpstr>
      <vt:lpstr>Barlow</vt:lpstr>
      <vt:lpstr>Digital Transformation Consulting Toolkit by Slidesgo</vt:lpstr>
      <vt:lpstr>Teacher’s Acceptance of Using Google Classroom Post COVID-19 </vt:lpstr>
      <vt:lpstr>Results and Implications</vt:lpstr>
      <vt:lpstr>Introduction</vt:lpstr>
      <vt:lpstr>Introduction: Background</vt:lpstr>
      <vt:lpstr>Introduction: Gap</vt:lpstr>
      <vt:lpstr>PowerPoint Presentation</vt:lpstr>
      <vt:lpstr>Review of the Litterature</vt:lpstr>
      <vt:lpstr>Google Classrooms</vt:lpstr>
      <vt:lpstr>Review of the Literature</vt:lpstr>
      <vt:lpstr>2</vt:lpstr>
      <vt:lpstr>Methods &amp; Results</vt:lpstr>
      <vt:lpstr>Methods</vt:lpstr>
      <vt:lpstr>Results</vt:lpstr>
      <vt:lpstr>Results</vt:lpstr>
      <vt:lpstr>PowerPoint Presentation</vt:lpstr>
      <vt:lpstr>PowerPoint Presentation</vt:lpstr>
      <vt:lpstr>PowerPoint Presentation</vt:lpstr>
      <vt:lpstr>Conclusion &amp; Implications</vt:lpstr>
      <vt:lpstr>Summary of the Findings</vt:lpstr>
      <vt:lpstr>IMPACT</vt:lpstr>
      <vt:lpstr>THANKS !</vt:lpstr>
      <vt:lpstr>The Autors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Teacher’s Acceptance of Using Google Classroom Post COVID-19</dc:title>
  <dc:creator>Faruque</dc:creator>
  <cp:lastModifiedBy>Faruque</cp:lastModifiedBy>
  <cp:revision>10</cp:revision>
  <dcterms:modified xsi:type="dcterms:W3CDTF">2022-11-14T10:30:22Z</dcterms:modified>
</cp:coreProperties>
</file>