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2"/>
  </p:notesMasterIdLst>
  <p:sldIdLst>
    <p:sldId id="256" r:id="rId2"/>
    <p:sldId id="257" r:id="rId3"/>
    <p:sldId id="260" r:id="rId4"/>
    <p:sldId id="258" r:id="rId5"/>
    <p:sldId id="263" r:id="rId6"/>
    <p:sldId id="259" r:id="rId7"/>
    <p:sldId id="261" r:id="rId8"/>
    <p:sldId id="268" r:id="rId9"/>
    <p:sldId id="264"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243A97-1881-41F6-9C36-D7641F150BB9}" type="datetimeFigureOut">
              <a:rPr lang="en-IN" smtClean="0"/>
              <a:t>09-11-2022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E15EAC-0688-47E5-8490-C33ACE3A9886}" type="slidenum">
              <a:rPr lang="en-IN" smtClean="0"/>
              <a:t>‹#›</a:t>
            </a:fld>
            <a:endParaRPr lang="en-IN"/>
          </a:p>
        </p:txBody>
      </p:sp>
    </p:spTree>
    <p:extLst>
      <p:ext uri="{BB962C8B-B14F-4D97-AF65-F5344CB8AC3E}">
        <p14:creationId xmlns:p14="http://schemas.microsoft.com/office/powerpoint/2010/main" val="269592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C45CA-99CD-5AA8-4F7C-A5DA082880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20C5F89-F3AC-233B-F037-0BA0EA7227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855C47C-CF53-0BF7-5DEF-C79197EC27BB}"/>
              </a:ext>
            </a:extLst>
          </p:cNvPr>
          <p:cNvSpPr>
            <a:spLocks noGrp="1"/>
          </p:cNvSpPr>
          <p:nvPr>
            <p:ph type="dt" sz="half" idx="10"/>
          </p:nvPr>
        </p:nvSpPr>
        <p:spPr/>
        <p:txBody>
          <a:bodyPr/>
          <a:lstStyle/>
          <a:p>
            <a:fld id="{459B4B6B-B642-4BCE-8968-BB2E316C8519}" type="datetime1">
              <a:rPr lang="en-IN" smtClean="0"/>
              <a:t>09-11-2022</a:t>
            </a:fld>
            <a:endParaRPr lang="en-IN"/>
          </a:p>
        </p:txBody>
      </p:sp>
      <p:sp>
        <p:nvSpPr>
          <p:cNvPr id="5" name="Footer Placeholder 4">
            <a:extLst>
              <a:ext uri="{FF2B5EF4-FFF2-40B4-BE49-F238E27FC236}">
                <a16:creationId xmlns:a16="http://schemas.microsoft.com/office/drawing/2014/main" id="{9CC55BEF-E519-8AB5-A95F-E995F0B8F70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A481691-603F-8691-E809-5ECD8882FF92}"/>
              </a:ext>
            </a:extLst>
          </p:cNvPr>
          <p:cNvSpPr>
            <a:spLocks noGrp="1"/>
          </p:cNvSpPr>
          <p:nvPr>
            <p:ph type="sldNum" sz="quarter" idx="12"/>
          </p:nvPr>
        </p:nvSpPr>
        <p:spPr/>
        <p:txBody>
          <a:bodyPr/>
          <a:lstStyle/>
          <a:p>
            <a:fld id="{696FE563-DFBC-4D02-9E20-0805F4F5E503}" type="slidenum">
              <a:rPr lang="en-IN" smtClean="0"/>
              <a:t>‹#›</a:t>
            </a:fld>
            <a:endParaRPr lang="en-IN"/>
          </a:p>
        </p:txBody>
      </p:sp>
    </p:spTree>
    <p:extLst>
      <p:ext uri="{BB962C8B-B14F-4D97-AF65-F5344CB8AC3E}">
        <p14:creationId xmlns:p14="http://schemas.microsoft.com/office/powerpoint/2010/main" val="2717846050"/>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5B0FC-84B0-5EBC-5B72-E4BD5047114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2B5A0D7-57DA-D696-4E62-636995C9EA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9792260-0895-2FFD-1FC6-932056B6B3D0}"/>
              </a:ext>
            </a:extLst>
          </p:cNvPr>
          <p:cNvSpPr>
            <a:spLocks noGrp="1"/>
          </p:cNvSpPr>
          <p:nvPr>
            <p:ph type="dt" sz="half" idx="10"/>
          </p:nvPr>
        </p:nvSpPr>
        <p:spPr/>
        <p:txBody>
          <a:bodyPr/>
          <a:lstStyle/>
          <a:p>
            <a:fld id="{EC681D37-75A4-428C-84A7-E40CA00EDC4C}" type="datetime1">
              <a:rPr lang="en-IN" smtClean="0"/>
              <a:t>09-11-2022</a:t>
            </a:fld>
            <a:endParaRPr lang="en-IN"/>
          </a:p>
        </p:txBody>
      </p:sp>
      <p:sp>
        <p:nvSpPr>
          <p:cNvPr id="5" name="Footer Placeholder 4">
            <a:extLst>
              <a:ext uri="{FF2B5EF4-FFF2-40B4-BE49-F238E27FC236}">
                <a16:creationId xmlns:a16="http://schemas.microsoft.com/office/drawing/2014/main" id="{F68987C2-BDE2-1348-6FA0-D3A563D05B7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53D4961-24FD-2828-8E2F-0F3EBCC8A820}"/>
              </a:ext>
            </a:extLst>
          </p:cNvPr>
          <p:cNvSpPr>
            <a:spLocks noGrp="1"/>
          </p:cNvSpPr>
          <p:nvPr>
            <p:ph type="sldNum" sz="quarter" idx="12"/>
          </p:nvPr>
        </p:nvSpPr>
        <p:spPr/>
        <p:txBody>
          <a:bodyPr/>
          <a:lstStyle/>
          <a:p>
            <a:fld id="{696FE563-DFBC-4D02-9E20-0805F4F5E503}" type="slidenum">
              <a:rPr lang="en-IN" smtClean="0"/>
              <a:t>‹#›</a:t>
            </a:fld>
            <a:endParaRPr lang="en-IN"/>
          </a:p>
        </p:txBody>
      </p:sp>
    </p:spTree>
    <p:extLst>
      <p:ext uri="{BB962C8B-B14F-4D97-AF65-F5344CB8AC3E}">
        <p14:creationId xmlns:p14="http://schemas.microsoft.com/office/powerpoint/2010/main" val="4465111"/>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3C8312-93F5-641D-F3EF-93F0C7E8821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D7A7213-A2EC-4A2C-D3F3-0766BB71D5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EA59E04-27E4-86B1-74DE-8AC164C6C0EB}"/>
              </a:ext>
            </a:extLst>
          </p:cNvPr>
          <p:cNvSpPr>
            <a:spLocks noGrp="1"/>
          </p:cNvSpPr>
          <p:nvPr>
            <p:ph type="dt" sz="half" idx="10"/>
          </p:nvPr>
        </p:nvSpPr>
        <p:spPr/>
        <p:txBody>
          <a:bodyPr/>
          <a:lstStyle/>
          <a:p>
            <a:fld id="{F6CDC00D-89DD-4A9C-98C0-9A2B6B4BB76F}" type="datetime1">
              <a:rPr lang="en-IN" smtClean="0"/>
              <a:t>09-11-2022</a:t>
            </a:fld>
            <a:endParaRPr lang="en-IN"/>
          </a:p>
        </p:txBody>
      </p:sp>
      <p:sp>
        <p:nvSpPr>
          <p:cNvPr id="5" name="Footer Placeholder 4">
            <a:extLst>
              <a:ext uri="{FF2B5EF4-FFF2-40B4-BE49-F238E27FC236}">
                <a16:creationId xmlns:a16="http://schemas.microsoft.com/office/drawing/2014/main" id="{30D95BA7-51A8-135C-6FD1-896D4BCCC6B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0C2C1DD-181A-D768-06CD-5281ED6C98C6}"/>
              </a:ext>
            </a:extLst>
          </p:cNvPr>
          <p:cNvSpPr>
            <a:spLocks noGrp="1"/>
          </p:cNvSpPr>
          <p:nvPr>
            <p:ph type="sldNum" sz="quarter" idx="12"/>
          </p:nvPr>
        </p:nvSpPr>
        <p:spPr/>
        <p:txBody>
          <a:bodyPr/>
          <a:lstStyle/>
          <a:p>
            <a:fld id="{696FE563-DFBC-4D02-9E20-0805F4F5E503}" type="slidenum">
              <a:rPr lang="en-IN" smtClean="0"/>
              <a:t>‹#›</a:t>
            </a:fld>
            <a:endParaRPr lang="en-IN"/>
          </a:p>
        </p:txBody>
      </p:sp>
    </p:spTree>
    <p:extLst>
      <p:ext uri="{BB962C8B-B14F-4D97-AF65-F5344CB8AC3E}">
        <p14:creationId xmlns:p14="http://schemas.microsoft.com/office/powerpoint/2010/main" val="2238898463"/>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CFA0B-1754-417B-9D3C-D307D0D3AF9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9E50C64-E647-78B2-990B-33694DAD0E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F2F7339-9B29-00E9-B83D-AB2DE241DE75}"/>
              </a:ext>
            </a:extLst>
          </p:cNvPr>
          <p:cNvSpPr>
            <a:spLocks noGrp="1"/>
          </p:cNvSpPr>
          <p:nvPr>
            <p:ph type="dt" sz="half" idx="10"/>
          </p:nvPr>
        </p:nvSpPr>
        <p:spPr/>
        <p:txBody>
          <a:bodyPr/>
          <a:lstStyle/>
          <a:p>
            <a:fld id="{2BDDB929-20D5-4DBE-A852-FB408889B26A}" type="datetime1">
              <a:rPr lang="en-IN" smtClean="0"/>
              <a:t>09-11-2022</a:t>
            </a:fld>
            <a:endParaRPr lang="en-IN"/>
          </a:p>
        </p:txBody>
      </p:sp>
      <p:sp>
        <p:nvSpPr>
          <p:cNvPr id="5" name="Footer Placeholder 4">
            <a:extLst>
              <a:ext uri="{FF2B5EF4-FFF2-40B4-BE49-F238E27FC236}">
                <a16:creationId xmlns:a16="http://schemas.microsoft.com/office/drawing/2014/main" id="{23CA1C98-CBF8-FA65-A8CB-1FD7259C34F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3043382-2C0D-8F23-AA4E-118C7A6D19A4}"/>
              </a:ext>
            </a:extLst>
          </p:cNvPr>
          <p:cNvSpPr>
            <a:spLocks noGrp="1"/>
          </p:cNvSpPr>
          <p:nvPr>
            <p:ph type="sldNum" sz="quarter" idx="12"/>
          </p:nvPr>
        </p:nvSpPr>
        <p:spPr/>
        <p:txBody>
          <a:bodyPr/>
          <a:lstStyle/>
          <a:p>
            <a:fld id="{696FE563-DFBC-4D02-9E20-0805F4F5E503}" type="slidenum">
              <a:rPr lang="en-IN" smtClean="0"/>
              <a:t>‹#›</a:t>
            </a:fld>
            <a:endParaRPr lang="en-IN"/>
          </a:p>
        </p:txBody>
      </p:sp>
    </p:spTree>
    <p:extLst>
      <p:ext uri="{BB962C8B-B14F-4D97-AF65-F5344CB8AC3E}">
        <p14:creationId xmlns:p14="http://schemas.microsoft.com/office/powerpoint/2010/main" val="3464922386"/>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97E57-6262-BF3E-E6C2-B84252242C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4B80392-7016-585E-0D9C-BA660910BD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DDCEB9-908E-69BE-FB13-CAC4958F7569}"/>
              </a:ext>
            </a:extLst>
          </p:cNvPr>
          <p:cNvSpPr>
            <a:spLocks noGrp="1"/>
          </p:cNvSpPr>
          <p:nvPr>
            <p:ph type="dt" sz="half" idx="10"/>
          </p:nvPr>
        </p:nvSpPr>
        <p:spPr/>
        <p:txBody>
          <a:bodyPr/>
          <a:lstStyle/>
          <a:p>
            <a:fld id="{843F5BA3-A9BF-4FC0-BE4E-E22C001C9849}" type="datetime1">
              <a:rPr lang="en-IN" smtClean="0"/>
              <a:t>09-11-2022</a:t>
            </a:fld>
            <a:endParaRPr lang="en-IN"/>
          </a:p>
        </p:txBody>
      </p:sp>
      <p:sp>
        <p:nvSpPr>
          <p:cNvPr id="5" name="Footer Placeholder 4">
            <a:extLst>
              <a:ext uri="{FF2B5EF4-FFF2-40B4-BE49-F238E27FC236}">
                <a16:creationId xmlns:a16="http://schemas.microsoft.com/office/drawing/2014/main" id="{3AE13C4E-74BF-D000-ADD0-452DD3D33AA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796BAD8-90C7-157A-EAD8-A572D94CF462}"/>
              </a:ext>
            </a:extLst>
          </p:cNvPr>
          <p:cNvSpPr>
            <a:spLocks noGrp="1"/>
          </p:cNvSpPr>
          <p:nvPr>
            <p:ph type="sldNum" sz="quarter" idx="12"/>
          </p:nvPr>
        </p:nvSpPr>
        <p:spPr/>
        <p:txBody>
          <a:bodyPr/>
          <a:lstStyle/>
          <a:p>
            <a:fld id="{696FE563-DFBC-4D02-9E20-0805F4F5E503}" type="slidenum">
              <a:rPr lang="en-IN" smtClean="0"/>
              <a:t>‹#›</a:t>
            </a:fld>
            <a:endParaRPr lang="en-IN"/>
          </a:p>
        </p:txBody>
      </p:sp>
    </p:spTree>
    <p:extLst>
      <p:ext uri="{BB962C8B-B14F-4D97-AF65-F5344CB8AC3E}">
        <p14:creationId xmlns:p14="http://schemas.microsoft.com/office/powerpoint/2010/main" val="1305510826"/>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7C743-45D3-6025-7570-6F7F5DCEAA6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B370E0F-959C-918F-AB79-BE495C636B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8B963D4-9033-1BFA-9270-1E15EC25E1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C99C75A-D5FC-F0AA-03A6-CC9DA765E803}"/>
              </a:ext>
            </a:extLst>
          </p:cNvPr>
          <p:cNvSpPr>
            <a:spLocks noGrp="1"/>
          </p:cNvSpPr>
          <p:nvPr>
            <p:ph type="dt" sz="half" idx="10"/>
          </p:nvPr>
        </p:nvSpPr>
        <p:spPr/>
        <p:txBody>
          <a:bodyPr/>
          <a:lstStyle/>
          <a:p>
            <a:fld id="{5532FADF-CFF1-459E-B892-CAB607155D19}" type="datetime1">
              <a:rPr lang="en-IN" smtClean="0"/>
              <a:t>09-11-2022</a:t>
            </a:fld>
            <a:endParaRPr lang="en-IN"/>
          </a:p>
        </p:txBody>
      </p:sp>
      <p:sp>
        <p:nvSpPr>
          <p:cNvPr id="6" name="Footer Placeholder 5">
            <a:extLst>
              <a:ext uri="{FF2B5EF4-FFF2-40B4-BE49-F238E27FC236}">
                <a16:creationId xmlns:a16="http://schemas.microsoft.com/office/drawing/2014/main" id="{EDBC4459-4280-21EF-0B16-84170AFD747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0C73659-87E4-C22B-3DF8-EFA6ADD6331B}"/>
              </a:ext>
            </a:extLst>
          </p:cNvPr>
          <p:cNvSpPr>
            <a:spLocks noGrp="1"/>
          </p:cNvSpPr>
          <p:nvPr>
            <p:ph type="sldNum" sz="quarter" idx="12"/>
          </p:nvPr>
        </p:nvSpPr>
        <p:spPr/>
        <p:txBody>
          <a:bodyPr/>
          <a:lstStyle/>
          <a:p>
            <a:fld id="{696FE563-DFBC-4D02-9E20-0805F4F5E503}" type="slidenum">
              <a:rPr lang="en-IN" smtClean="0"/>
              <a:t>‹#›</a:t>
            </a:fld>
            <a:endParaRPr lang="en-IN"/>
          </a:p>
        </p:txBody>
      </p:sp>
    </p:spTree>
    <p:extLst>
      <p:ext uri="{BB962C8B-B14F-4D97-AF65-F5344CB8AC3E}">
        <p14:creationId xmlns:p14="http://schemas.microsoft.com/office/powerpoint/2010/main" val="1501612023"/>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90F95-0690-061E-A44F-9ADD29081B3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EA7A01C-13BE-AD41-F154-94416E3570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E808F2-90E3-ABEB-6B49-6F550551E1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A76C8EC0-D8F5-95F4-E0E6-A143A180D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689AEB-5592-4A70-7155-66AF3557F3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F0FBEA1D-9DD6-533C-6D51-A0DD915C8223}"/>
              </a:ext>
            </a:extLst>
          </p:cNvPr>
          <p:cNvSpPr>
            <a:spLocks noGrp="1"/>
          </p:cNvSpPr>
          <p:nvPr>
            <p:ph type="dt" sz="half" idx="10"/>
          </p:nvPr>
        </p:nvSpPr>
        <p:spPr/>
        <p:txBody>
          <a:bodyPr/>
          <a:lstStyle/>
          <a:p>
            <a:fld id="{FC5FD10B-B886-4994-B5C1-98935858D804}" type="datetime1">
              <a:rPr lang="en-IN" smtClean="0"/>
              <a:t>09-11-2022</a:t>
            </a:fld>
            <a:endParaRPr lang="en-IN"/>
          </a:p>
        </p:txBody>
      </p:sp>
      <p:sp>
        <p:nvSpPr>
          <p:cNvPr id="8" name="Footer Placeholder 7">
            <a:extLst>
              <a:ext uri="{FF2B5EF4-FFF2-40B4-BE49-F238E27FC236}">
                <a16:creationId xmlns:a16="http://schemas.microsoft.com/office/drawing/2014/main" id="{DB3259A7-61FD-04B7-DC18-DBE8C86EEC3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DF8615D-190A-E024-0C26-F831D1962D55}"/>
              </a:ext>
            </a:extLst>
          </p:cNvPr>
          <p:cNvSpPr>
            <a:spLocks noGrp="1"/>
          </p:cNvSpPr>
          <p:nvPr>
            <p:ph type="sldNum" sz="quarter" idx="12"/>
          </p:nvPr>
        </p:nvSpPr>
        <p:spPr/>
        <p:txBody>
          <a:bodyPr/>
          <a:lstStyle/>
          <a:p>
            <a:fld id="{696FE563-DFBC-4D02-9E20-0805F4F5E503}" type="slidenum">
              <a:rPr lang="en-IN" smtClean="0"/>
              <a:t>‹#›</a:t>
            </a:fld>
            <a:endParaRPr lang="en-IN"/>
          </a:p>
        </p:txBody>
      </p:sp>
    </p:spTree>
    <p:extLst>
      <p:ext uri="{BB962C8B-B14F-4D97-AF65-F5344CB8AC3E}">
        <p14:creationId xmlns:p14="http://schemas.microsoft.com/office/powerpoint/2010/main" val="300385484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9C7B6-E5D5-71BC-3A9E-5E1B31AF496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DA0CC4C-05B6-727F-D068-FDD126773DC7}"/>
              </a:ext>
            </a:extLst>
          </p:cNvPr>
          <p:cNvSpPr>
            <a:spLocks noGrp="1"/>
          </p:cNvSpPr>
          <p:nvPr>
            <p:ph type="dt" sz="half" idx="10"/>
          </p:nvPr>
        </p:nvSpPr>
        <p:spPr/>
        <p:txBody>
          <a:bodyPr/>
          <a:lstStyle/>
          <a:p>
            <a:fld id="{735B2B4C-9D9D-4B0D-9A22-90B4A8B487F1}" type="datetime1">
              <a:rPr lang="en-IN" smtClean="0"/>
              <a:t>09-11-2022</a:t>
            </a:fld>
            <a:endParaRPr lang="en-IN"/>
          </a:p>
        </p:txBody>
      </p:sp>
      <p:sp>
        <p:nvSpPr>
          <p:cNvPr id="4" name="Footer Placeholder 3">
            <a:extLst>
              <a:ext uri="{FF2B5EF4-FFF2-40B4-BE49-F238E27FC236}">
                <a16:creationId xmlns:a16="http://schemas.microsoft.com/office/drawing/2014/main" id="{2CEF7246-E948-CAB7-5DAA-2B248B00D50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FDB0B41-4374-B123-9FA7-36F3F28A4A33}"/>
              </a:ext>
            </a:extLst>
          </p:cNvPr>
          <p:cNvSpPr>
            <a:spLocks noGrp="1"/>
          </p:cNvSpPr>
          <p:nvPr>
            <p:ph type="sldNum" sz="quarter" idx="12"/>
          </p:nvPr>
        </p:nvSpPr>
        <p:spPr/>
        <p:txBody>
          <a:bodyPr/>
          <a:lstStyle/>
          <a:p>
            <a:fld id="{696FE563-DFBC-4D02-9E20-0805F4F5E503}" type="slidenum">
              <a:rPr lang="en-IN" smtClean="0"/>
              <a:t>‹#›</a:t>
            </a:fld>
            <a:endParaRPr lang="en-IN"/>
          </a:p>
        </p:txBody>
      </p:sp>
    </p:spTree>
    <p:extLst>
      <p:ext uri="{BB962C8B-B14F-4D97-AF65-F5344CB8AC3E}">
        <p14:creationId xmlns:p14="http://schemas.microsoft.com/office/powerpoint/2010/main" val="229777611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707A57-AB4C-9363-5AAD-5CF1A742C817}"/>
              </a:ext>
            </a:extLst>
          </p:cNvPr>
          <p:cNvSpPr>
            <a:spLocks noGrp="1"/>
          </p:cNvSpPr>
          <p:nvPr>
            <p:ph type="dt" sz="half" idx="10"/>
          </p:nvPr>
        </p:nvSpPr>
        <p:spPr/>
        <p:txBody>
          <a:bodyPr/>
          <a:lstStyle/>
          <a:p>
            <a:fld id="{61600C9F-152B-4910-A73B-EDC6145B8E72}" type="datetime1">
              <a:rPr lang="en-IN" smtClean="0"/>
              <a:t>09-11-2022</a:t>
            </a:fld>
            <a:endParaRPr lang="en-IN"/>
          </a:p>
        </p:txBody>
      </p:sp>
      <p:sp>
        <p:nvSpPr>
          <p:cNvPr id="3" name="Footer Placeholder 2">
            <a:extLst>
              <a:ext uri="{FF2B5EF4-FFF2-40B4-BE49-F238E27FC236}">
                <a16:creationId xmlns:a16="http://schemas.microsoft.com/office/drawing/2014/main" id="{4AE8BEB2-9DB1-A1E5-F861-038D64ED6C6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5D9495F-2AB2-3023-2BCD-4693C9681D35}"/>
              </a:ext>
            </a:extLst>
          </p:cNvPr>
          <p:cNvSpPr>
            <a:spLocks noGrp="1"/>
          </p:cNvSpPr>
          <p:nvPr>
            <p:ph type="sldNum" sz="quarter" idx="12"/>
          </p:nvPr>
        </p:nvSpPr>
        <p:spPr/>
        <p:txBody>
          <a:bodyPr/>
          <a:lstStyle/>
          <a:p>
            <a:fld id="{696FE563-DFBC-4D02-9E20-0805F4F5E503}" type="slidenum">
              <a:rPr lang="en-IN" smtClean="0"/>
              <a:t>‹#›</a:t>
            </a:fld>
            <a:endParaRPr lang="en-IN"/>
          </a:p>
        </p:txBody>
      </p:sp>
    </p:spTree>
    <p:extLst>
      <p:ext uri="{BB962C8B-B14F-4D97-AF65-F5344CB8AC3E}">
        <p14:creationId xmlns:p14="http://schemas.microsoft.com/office/powerpoint/2010/main" val="53542081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6937D-1765-5504-31E7-2CC095EA54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443982D-31CC-3B83-DB3C-683DCDBEA5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047D328-12E7-06F6-32DF-4D97F9AC35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55170D-160A-2CE8-264D-ACCCBECD9ABA}"/>
              </a:ext>
            </a:extLst>
          </p:cNvPr>
          <p:cNvSpPr>
            <a:spLocks noGrp="1"/>
          </p:cNvSpPr>
          <p:nvPr>
            <p:ph type="dt" sz="half" idx="10"/>
          </p:nvPr>
        </p:nvSpPr>
        <p:spPr/>
        <p:txBody>
          <a:bodyPr/>
          <a:lstStyle/>
          <a:p>
            <a:fld id="{022A2BEE-2552-4EB2-9149-D1E1F806F502}" type="datetime1">
              <a:rPr lang="en-IN" smtClean="0"/>
              <a:t>09-11-2022</a:t>
            </a:fld>
            <a:endParaRPr lang="en-IN"/>
          </a:p>
        </p:txBody>
      </p:sp>
      <p:sp>
        <p:nvSpPr>
          <p:cNvPr id="6" name="Footer Placeholder 5">
            <a:extLst>
              <a:ext uri="{FF2B5EF4-FFF2-40B4-BE49-F238E27FC236}">
                <a16:creationId xmlns:a16="http://schemas.microsoft.com/office/drawing/2014/main" id="{1FD503E2-6C2C-5524-3EA6-0CC1A6B8478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98E05AA-9B75-23CC-1360-B3842F7BDEEA}"/>
              </a:ext>
            </a:extLst>
          </p:cNvPr>
          <p:cNvSpPr>
            <a:spLocks noGrp="1"/>
          </p:cNvSpPr>
          <p:nvPr>
            <p:ph type="sldNum" sz="quarter" idx="12"/>
          </p:nvPr>
        </p:nvSpPr>
        <p:spPr/>
        <p:txBody>
          <a:bodyPr/>
          <a:lstStyle/>
          <a:p>
            <a:fld id="{696FE563-DFBC-4D02-9E20-0805F4F5E503}" type="slidenum">
              <a:rPr lang="en-IN" smtClean="0"/>
              <a:t>‹#›</a:t>
            </a:fld>
            <a:endParaRPr lang="en-IN"/>
          </a:p>
        </p:txBody>
      </p:sp>
    </p:spTree>
    <p:extLst>
      <p:ext uri="{BB962C8B-B14F-4D97-AF65-F5344CB8AC3E}">
        <p14:creationId xmlns:p14="http://schemas.microsoft.com/office/powerpoint/2010/main" val="275358192"/>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C3C04-0F80-6380-2A82-6AC11A89A6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C1219F5-E45A-9C8E-F5D1-9B469AC58A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45B405F-BA90-190D-2FD1-D0B7E1073E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DD199C-7343-18B2-54E8-EF433157080D}"/>
              </a:ext>
            </a:extLst>
          </p:cNvPr>
          <p:cNvSpPr>
            <a:spLocks noGrp="1"/>
          </p:cNvSpPr>
          <p:nvPr>
            <p:ph type="dt" sz="half" idx="10"/>
          </p:nvPr>
        </p:nvSpPr>
        <p:spPr/>
        <p:txBody>
          <a:bodyPr/>
          <a:lstStyle/>
          <a:p>
            <a:fld id="{C684410F-7D96-4484-8767-3F2FBD4BEC82}" type="datetime1">
              <a:rPr lang="en-IN" smtClean="0"/>
              <a:t>09-11-2022</a:t>
            </a:fld>
            <a:endParaRPr lang="en-IN"/>
          </a:p>
        </p:txBody>
      </p:sp>
      <p:sp>
        <p:nvSpPr>
          <p:cNvPr id="6" name="Footer Placeholder 5">
            <a:extLst>
              <a:ext uri="{FF2B5EF4-FFF2-40B4-BE49-F238E27FC236}">
                <a16:creationId xmlns:a16="http://schemas.microsoft.com/office/drawing/2014/main" id="{B76A7C2B-98D2-199E-8616-7F624FC77A0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CAB882D-2A56-BC03-ED17-528A6853D386}"/>
              </a:ext>
            </a:extLst>
          </p:cNvPr>
          <p:cNvSpPr>
            <a:spLocks noGrp="1"/>
          </p:cNvSpPr>
          <p:nvPr>
            <p:ph type="sldNum" sz="quarter" idx="12"/>
          </p:nvPr>
        </p:nvSpPr>
        <p:spPr/>
        <p:txBody>
          <a:bodyPr/>
          <a:lstStyle/>
          <a:p>
            <a:fld id="{696FE563-DFBC-4D02-9E20-0805F4F5E503}" type="slidenum">
              <a:rPr lang="en-IN" smtClean="0"/>
              <a:t>‹#›</a:t>
            </a:fld>
            <a:endParaRPr lang="en-IN"/>
          </a:p>
        </p:txBody>
      </p:sp>
    </p:spTree>
    <p:extLst>
      <p:ext uri="{BB962C8B-B14F-4D97-AF65-F5344CB8AC3E}">
        <p14:creationId xmlns:p14="http://schemas.microsoft.com/office/powerpoint/2010/main" val="2391322695"/>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6438F4-49E9-6917-B105-896FF9258F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000FA04-EB70-4F8A-4319-D1585D23EE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46F1586-64C3-2DFD-2838-26A31E2F1C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ECA64E-CAB2-4320-9284-64E3EF05E353}" type="datetime1">
              <a:rPr lang="en-IN" smtClean="0"/>
              <a:t>09-11-2022</a:t>
            </a:fld>
            <a:endParaRPr lang="en-IN"/>
          </a:p>
        </p:txBody>
      </p:sp>
      <p:sp>
        <p:nvSpPr>
          <p:cNvPr id="5" name="Footer Placeholder 4">
            <a:extLst>
              <a:ext uri="{FF2B5EF4-FFF2-40B4-BE49-F238E27FC236}">
                <a16:creationId xmlns:a16="http://schemas.microsoft.com/office/drawing/2014/main" id="{333CB3B0-3B2D-1075-58C4-ECCC2694D2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8920EDB-3558-5E1A-DD97-B125BF166F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6FE563-DFBC-4D02-9E20-0805F4F5E503}" type="slidenum">
              <a:rPr lang="en-IN" smtClean="0"/>
              <a:t>‹#›</a:t>
            </a:fld>
            <a:endParaRPr lang="en-IN"/>
          </a:p>
        </p:txBody>
      </p:sp>
    </p:spTree>
    <p:extLst>
      <p:ext uri="{BB962C8B-B14F-4D97-AF65-F5344CB8AC3E}">
        <p14:creationId xmlns:p14="http://schemas.microsoft.com/office/powerpoint/2010/main" val="818851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Table%20CAPDR.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Table%20CAPDR.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0B220-E8AE-9E48-F622-8E7CEA2DFF6B}"/>
              </a:ext>
            </a:extLst>
          </p:cNvPr>
          <p:cNvSpPr>
            <a:spLocks noGrp="1"/>
          </p:cNvSpPr>
          <p:nvPr>
            <p:ph type="ctrTitle"/>
          </p:nvPr>
        </p:nvSpPr>
        <p:spPr>
          <a:xfrm>
            <a:off x="896644" y="435006"/>
            <a:ext cx="10164933" cy="1556875"/>
          </a:xfrm>
        </p:spPr>
        <p:txBody>
          <a:bodyPr>
            <a:noAutofit/>
          </a:bodyPr>
          <a:lstStyle/>
          <a:p>
            <a:pPr algn="just"/>
            <a:r>
              <a:rPr lang="en-IN" sz="4000" b="1" dirty="0">
                <a:latin typeface="Times New Roman" panose="02020603050405020304" pitchFamily="18" charset="0"/>
                <a:cs typeface="Times New Roman" panose="02020603050405020304" pitchFamily="18" charset="0"/>
              </a:rPr>
              <a:t>An Analytical Study of Socio – Economic Factors Influencing the Level Malnutrition in Selected States of India</a:t>
            </a:r>
          </a:p>
        </p:txBody>
      </p:sp>
      <p:sp>
        <p:nvSpPr>
          <p:cNvPr id="3" name="Subtitle 2">
            <a:extLst>
              <a:ext uri="{FF2B5EF4-FFF2-40B4-BE49-F238E27FC236}">
                <a16:creationId xmlns:a16="http://schemas.microsoft.com/office/drawing/2014/main" id="{A861E8AF-A570-99E4-499F-3EA969CC180F}"/>
              </a:ext>
            </a:extLst>
          </p:cNvPr>
          <p:cNvSpPr>
            <a:spLocks noGrp="1"/>
          </p:cNvSpPr>
          <p:nvPr>
            <p:ph type="subTitle" idx="1"/>
          </p:nvPr>
        </p:nvSpPr>
        <p:spPr/>
        <p:txBody>
          <a:bodyPr/>
          <a:lstStyle/>
          <a:p>
            <a:r>
              <a:rPr lang="en-IN" dirty="0">
                <a:latin typeface="Times New Roman" panose="02020603050405020304" pitchFamily="18" charset="0"/>
                <a:cs typeface="Times New Roman" panose="02020603050405020304" pitchFamily="18" charset="0"/>
              </a:rPr>
              <a:t>                                                                                  Urvisha J. Mataliya</a:t>
            </a:r>
          </a:p>
          <a:p>
            <a:r>
              <a:rPr lang="en-IN" dirty="0">
                <a:latin typeface="Times New Roman" panose="02020603050405020304" pitchFamily="18" charset="0"/>
                <a:cs typeface="Times New Roman" panose="02020603050405020304" pitchFamily="18" charset="0"/>
              </a:rPr>
              <a:t>                                                                                    Dr. Vijay S. Jariwala</a:t>
            </a:r>
          </a:p>
        </p:txBody>
      </p:sp>
      <p:sp>
        <p:nvSpPr>
          <p:cNvPr id="4" name="Slide Number Placeholder 3">
            <a:extLst>
              <a:ext uri="{FF2B5EF4-FFF2-40B4-BE49-F238E27FC236}">
                <a16:creationId xmlns:a16="http://schemas.microsoft.com/office/drawing/2014/main" id="{9E0043BC-A10E-41D8-0F56-B09F345A44FA}"/>
              </a:ext>
            </a:extLst>
          </p:cNvPr>
          <p:cNvSpPr>
            <a:spLocks noGrp="1"/>
          </p:cNvSpPr>
          <p:nvPr>
            <p:ph type="sldNum" sz="quarter" idx="12"/>
          </p:nvPr>
        </p:nvSpPr>
        <p:spPr/>
        <p:txBody>
          <a:bodyPr/>
          <a:lstStyle/>
          <a:p>
            <a:fld id="{696FE563-DFBC-4D02-9E20-0805F4F5E503}" type="slidenum">
              <a:rPr lang="en-IN" smtClean="0"/>
              <a:t>1</a:t>
            </a:fld>
            <a:endParaRPr lang="en-IN"/>
          </a:p>
        </p:txBody>
      </p:sp>
    </p:spTree>
    <p:extLst>
      <p:ext uri="{BB962C8B-B14F-4D97-AF65-F5344CB8AC3E}">
        <p14:creationId xmlns:p14="http://schemas.microsoft.com/office/powerpoint/2010/main" val="2830269611"/>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B62535-1570-4A34-A1A2-BCA45F27FCEC}"/>
              </a:ext>
            </a:extLst>
          </p:cNvPr>
          <p:cNvSpPr/>
          <p:nvPr/>
        </p:nvSpPr>
        <p:spPr>
          <a:xfrm>
            <a:off x="1819922" y="2121763"/>
            <a:ext cx="8043169" cy="2787587"/>
          </a:xfrm>
          <a:prstGeom prst="rect">
            <a:avLst/>
          </a:prstGeom>
          <a:solidFill>
            <a:schemeClr val="tx1">
              <a:alpha val="50000"/>
            </a:schemeClr>
          </a:solidFill>
          <a:ln>
            <a:solidFill>
              <a:schemeClr val="tx1"/>
            </a:solidFill>
          </a:ln>
        </p:spPr>
        <p:style>
          <a:lnRef idx="0">
            <a:scrgbClr r="0" g="0" b="0"/>
          </a:lnRef>
          <a:fillRef idx="0">
            <a:scrgbClr r="0" g="0" b="0"/>
          </a:fillRef>
          <a:effectRef idx="0">
            <a:scrgbClr r="0" g="0" b="0"/>
          </a:effectRef>
          <a:fontRef idx="minor">
            <a:schemeClr val="lt1"/>
          </a:fontRef>
        </p:style>
        <p:txBody>
          <a:bodyPr wrap="none" lIns="91440" tIns="45720" rIns="91440" bIns="45720">
            <a:prstTxWarp prst="textPlain">
              <a:avLst>
                <a:gd name="adj" fmla="val 48969"/>
              </a:avLst>
            </a:prstTxWarp>
            <a:spAutoFit/>
          </a:bodyPr>
          <a:lstStyle/>
          <a:p>
            <a:pPr algn="ctr"/>
            <a:r>
              <a:rPr lang="en-US" sz="5400" b="1" i="1" u="sng" dirty="0">
                <a:ln w="12700">
                  <a:solidFill>
                    <a:schemeClr val="tx2">
                      <a:lumMod val="75000"/>
                    </a:schemeClr>
                  </a:solidFill>
                  <a:prstDash val="solid"/>
                </a:ln>
                <a:solidFill>
                  <a:schemeClr val="tx1"/>
                </a:solidFill>
                <a:effectLst>
                  <a:outerShdw dist="38100" dir="2640000" algn="bl" rotWithShape="0">
                    <a:schemeClr val="tx2">
                      <a:lumMod val="75000"/>
                    </a:schemeClr>
                  </a:outerShdw>
                </a:effectLst>
                <a:highlight>
                  <a:srgbClr val="C0C0C0"/>
                </a:highlight>
                <a:latin typeface="Times New Roman" panose="02020603050405020304" pitchFamily="18" charset="0"/>
                <a:cs typeface="Times New Roman" panose="02020603050405020304" pitchFamily="18" charset="0"/>
              </a:rPr>
              <a:t>Thank you</a:t>
            </a:r>
            <a:endParaRPr lang="en-US" sz="5400" b="1" i="1" u="sng" cap="none" spc="0" dirty="0">
              <a:ln w="12700">
                <a:solidFill>
                  <a:schemeClr val="tx2">
                    <a:lumMod val="75000"/>
                  </a:schemeClr>
                </a:solidFill>
                <a:prstDash val="solid"/>
              </a:ln>
              <a:solidFill>
                <a:schemeClr val="tx1"/>
              </a:solidFill>
              <a:effectLst>
                <a:outerShdw dist="38100" dir="2640000" algn="bl" rotWithShape="0">
                  <a:schemeClr val="tx2">
                    <a:lumMod val="75000"/>
                  </a:schemeClr>
                </a:outerShdw>
              </a:effectLst>
              <a:highlight>
                <a:srgbClr val="C0C0C0"/>
              </a:highlight>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D611ABED-6B45-7CBB-61E2-1A44513614B1}"/>
              </a:ext>
            </a:extLst>
          </p:cNvPr>
          <p:cNvSpPr>
            <a:spLocks noGrp="1"/>
          </p:cNvSpPr>
          <p:nvPr>
            <p:ph type="sldNum" sz="quarter" idx="12"/>
          </p:nvPr>
        </p:nvSpPr>
        <p:spPr/>
        <p:txBody>
          <a:bodyPr/>
          <a:lstStyle/>
          <a:p>
            <a:fld id="{696FE563-DFBC-4D02-9E20-0805F4F5E503}" type="slidenum">
              <a:rPr lang="en-IN" smtClean="0"/>
              <a:t>10</a:t>
            </a:fld>
            <a:endParaRPr lang="en-IN"/>
          </a:p>
        </p:txBody>
      </p:sp>
    </p:spTree>
    <p:extLst>
      <p:ext uri="{BB962C8B-B14F-4D97-AF65-F5344CB8AC3E}">
        <p14:creationId xmlns:p14="http://schemas.microsoft.com/office/powerpoint/2010/main" val="308009547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0F2D4-9712-D1D4-BBEC-EDE47C9C1791}"/>
              </a:ext>
            </a:extLst>
          </p:cNvPr>
          <p:cNvSpPr>
            <a:spLocks noGrp="1"/>
          </p:cNvSpPr>
          <p:nvPr>
            <p:ph type="title"/>
          </p:nvPr>
        </p:nvSpPr>
        <p:spPr/>
        <p:txBody>
          <a:bodyPr>
            <a:normAutofit/>
          </a:bodyPr>
          <a:lstStyle/>
          <a:p>
            <a:r>
              <a:rPr lang="en-IN" sz="4000" b="1"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F1AFD976-2846-4F95-BF4A-F1C25C71B703}"/>
              </a:ext>
            </a:extLst>
          </p:cNvPr>
          <p:cNvSpPr>
            <a:spLocks noGrp="1"/>
          </p:cNvSpPr>
          <p:nvPr>
            <p:ph idx="1"/>
          </p:nvPr>
        </p:nvSpPr>
        <p:spPr>
          <a:xfrm>
            <a:off x="838200" y="2331652"/>
            <a:ext cx="10515600" cy="4351338"/>
          </a:xfrm>
        </p:spPr>
        <p:txBody>
          <a:bodyPr/>
          <a:lstStyle/>
          <a:p>
            <a:r>
              <a:rPr lang="en-IN" sz="2400" dirty="0">
                <a:latin typeface="Times New Roman" panose="02020603050405020304" pitchFamily="18" charset="0"/>
                <a:cs typeface="Times New Roman" panose="02020603050405020304" pitchFamily="18" charset="0"/>
              </a:rPr>
              <a:t>Malnutrition</a:t>
            </a:r>
          </a:p>
          <a:p>
            <a:r>
              <a:rPr lang="en-IN" sz="2400" dirty="0">
                <a:latin typeface="Times New Roman" panose="02020603050405020304" pitchFamily="18" charset="0"/>
                <a:cs typeface="Times New Roman" panose="02020603050405020304" pitchFamily="18" charset="0"/>
              </a:rPr>
              <a:t>Types of Malnutrition</a:t>
            </a:r>
          </a:p>
          <a:p>
            <a:r>
              <a:rPr lang="en-IN" sz="2400" dirty="0">
                <a:latin typeface="Times New Roman" panose="02020603050405020304" pitchFamily="18" charset="0"/>
                <a:cs typeface="Times New Roman" panose="02020603050405020304" pitchFamily="18" charset="0"/>
              </a:rPr>
              <a:t>Vicious cycle of Malnutrition</a:t>
            </a:r>
          </a:p>
          <a:p>
            <a:r>
              <a:rPr lang="en-IN" sz="2400" dirty="0">
                <a:latin typeface="Times New Roman" panose="02020603050405020304" pitchFamily="18" charset="0"/>
                <a:cs typeface="Times New Roman" panose="02020603050405020304" pitchFamily="18" charset="0"/>
              </a:rPr>
              <a:t>Poverty and Malnutrition</a:t>
            </a:r>
          </a:p>
          <a:p>
            <a:endParaRPr lang="en-IN" dirty="0"/>
          </a:p>
        </p:txBody>
      </p:sp>
      <p:sp>
        <p:nvSpPr>
          <p:cNvPr id="4" name="Slide Number Placeholder 3">
            <a:extLst>
              <a:ext uri="{FF2B5EF4-FFF2-40B4-BE49-F238E27FC236}">
                <a16:creationId xmlns:a16="http://schemas.microsoft.com/office/drawing/2014/main" id="{92FBC441-6B91-0CDF-9D4F-2ED3F00BB169}"/>
              </a:ext>
            </a:extLst>
          </p:cNvPr>
          <p:cNvSpPr>
            <a:spLocks noGrp="1"/>
          </p:cNvSpPr>
          <p:nvPr>
            <p:ph type="sldNum" sz="quarter" idx="12"/>
          </p:nvPr>
        </p:nvSpPr>
        <p:spPr/>
        <p:txBody>
          <a:bodyPr/>
          <a:lstStyle/>
          <a:p>
            <a:fld id="{696FE563-DFBC-4D02-9E20-0805F4F5E503}" type="slidenum">
              <a:rPr lang="en-IN" smtClean="0"/>
              <a:t>2</a:t>
            </a:fld>
            <a:endParaRPr lang="en-IN"/>
          </a:p>
        </p:txBody>
      </p:sp>
    </p:spTree>
    <p:extLst>
      <p:ext uri="{BB962C8B-B14F-4D97-AF65-F5344CB8AC3E}">
        <p14:creationId xmlns:p14="http://schemas.microsoft.com/office/powerpoint/2010/main" val="1297483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F2150-A485-2116-6373-D55037F542F9}"/>
              </a:ext>
            </a:extLst>
          </p:cNvPr>
          <p:cNvSpPr>
            <a:spLocks noGrp="1"/>
          </p:cNvSpPr>
          <p:nvPr>
            <p:ph type="title"/>
          </p:nvPr>
        </p:nvSpPr>
        <p:spPr>
          <a:xfrm>
            <a:off x="926976" y="963227"/>
            <a:ext cx="10515600" cy="655807"/>
          </a:xfrm>
        </p:spPr>
        <p:txBody>
          <a:bodyPr>
            <a:normAutofit fontScale="90000"/>
          </a:bodyPr>
          <a:lstStyle/>
          <a:p>
            <a:r>
              <a:rPr lang="en-IN" b="1" dirty="0">
                <a:latin typeface="Times New Roman" panose="02020603050405020304" pitchFamily="18" charset="0"/>
                <a:cs typeface="Times New Roman" panose="02020603050405020304" pitchFamily="18" charset="0"/>
              </a:rPr>
              <a:t>Literature review</a:t>
            </a:r>
          </a:p>
        </p:txBody>
      </p:sp>
      <p:sp>
        <p:nvSpPr>
          <p:cNvPr id="3" name="Content Placeholder 2">
            <a:extLst>
              <a:ext uri="{FF2B5EF4-FFF2-40B4-BE49-F238E27FC236}">
                <a16:creationId xmlns:a16="http://schemas.microsoft.com/office/drawing/2014/main" id="{CB33BC12-EA3F-30F7-7436-902902DF47FE}"/>
              </a:ext>
            </a:extLst>
          </p:cNvPr>
          <p:cNvSpPr>
            <a:spLocks noGrp="1"/>
          </p:cNvSpPr>
          <p:nvPr>
            <p:ph idx="1"/>
          </p:nvPr>
        </p:nvSpPr>
        <p:spPr>
          <a:xfrm>
            <a:off x="926976" y="2432482"/>
            <a:ext cx="10515600" cy="3462291"/>
          </a:xfrm>
        </p:spPr>
        <p:txBody>
          <a:bodyPr/>
          <a:lstStyle/>
          <a:p>
            <a:pPr>
              <a:buFont typeface="Wingdings" panose="05000000000000000000" pitchFamily="2" charset="2"/>
              <a:buChar char="q"/>
            </a:pPr>
            <a:r>
              <a:rPr lang="en-IN" dirty="0">
                <a:latin typeface="Times New Roman" panose="02020603050405020304" pitchFamily="18" charset="0"/>
                <a:cs typeface="Times New Roman" panose="02020603050405020304" pitchFamily="18" charset="0"/>
              </a:rPr>
              <a:t>We can divide literature reviews in two parts</a:t>
            </a:r>
          </a:p>
          <a:p>
            <a:pPr algn="just">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There are some studies which indicate that malnutrition is influenced through socio – individual factors irrespective of the stage of  economic development.</a:t>
            </a:r>
          </a:p>
          <a:p>
            <a:pPr algn="just">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Alternatively, some studies – concluded that economic factors are the main causes of Malnutrition.</a:t>
            </a:r>
          </a:p>
          <a:p>
            <a:pPr algn="just">
              <a:buFont typeface="Wingdings" panose="05000000000000000000" pitchFamily="2" charset="2"/>
              <a:buChar char="Ø"/>
            </a:pPr>
            <a:endParaRPr lang="en-IN" dirty="0">
              <a:latin typeface="Times New Roman" panose="02020603050405020304" pitchFamily="18" charset="0"/>
              <a:cs typeface="Times New Roman" panose="02020603050405020304" pitchFamily="18" charset="0"/>
            </a:endParaRPr>
          </a:p>
          <a:p>
            <a:pPr marL="0" indent="0">
              <a:buNone/>
            </a:pPr>
            <a:endParaRPr lang="en-IN" dirty="0"/>
          </a:p>
        </p:txBody>
      </p:sp>
      <p:sp>
        <p:nvSpPr>
          <p:cNvPr id="4" name="Slide Number Placeholder 3">
            <a:extLst>
              <a:ext uri="{FF2B5EF4-FFF2-40B4-BE49-F238E27FC236}">
                <a16:creationId xmlns:a16="http://schemas.microsoft.com/office/drawing/2014/main" id="{E1DDB0DB-2256-017A-2743-15770A83CA6E}"/>
              </a:ext>
            </a:extLst>
          </p:cNvPr>
          <p:cNvSpPr>
            <a:spLocks noGrp="1"/>
          </p:cNvSpPr>
          <p:nvPr>
            <p:ph type="sldNum" sz="quarter" idx="12"/>
          </p:nvPr>
        </p:nvSpPr>
        <p:spPr/>
        <p:txBody>
          <a:bodyPr/>
          <a:lstStyle/>
          <a:p>
            <a:fld id="{696FE563-DFBC-4D02-9E20-0805F4F5E503}" type="slidenum">
              <a:rPr lang="en-IN" smtClean="0"/>
              <a:t>3</a:t>
            </a:fld>
            <a:endParaRPr lang="en-IN"/>
          </a:p>
        </p:txBody>
      </p:sp>
    </p:spTree>
    <p:extLst>
      <p:ext uri="{BB962C8B-B14F-4D97-AF65-F5344CB8AC3E}">
        <p14:creationId xmlns:p14="http://schemas.microsoft.com/office/powerpoint/2010/main" val="651297002"/>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77912-EA57-DB0E-46ED-06BFA5AAD50E}"/>
              </a:ext>
            </a:extLst>
          </p:cNvPr>
          <p:cNvSpPr>
            <a:spLocks noGrp="1"/>
          </p:cNvSpPr>
          <p:nvPr>
            <p:ph type="title"/>
          </p:nvPr>
        </p:nvSpPr>
        <p:spPr/>
        <p:txBody>
          <a:bodyPr>
            <a:normAutofit/>
          </a:bodyPr>
          <a:lstStyle/>
          <a:p>
            <a:r>
              <a:rPr lang="en-IN" sz="4000" b="1" dirty="0">
                <a:latin typeface="Times New Roman" panose="02020603050405020304" pitchFamily="18" charset="0"/>
                <a:cs typeface="Times New Roman" panose="02020603050405020304" pitchFamily="18" charset="0"/>
              </a:rPr>
              <a:t>Objective</a:t>
            </a:r>
          </a:p>
        </p:txBody>
      </p:sp>
      <p:sp>
        <p:nvSpPr>
          <p:cNvPr id="3" name="Content Placeholder 2">
            <a:extLst>
              <a:ext uri="{FF2B5EF4-FFF2-40B4-BE49-F238E27FC236}">
                <a16:creationId xmlns:a16="http://schemas.microsoft.com/office/drawing/2014/main" id="{6E77199B-190B-2E83-A4A9-F72E1FB3B684}"/>
              </a:ext>
            </a:extLst>
          </p:cNvPr>
          <p:cNvSpPr>
            <a:spLocks noGrp="1"/>
          </p:cNvSpPr>
          <p:nvPr>
            <p:ph idx="1"/>
          </p:nvPr>
        </p:nvSpPr>
        <p:spPr/>
        <p:txBody>
          <a:bodyPr/>
          <a:lstStyle/>
          <a:p>
            <a:pPr algn="just"/>
            <a:r>
              <a:rPr lang="en-GB" sz="2400" dirty="0">
                <a:latin typeface="Times New Roman" panose="02020603050405020304" pitchFamily="18" charset="0"/>
                <a:ea typeface="Calibri" panose="020F0502020204030204" pitchFamily="34" charset="0"/>
              </a:rPr>
              <a:t>T</a:t>
            </a:r>
            <a:r>
              <a:rPr lang="en-GB" sz="2400" dirty="0">
                <a:effectLst/>
                <a:latin typeface="Times New Roman" panose="02020603050405020304" pitchFamily="18" charset="0"/>
                <a:ea typeface="Calibri" panose="020F0502020204030204" pitchFamily="34" charset="0"/>
              </a:rPr>
              <a:t>o find out the link between economic growth and nutritional status along with to assess the impact of household condition and other women-related social factors on nutritional status of children.</a:t>
            </a:r>
          </a:p>
          <a:p>
            <a:pPr algn="just"/>
            <a:r>
              <a:rPr lang="en-GB" sz="2400" dirty="0">
                <a:latin typeface="Times New Roman" panose="02020603050405020304" pitchFamily="18" charset="0"/>
                <a:ea typeface="Calibri" panose="020F0502020204030204" pitchFamily="34" charset="0"/>
                <a:cs typeface="Shruti" panose="020B0502040204020203" pitchFamily="34" charset="0"/>
              </a:rPr>
              <a:t>S</a:t>
            </a:r>
            <a:r>
              <a:rPr lang="en-GB" sz="2400" dirty="0">
                <a:effectLst/>
                <a:latin typeface="Times New Roman" panose="02020603050405020304" pitchFamily="18" charset="0"/>
                <a:ea typeface="Calibri" panose="020F0502020204030204" pitchFamily="34" charset="0"/>
                <a:cs typeface="Shruti" panose="020B0502040204020203" pitchFamily="34" charset="0"/>
              </a:rPr>
              <a:t>ocio-economic situation of Gujarat is compared with Sikkim and Bihar using per capita NSDP and various health related indicators from NFHS 4 and 5. </a:t>
            </a:r>
            <a:endParaRPr lang="en-IN" sz="2400" dirty="0">
              <a:effectLst/>
              <a:latin typeface="Calibri" panose="020F0502020204030204" pitchFamily="34" charset="0"/>
              <a:ea typeface="Calibri" panose="020F0502020204030204" pitchFamily="34" charset="0"/>
              <a:cs typeface="Shruti" panose="020B0502040204020203" pitchFamily="34" charset="0"/>
            </a:endParaRPr>
          </a:p>
          <a:p>
            <a:pPr algn="just"/>
            <a:endParaRPr lang="en-IN" sz="2400" dirty="0"/>
          </a:p>
        </p:txBody>
      </p:sp>
      <p:sp>
        <p:nvSpPr>
          <p:cNvPr id="4" name="Slide Number Placeholder 3">
            <a:extLst>
              <a:ext uri="{FF2B5EF4-FFF2-40B4-BE49-F238E27FC236}">
                <a16:creationId xmlns:a16="http://schemas.microsoft.com/office/drawing/2014/main" id="{9D824312-1CA0-DB8B-E409-9196F6C2C9C5}"/>
              </a:ext>
            </a:extLst>
          </p:cNvPr>
          <p:cNvSpPr>
            <a:spLocks noGrp="1"/>
          </p:cNvSpPr>
          <p:nvPr>
            <p:ph type="sldNum" sz="quarter" idx="12"/>
          </p:nvPr>
        </p:nvSpPr>
        <p:spPr/>
        <p:txBody>
          <a:bodyPr/>
          <a:lstStyle/>
          <a:p>
            <a:fld id="{696FE563-DFBC-4D02-9E20-0805F4F5E503}" type="slidenum">
              <a:rPr lang="en-IN" smtClean="0"/>
              <a:t>4</a:t>
            </a:fld>
            <a:endParaRPr lang="en-IN"/>
          </a:p>
        </p:txBody>
      </p:sp>
    </p:spTree>
    <p:extLst>
      <p:ext uri="{BB962C8B-B14F-4D97-AF65-F5344CB8AC3E}">
        <p14:creationId xmlns:p14="http://schemas.microsoft.com/office/powerpoint/2010/main" val="296269885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1A9D9-FE0F-5847-77D1-6F7B570E276C}"/>
              </a:ext>
            </a:extLst>
          </p:cNvPr>
          <p:cNvSpPr>
            <a:spLocks noGrp="1"/>
          </p:cNvSpPr>
          <p:nvPr>
            <p:ph type="title"/>
          </p:nvPr>
        </p:nvSpPr>
        <p:spPr>
          <a:xfrm>
            <a:off x="275208" y="365125"/>
            <a:ext cx="11078592" cy="1325563"/>
          </a:xfrm>
        </p:spPr>
        <p:txBody>
          <a:bodyPr>
            <a:normAutofit/>
          </a:bodyPr>
          <a:lstStyle/>
          <a:p>
            <a:pPr>
              <a:lnSpc>
                <a:spcPct val="100000"/>
              </a:lnSpc>
            </a:pPr>
            <a:r>
              <a:rPr lang="en-IN" sz="4000" b="1" dirty="0">
                <a:latin typeface="Times New Roman" panose="02020603050405020304" pitchFamily="18" charset="0"/>
                <a:cs typeface="Times New Roman" panose="02020603050405020304" pitchFamily="18" charset="0"/>
              </a:rPr>
              <a:t>Indicators of All Three Indices</a:t>
            </a:r>
          </a:p>
        </p:txBody>
      </p:sp>
      <p:sp>
        <p:nvSpPr>
          <p:cNvPr id="5" name="TextBox 4">
            <a:extLst>
              <a:ext uri="{FF2B5EF4-FFF2-40B4-BE49-F238E27FC236}">
                <a16:creationId xmlns:a16="http://schemas.microsoft.com/office/drawing/2014/main" id="{1F202746-CB97-156B-F0AB-862DE7C17504}"/>
              </a:ext>
            </a:extLst>
          </p:cNvPr>
          <p:cNvSpPr txBox="1"/>
          <p:nvPr/>
        </p:nvSpPr>
        <p:spPr>
          <a:xfrm>
            <a:off x="275208" y="2075570"/>
            <a:ext cx="4492101" cy="2185214"/>
          </a:xfrm>
          <a:prstGeom prst="rect">
            <a:avLst/>
          </a:prstGeom>
          <a:noFill/>
        </p:spPr>
        <p:txBody>
          <a:bodyPr wrap="square" rtlCol="0">
            <a:spAutoFit/>
          </a:bodyPr>
          <a:lstStyle/>
          <a:p>
            <a:r>
              <a:rPr lang="en-IN" sz="2800" b="1" dirty="0">
                <a:latin typeface="Times New Roman" panose="02020603050405020304" pitchFamily="18" charset="0"/>
                <a:cs typeface="Times New Roman" panose="02020603050405020304" pitchFamily="18" charset="0"/>
              </a:rPr>
              <a:t>Malnutrition Index</a:t>
            </a:r>
          </a:p>
          <a:p>
            <a:r>
              <a:rPr lang="en-IN" sz="2800" b="1" dirty="0">
                <a:latin typeface="Times New Roman" panose="02020603050405020304" pitchFamily="18" charset="0"/>
                <a:cs typeface="Times New Roman" panose="02020603050405020304" pitchFamily="18" charset="0"/>
              </a:rPr>
              <a:t>Household Condition Index</a:t>
            </a:r>
          </a:p>
          <a:p>
            <a:r>
              <a:rPr lang="en-IN" sz="2800" b="1" dirty="0">
                <a:latin typeface="Times New Roman" panose="02020603050405020304" pitchFamily="18" charset="0"/>
                <a:cs typeface="Times New Roman" panose="02020603050405020304" pitchFamily="18" charset="0"/>
              </a:rPr>
              <a:t>Women Condition Index</a:t>
            </a:r>
          </a:p>
          <a:p>
            <a:endParaRPr lang="en-IN" sz="2800" b="1" dirty="0">
              <a:latin typeface="Times New Roman" panose="02020603050405020304" pitchFamily="18" charset="0"/>
              <a:cs typeface="Times New Roman" panose="02020603050405020304" pitchFamily="18" charset="0"/>
            </a:endParaRPr>
          </a:p>
          <a:p>
            <a:pPr algn="ctr"/>
            <a:endParaRPr lang="en-IN" sz="2400" dirty="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4BF30215-0459-5EA4-EFDD-82FBA0F2D245}"/>
              </a:ext>
            </a:extLst>
          </p:cNvPr>
          <p:cNvSpPr>
            <a:spLocks noGrp="1"/>
          </p:cNvSpPr>
          <p:nvPr>
            <p:ph type="sldNum" sz="quarter" idx="12"/>
          </p:nvPr>
        </p:nvSpPr>
        <p:spPr/>
        <p:txBody>
          <a:bodyPr/>
          <a:lstStyle/>
          <a:p>
            <a:fld id="{696FE563-DFBC-4D02-9E20-0805F4F5E503}" type="slidenum">
              <a:rPr lang="en-IN" smtClean="0"/>
              <a:t>5</a:t>
            </a:fld>
            <a:endParaRPr lang="en-IN"/>
          </a:p>
        </p:txBody>
      </p:sp>
    </p:spTree>
    <p:extLst>
      <p:ext uri="{BB962C8B-B14F-4D97-AF65-F5344CB8AC3E}">
        <p14:creationId xmlns:p14="http://schemas.microsoft.com/office/powerpoint/2010/main" val="166939750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50DF1-215F-5E6B-4268-972947776054}"/>
              </a:ext>
            </a:extLst>
          </p:cNvPr>
          <p:cNvSpPr>
            <a:spLocks noGrp="1"/>
          </p:cNvSpPr>
          <p:nvPr>
            <p:ph type="title"/>
          </p:nvPr>
        </p:nvSpPr>
        <p:spPr/>
        <p:txBody>
          <a:bodyPr>
            <a:normAutofit/>
          </a:bodyPr>
          <a:lstStyle/>
          <a:p>
            <a:r>
              <a:rPr lang="en-IN" sz="4000" b="1" dirty="0">
                <a:latin typeface="Times New Roman" panose="02020603050405020304" pitchFamily="18" charset="0"/>
                <a:cs typeface="Times New Roman" panose="02020603050405020304" pitchFamily="18" charset="0"/>
              </a:rPr>
              <a:t>Methodology</a:t>
            </a:r>
          </a:p>
        </p:txBody>
      </p:sp>
      <p:sp>
        <p:nvSpPr>
          <p:cNvPr id="3" name="Content Placeholder 2">
            <a:extLst>
              <a:ext uri="{FF2B5EF4-FFF2-40B4-BE49-F238E27FC236}">
                <a16:creationId xmlns:a16="http://schemas.microsoft.com/office/drawing/2014/main" id="{18E5E69D-D272-E936-220A-B6E6F2203F34}"/>
              </a:ext>
            </a:extLst>
          </p:cNvPr>
          <p:cNvSpPr>
            <a:spLocks noGrp="1"/>
          </p:cNvSpPr>
          <p:nvPr>
            <p:ph idx="1"/>
          </p:nvPr>
        </p:nvSpPr>
        <p:spPr/>
        <p:txBody>
          <a:bodyPr>
            <a:normAutofit/>
          </a:bodyPr>
          <a:lstStyle/>
          <a:p>
            <a:pPr algn="just"/>
            <a:r>
              <a:rPr lang="en-GB" dirty="0">
                <a:effectLst/>
                <a:latin typeface="Times New Roman" panose="02020603050405020304" pitchFamily="18" charset="0"/>
                <a:ea typeface="Calibri" panose="020F0502020204030204" pitchFamily="34" charset="0"/>
              </a:rPr>
              <a:t>Reason for choosing three States – Gujarat, Sikkim and Bihar</a:t>
            </a:r>
          </a:p>
          <a:p>
            <a:pPr algn="just"/>
            <a:r>
              <a:rPr lang="en-GB" dirty="0">
                <a:latin typeface="Times New Roman" panose="02020603050405020304" pitchFamily="18" charset="0"/>
                <a:ea typeface="Calibri" panose="020F0502020204030204" pitchFamily="34" charset="0"/>
              </a:rPr>
              <a:t>Reason for considering per capita NSDP for the years- 2015-16 &amp; 2019-20</a:t>
            </a:r>
          </a:p>
          <a:p>
            <a:pPr algn="just"/>
            <a:r>
              <a:rPr lang="en-GB" dirty="0">
                <a:effectLst/>
                <a:latin typeface="Times New Roman" panose="02020603050405020304" pitchFamily="18" charset="0"/>
                <a:ea typeface="Calibri" panose="020F0502020204030204" pitchFamily="34" charset="0"/>
                <a:hlinkClick r:id="rId2" action="ppaction://hlinkfile"/>
              </a:rPr>
              <a:t>Table -1</a:t>
            </a:r>
            <a:r>
              <a:rPr lang="en-GB" dirty="0">
                <a:effectLst/>
                <a:latin typeface="Times New Roman" panose="02020603050405020304" pitchFamily="18" charset="0"/>
                <a:ea typeface="Calibri" panose="020F0502020204030204" pitchFamily="34" charset="0"/>
              </a:rPr>
              <a:t> </a:t>
            </a:r>
          </a:p>
          <a:p>
            <a:pPr algn="just"/>
            <a:r>
              <a:rPr lang="en-GB" dirty="0">
                <a:latin typeface="Times New Roman" panose="02020603050405020304" pitchFamily="18" charset="0"/>
                <a:ea typeface="Calibri" panose="020F0502020204030204" pitchFamily="34" charset="0"/>
                <a:hlinkClick r:id="rId2" action="ppaction://hlinkfile"/>
              </a:rPr>
              <a:t>Table - 2</a:t>
            </a:r>
            <a:endParaRPr lang="en-GB" dirty="0">
              <a:effectLst/>
              <a:latin typeface="Times New Roman" panose="02020603050405020304" pitchFamily="18" charset="0"/>
              <a:ea typeface="Calibri" panose="020F0502020204030204" pitchFamily="34" charset="0"/>
            </a:endParaRPr>
          </a:p>
        </p:txBody>
      </p:sp>
      <p:sp>
        <p:nvSpPr>
          <p:cNvPr id="4" name="Slide Number Placeholder 3">
            <a:extLst>
              <a:ext uri="{FF2B5EF4-FFF2-40B4-BE49-F238E27FC236}">
                <a16:creationId xmlns:a16="http://schemas.microsoft.com/office/drawing/2014/main" id="{4A325DF9-E21D-EB58-28E4-85A957B69FAE}"/>
              </a:ext>
            </a:extLst>
          </p:cNvPr>
          <p:cNvSpPr>
            <a:spLocks noGrp="1"/>
          </p:cNvSpPr>
          <p:nvPr>
            <p:ph type="sldNum" sz="quarter" idx="12"/>
          </p:nvPr>
        </p:nvSpPr>
        <p:spPr/>
        <p:txBody>
          <a:bodyPr/>
          <a:lstStyle/>
          <a:p>
            <a:fld id="{696FE563-DFBC-4D02-9E20-0805F4F5E503}" type="slidenum">
              <a:rPr lang="en-IN" smtClean="0"/>
              <a:t>6</a:t>
            </a:fld>
            <a:endParaRPr lang="en-IN"/>
          </a:p>
        </p:txBody>
      </p:sp>
    </p:spTree>
    <p:extLst>
      <p:ext uri="{BB962C8B-B14F-4D97-AF65-F5344CB8AC3E}">
        <p14:creationId xmlns:p14="http://schemas.microsoft.com/office/powerpoint/2010/main" val="100929132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AACDD4-7FB2-E323-9CD2-EF7F924D510A}"/>
              </a:ext>
            </a:extLst>
          </p:cNvPr>
          <p:cNvSpPr>
            <a:spLocks noGrp="1"/>
          </p:cNvSpPr>
          <p:nvPr>
            <p:ph idx="1"/>
          </p:nvPr>
        </p:nvSpPr>
        <p:spPr>
          <a:xfrm>
            <a:off x="944732" y="1873189"/>
            <a:ext cx="10515600" cy="3994952"/>
          </a:xfrm>
        </p:spPr>
        <p:txBody>
          <a:bodyPr/>
          <a:lstStyle/>
          <a:p>
            <a:pPr algn="just">
              <a:lnSpc>
                <a:spcPct val="107000"/>
              </a:lnSpc>
              <a:spcAft>
                <a:spcPts val="800"/>
              </a:spcAft>
              <a:buFont typeface="Wingdings" panose="05000000000000000000" pitchFamily="2" charset="2"/>
              <a:buChar char="Ø"/>
            </a:pPr>
            <a:r>
              <a:rPr lang="en-GB" sz="2400" dirty="0">
                <a:latin typeface="Times New Roman" panose="02020603050405020304" pitchFamily="18" charset="0"/>
                <a:ea typeface="Calibri" panose="020F0502020204030204" pitchFamily="34" charset="0"/>
                <a:cs typeface="Shruti" panose="020B0502040204020203" pitchFamily="34" charset="0"/>
              </a:rPr>
              <a:t>For getting normalized value used following formula</a:t>
            </a:r>
            <a:endParaRPr lang="en-GB" sz="2400" dirty="0">
              <a:effectLst/>
              <a:latin typeface="Times New Roman" panose="02020603050405020304" pitchFamily="18" charset="0"/>
              <a:ea typeface="Calibri" panose="020F0502020204030204" pitchFamily="34" charset="0"/>
              <a:cs typeface="Shruti" panose="020B0502040204020203" pitchFamily="34" charset="0"/>
            </a:endParaRPr>
          </a:p>
          <a:p>
            <a:pPr marL="0" indent="0" algn="just">
              <a:lnSpc>
                <a:spcPct val="107000"/>
              </a:lnSpc>
              <a:spcAft>
                <a:spcPts val="800"/>
              </a:spcAft>
              <a:buNone/>
            </a:pPr>
            <a:r>
              <a:rPr lang="en-GB" sz="2400" dirty="0">
                <a:effectLst/>
                <a:latin typeface="Times New Roman" panose="02020603050405020304" pitchFamily="18" charset="0"/>
                <a:ea typeface="Calibri" panose="020F0502020204030204" pitchFamily="34" charset="0"/>
                <a:cs typeface="Shruti" panose="020B0502040204020203" pitchFamily="34" charset="0"/>
              </a:rPr>
              <a:t>1) For positive indicator = (X</a:t>
            </a:r>
            <a:r>
              <a:rPr lang="en-GB" sz="2400" baseline="-25000" dirty="0">
                <a:effectLst/>
                <a:latin typeface="Times New Roman" panose="02020603050405020304" pitchFamily="18" charset="0"/>
                <a:ea typeface="Calibri" panose="020F0502020204030204" pitchFamily="34" charset="0"/>
                <a:cs typeface="Shruti" panose="020B0502040204020203" pitchFamily="34" charset="0"/>
              </a:rPr>
              <a:t>i – </a:t>
            </a:r>
            <a:r>
              <a:rPr lang="en-GB" sz="2400" dirty="0">
                <a:effectLst/>
                <a:latin typeface="Times New Roman" panose="02020603050405020304" pitchFamily="18" charset="0"/>
                <a:ea typeface="Calibri" panose="020F0502020204030204" pitchFamily="34" charset="0"/>
                <a:cs typeface="Shruti" panose="020B0502040204020203" pitchFamily="34" charset="0"/>
              </a:rPr>
              <a:t>Min</a:t>
            </a:r>
            <a:r>
              <a:rPr lang="en-GB" sz="2400" baseline="-25000" dirty="0">
                <a:effectLst/>
                <a:latin typeface="Times New Roman" panose="02020603050405020304" pitchFamily="18" charset="0"/>
                <a:ea typeface="Calibri" panose="020F0502020204030204" pitchFamily="34" charset="0"/>
                <a:cs typeface="Shruti" panose="020B0502040204020203" pitchFamily="34" charset="0"/>
              </a:rPr>
              <a:t>i</a:t>
            </a:r>
            <a:r>
              <a:rPr lang="en-GB" sz="2400" dirty="0">
                <a:effectLst/>
                <a:latin typeface="Times New Roman" panose="02020603050405020304" pitchFamily="18" charset="0"/>
                <a:ea typeface="Calibri" panose="020F0502020204030204" pitchFamily="34" charset="0"/>
                <a:cs typeface="Shruti" panose="020B0502040204020203" pitchFamily="34" charset="0"/>
              </a:rPr>
              <a:t>)</a:t>
            </a:r>
            <a:r>
              <a:rPr lang="en-GB" sz="2400" baseline="-25000" dirty="0">
                <a:effectLst/>
                <a:latin typeface="Times New Roman" panose="02020603050405020304" pitchFamily="18" charset="0"/>
                <a:ea typeface="Calibri" panose="020F0502020204030204" pitchFamily="34" charset="0"/>
                <a:cs typeface="Shruti" panose="020B0502040204020203" pitchFamily="34" charset="0"/>
              </a:rPr>
              <a:t> </a:t>
            </a:r>
            <a:r>
              <a:rPr lang="en-GB" sz="2400" dirty="0">
                <a:effectLst/>
                <a:latin typeface="Times New Roman" panose="02020603050405020304" pitchFamily="18" charset="0"/>
                <a:ea typeface="Calibri" panose="020F0502020204030204" pitchFamily="34" charset="0"/>
                <a:cs typeface="Shruti" panose="020B0502040204020203" pitchFamily="34" charset="0"/>
              </a:rPr>
              <a:t>/ (Max</a:t>
            </a:r>
            <a:r>
              <a:rPr lang="en-GB" sz="2400" baseline="-25000" dirty="0">
                <a:effectLst/>
                <a:latin typeface="Times New Roman" panose="02020603050405020304" pitchFamily="18" charset="0"/>
                <a:ea typeface="Calibri" panose="020F0502020204030204" pitchFamily="34" charset="0"/>
                <a:cs typeface="Shruti" panose="020B0502040204020203" pitchFamily="34" charset="0"/>
              </a:rPr>
              <a:t>i</a:t>
            </a:r>
            <a:r>
              <a:rPr lang="en-GB" sz="2400" dirty="0">
                <a:effectLst/>
                <a:latin typeface="Times New Roman" panose="02020603050405020304" pitchFamily="18" charset="0"/>
                <a:ea typeface="Calibri" panose="020F0502020204030204" pitchFamily="34" charset="0"/>
                <a:cs typeface="Shruti" panose="020B0502040204020203" pitchFamily="34" charset="0"/>
              </a:rPr>
              <a:t> - Min</a:t>
            </a:r>
            <a:r>
              <a:rPr lang="en-GB" sz="2400" baseline="-25000" dirty="0">
                <a:effectLst/>
                <a:latin typeface="Times New Roman" panose="02020603050405020304" pitchFamily="18" charset="0"/>
                <a:ea typeface="Calibri" panose="020F0502020204030204" pitchFamily="34" charset="0"/>
                <a:cs typeface="Shruti" panose="020B0502040204020203" pitchFamily="34" charset="0"/>
              </a:rPr>
              <a:t>i</a:t>
            </a:r>
            <a:r>
              <a:rPr lang="en-GB" sz="2400" dirty="0">
                <a:effectLst/>
                <a:latin typeface="Times New Roman" panose="02020603050405020304" pitchFamily="18" charset="0"/>
                <a:ea typeface="Calibri" panose="020F0502020204030204" pitchFamily="34" charset="0"/>
                <a:cs typeface="Shruti" panose="020B0502040204020203" pitchFamily="34" charset="0"/>
              </a:rPr>
              <a:t>)</a:t>
            </a:r>
            <a:endParaRPr lang="en-IN" sz="2400" dirty="0">
              <a:effectLst/>
              <a:latin typeface="Calibri" panose="020F0502020204030204" pitchFamily="34" charset="0"/>
              <a:ea typeface="Calibri" panose="020F0502020204030204" pitchFamily="34" charset="0"/>
              <a:cs typeface="Shruti" panose="020B0502040204020203" pitchFamily="34" charset="0"/>
            </a:endParaRPr>
          </a:p>
          <a:p>
            <a:pPr marL="0" indent="0" algn="just">
              <a:lnSpc>
                <a:spcPct val="107000"/>
              </a:lnSpc>
              <a:spcAft>
                <a:spcPts val="800"/>
              </a:spcAft>
              <a:buNone/>
            </a:pPr>
            <a:r>
              <a:rPr lang="en-GB" sz="2400" dirty="0">
                <a:effectLst/>
                <a:latin typeface="Times New Roman" panose="02020603050405020304" pitchFamily="18" charset="0"/>
                <a:ea typeface="Calibri" panose="020F0502020204030204" pitchFamily="34" charset="0"/>
                <a:cs typeface="Shruti" panose="020B0502040204020203" pitchFamily="34" charset="0"/>
              </a:rPr>
              <a:t>2) For negative indicator = (Max</a:t>
            </a:r>
            <a:r>
              <a:rPr lang="en-GB" sz="2400" baseline="-25000" dirty="0">
                <a:effectLst/>
                <a:latin typeface="Times New Roman" panose="02020603050405020304" pitchFamily="18" charset="0"/>
                <a:ea typeface="Calibri" panose="020F0502020204030204" pitchFamily="34" charset="0"/>
                <a:cs typeface="Shruti" panose="020B0502040204020203" pitchFamily="34" charset="0"/>
              </a:rPr>
              <a:t>i</a:t>
            </a:r>
            <a:r>
              <a:rPr lang="en-GB" sz="2400" dirty="0">
                <a:effectLst/>
                <a:latin typeface="Times New Roman" panose="02020603050405020304" pitchFamily="18" charset="0"/>
                <a:ea typeface="Calibri" panose="020F0502020204030204" pitchFamily="34" charset="0"/>
                <a:cs typeface="Shruti" panose="020B0502040204020203" pitchFamily="34" charset="0"/>
              </a:rPr>
              <a:t>-X</a:t>
            </a:r>
            <a:r>
              <a:rPr lang="en-GB" sz="2400" baseline="-25000" dirty="0">
                <a:effectLst/>
                <a:latin typeface="Times New Roman" panose="02020603050405020304" pitchFamily="18" charset="0"/>
                <a:ea typeface="Calibri" panose="020F0502020204030204" pitchFamily="34" charset="0"/>
                <a:cs typeface="Shruti" panose="020B0502040204020203" pitchFamily="34" charset="0"/>
              </a:rPr>
              <a:t>i</a:t>
            </a:r>
            <a:r>
              <a:rPr lang="en-GB" sz="2400" dirty="0">
                <a:effectLst/>
                <a:latin typeface="Times New Roman" panose="02020603050405020304" pitchFamily="18" charset="0"/>
                <a:ea typeface="Calibri" panose="020F0502020204030204" pitchFamily="34" charset="0"/>
                <a:cs typeface="Shruti" panose="020B0502040204020203" pitchFamily="34" charset="0"/>
              </a:rPr>
              <a:t>) / (Max</a:t>
            </a:r>
            <a:r>
              <a:rPr lang="en-GB" sz="2400" baseline="-25000" dirty="0">
                <a:effectLst/>
                <a:latin typeface="Times New Roman" panose="02020603050405020304" pitchFamily="18" charset="0"/>
                <a:ea typeface="Calibri" panose="020F0502020204030204" pitchFamily="34" charset="0"/>
                <a:cs typeface="Shruti" panose="020B0502040204020203" pitchFamily="34" charset="0"/>
              </a:rPr>
              <a:t>i</a:t>
            </a:r>
            <a:r>
              <a:rPr lang="en-GB" sz="2400" dirty="0">
                <a:effectLst/>
                <a:latin typeface="Times New Roman" panose="02020603050405020304" pitchFamily="18" charset="0"/>
                <a:ea typeface="Calibri" panose="020F0502020204030204" pitchFamily="34" charset="0"/>
                <a:cs typeface="Shruti" panose="020B0502040204020203" pitchFamily="34" charset="0"/>
              </a:rPr>
              <a:t>- Min</a:t>
            </a:r>
            <a:r>
              <a:rPr lang="en-GB" sz="2400" baseline="-25000" dirty="0">
                <a:effectLst/>
                <a:latin typeface="Times New Roman" panose="02020603050405020304" pitchFamily="18" charset="0"/>
                <a:ea typeface="Calibri" panose="020F0502020204030204" pitchFamily="34" charset="0"/>
                <a:cs typeface="Shruti" panose="020B0502040204020203" pitchFamily="34" charset="0"/>
              </a:rPr>
              <a:t>i</a:t>
            </a:r>
            <a:r>
              <a:rPr lang="en-GB" sz="2400" dirty="0">
                <a:effectLst/>
                <a:latin typeface="Times New Roman" panose="02020603050405020304" pitchFamily="18" charset="0"/>
                <a:ea typeface="Calibri" panose="020F0502020204030204" pitchFamily="34" charset="0"/>
                <a:cs typeface="Shruti" panose="020B0502040204020203" pitchFamily="34" charset="0"/>
              </a:rPr>
              <a:t>) </a:t>
            </a:r>
          </a:p>
          <a:p>
            <a:pPr marL="0" indent="0" algn="just">
              <a:lnSpc>
                <a:spcPct val="107000"/>
              </a:lnSpc>
              <a:spcAft>
                <a:spcPts val="800"/>
              </a:spcAft>
              <a:buNone/>
            </a:pPr>
            <a:r>
              <a:rPr lang="en-GB" sz="2400" dirty="0">
                <a:latin typeface="Times New Roman" panose="02020603050405020304" pitchFamily="18" charset="0"/>
                <a:ea typeface="Calibri" panose="020F0502020204030204" pitchFamily="34" charset="0"/>
                <a:cs typeface="Shruti" panose="020B0502040204020203" pitchFamily="34" charset="0"/>
                <a:hlinkClick r:id="rId2" action="ppaction://hlinkfile"/>
              </a:rPr>
              <a:t>Table-3 </a:t>
            </a:r>
            <a:endParaRPr lang="en-GB" sz="2400" dirty="0">
              <a:latin typeface="Times New Roman" panose="02020603050405020304" pitchFamily="18" charset="0"/>
              <a:ea typeface="Calibri" panose="020F0502020204030204" pitchFamily="34" charset="0"/>
              <a:cs typeface="Shruti" panose="020B0502040204020203" pitchFamily="34" charset="0"/>
            </a:endParaRPr>
          </a:p>
          <a:p>
            <a:pPr algn="just">
              <a:lnSpc>
                <a:spcPct val="107000"/>
              </a:lnSpc>
              <a:spcAft>
                <a:spcPts val="800"/>
              </a:spcAft>
              <a:buFont typeface="Wingdings" panose="05000000000000000000" pitchFamily="2" charset="2"/>
              <a:buChar char="Ø"/>
            </a:pPr>
            <a:r>
              <a:rPr lang="en-GB" sz="2400" dirty="0">
                <a:effectLst/>
                <a:latin typeface="Times New Roman" panose="02020603050405020304" pitchFamily="18" charset="0"/>
                <a:ea typeface="Calibri" panose="020F0502020204030204" pitchFamily="34" charset="0"/>
                <a:cs typeface="Shruti" panose="020B0502040204020203" pitchFamily="34" charset="0"/>
              </a:rPr>
              <a:t>For construction of three indices we go for weightage mean</a:t>
            </a:r>
          </a:p>
          <a:p>
            <a:pPr marL="0" indent="0" algn="just">
              <a:lnSpc>
                <a:spcPct val="107000"/>
              </a:lnSpc>
              <a:spcAft>
                <a:spcPts val="800"/>
              </a:spcAft>
              <a:buNone/>
            </a:pPr>
            <a:endParaRPr lang="en-IN" sz="2400" dirty="0">
              <a:effectLst/>
              <a:latin typeface="Calibri" panose="020F0502020204030204" pitchFamily="34" charset="0"/>
              <a:ea typeface="Calibri" panose="020F0502020204030204" pitchFamily="34" charset="0"/>
              <a:cs typeface="Shruti" panose="020B0502040204020203" pitchFamily="34" charset="0"/>
            </a:endParaRPr>
          </a:p>
        </p:txBody>
      </p:sp>
      <p:sp>
        <p:nvSpPr>
          <p:cNvPr id="2" name="Slide Number Placeholder 1">
            <a:extLst>
              <a:ext uri="{FF2B5EF4-FFF2-40B4-BE49-F238E27FC236}">
                <a16:creationId xmlns:a16="http://schemas.microsoft.com/office/drawing/2014/main" id="{75FB97B8-C078-F9BD-2B52-0FC83C91C94F}"/>
              </a:ext>
            </a:extLst>
          </p:cNvPr>
          <p:cNvSpPr>
            <a:spLocks noGrp="1"/>
          </p:cNvSpPr>
          <p:nvPr>
            <p:ph type="sldNum" sz="quarter" idx="12"/>
          </p:nvPr>
        </p:nvSpPr>
        <p:spPr/>
        <p:txBody>
          <a:bodyPr/>
          <a:lstStyle/>
          <a:p>
            <a:fld id="{696FE563-DFBC-4D02-9E20-0805F4F5E503}" type="slidenum">
              <a:rPr lang="en-IN" smtClean="0"/>
              <a:t>7</a:t>
            </a:fld>
            <a:endParaRPr lang="en-IN"/>
          </a:p>
        </p:txBody>
      </p:sp>
    </p:spTree>
    <p:extLst>
      <p:ext uri="{BB962C8B-B14F-4D97-AF65-F5344CB8AC3E}">
        <p14:creationId xmlns:p14="http://schemas.microsoft.com/office/powerpoint/2010/main" val="347183321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A9680B1-25A6-6466-4E4E-32C3F022C488}"/>
              </a:ext>
            </a:extLst>
          </p:cNvPr>
          <p:cNvGraphicFramePr>
            <a:graphicFrameLocks noGrp="1"/>
          </p:cNvGraphicFramePr>
          <p:nvPr>
            <p:ph idx="1"/>
            <p:extLst>
              <p:ext uri="{D42A27DB-BD31-4B8C-83A1-F6EECF244321}">
                <p14:modId xmlns:p14="http://schemas.microsoft.com/office/powerpoint/2010/main" val="2600968781"/>
              </p:ext>
            </p:extLst>
          </p:nvPr>
        </p:nvGraphicFramePr>
        <p:xfrm>
          <a:off x="340408" y="1874801"/>
          <a:ext cx="10611678" cy="4508782"/>
        </p:xfrm>
        <a:graphic>
          <a:graphicData uri="http://schemas.openxmlformats.org/drawingml/2006/table">
            <a:tbl>
              <a:tblPr firstRow="1" firstCol="1" bandRow="1">
                <a:tableStyleId>{5C22544A-7EE6-4342-B048-85BDC9FD1C3A}</a:tableStyleId>
              </a:tblPr>
              <a:tblGrid>
                <a:gridCol w="1244717">
                  <a:extLst>
                    <a:ext uri="{9D8B030D-6E8A-4147-A177-3AD203B41FA5}">
                      <a16:colId xmlns:a16="http://schemas.microsoft.com/office/drawing/2014/main" val="2624906950"/>
                    </a:ext>
                  </a:extLst>
                </a:gridCol>
                <a:gridCol w="1652501">
                  <a:extLst>
                    <a:ext uri="{9D8B030D-6E8A-4147-A177-3AD203B41FA5}">
                      <a16:colId xmlns:a16="http://schemas.microsoft.com/office/drawing/2014/main" val="2544587872"/>
                    </a:ext>
                  </a:extLst>
                </a:gridCol>
                <a:gridCol w="1316242">
                  <a:extLst>
                    <a:ext uri="{9D8B030D-6E8A-4147-A177-3AD203B41FA5}">
                      <a16:colId xmlns:a16="http://schemas.microsoft.com/office/drawing/2014/main" val="4189788398"/>
                    </a:ext>
                  </a:extLst>
                </a:gridCol>
                <a:gridCol w="1317171">
                  <a:extLst>
                    <a:ext uri="{9D8B030D-6E8A-4147-A177-3AD203B41FA5}">
                      <a16:colId xmlns:a16="http://schemas.microsoft.com/office/drawing/2014/main" val="3307182794"/>
                    </a:ext>
                  </a:extLst>
                </a:gridCol>
                <a:gridCol w="1317171">
                  <a:extLst>
                    <a:ext uri="{9D8B030D-6E8A-4147-A177-3AD203B41FA5}">
                      <a16:colId xmlns:a16="http://schemas.microsoft.com/office/drawing/2014/main" val="3884774939"/>
                    </a:ext>
                  </a:extLst>
                </a:gridCol>
                <a:gridCol w="1185268">
                  <a:extLst>
                    <a:ext uri="{9D8B030D-6E8A-4147-A177-3AD203B41FA5}">
                      <a16:colId xmlns:a16="http://schemas.microsoft.com/office/drawing/2014/main" val="1906511652"/>
                    </a:ext>
                  </a:extLst>
                </a:gridCol>
                <a:gridCol w="1289304">
                  <a:extLst>
                    <a:ext uri="{9D8B030D-6E8A-4147-A177-3AD203B41FA5}">
                      <a16:colId xmlns:a16="http://schemas.microsoft.com/office/drawing/2014/main" val="4250733297"/>
                    </a:ext>
                  </a:extLst>
                </a:gridCol>
                <a:gridCol w="1289304">
                  <a:extLst>
                    <a:ext uri="{9D8B030D-6E8A-4147-A177-3AD203B41FA5}">
                      <a16:colId xmlns:a16="http://schemas.microsoft.com/office/drawing/2014/main" val="528687579"/>
                    </a:ext>
                  </a:extLst>
                </a:gridCol>
              </a:tblGrid>
              <a:tr h="413590">
                <a:tc rowSpan="2">
                  <a:txBody>
                    <a:bodyPr/>
                    <a:lstStyle/>
                    <a:p>
                      <a:pPr algn="just">
                        <a:lnSpc>
                          <a:spcPct val="107000"/>
                        </a:lnSpc>
                        <a:spcAft>
                          <a:spcPts val="800"/>
                        </a:spcAft>
                      </a:pPr>
                      <a:r>
                        <a:rPr lang="en-IN" sz="2000" b="1" dirty="0">
                          <a:effectLst/>
                          <a:latin typeface="Times New Roman" panose="02020603050405020304" pitchFamily="18" charset="0"/>
                          <a:cs typeface="Times New Roman" panose="02020603050405020304" pitchFamily="18" charset="0"/>
                        </a:rPr>
                        <a:t>Sr. No</a:t>
                      </a:r>
                      <a:endParaRPr lang="en-IN"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just">
                        <a:lnSpc>
                          <a:spcPct val="107000"/>
                        </a:lnSpc>
                        <a:spcAft>
                          <a:spcPts val="800"/>
                        </a:spcAft>
                      </a:pPr>
                      <a:r>
                        <a:rPr lang="en-GB" sz="2000" b="1" dirty="0">
                          <a:effectLst/>
                          <a:latin typeface="Times New Roman" panose="02020603050405020304" pitchFamily="18" charset="0"/>
                          <a:cs typeface="Times New Roman" panose="02020603050405020304" pitchFamily="18" charset="0"/>
                        </a:rPr>
                        <a:t>Indices</a:t>
                      </a:r>
                      <a:endParaRPr lang="en-IN" sz="2000" b="1" dirty="0">
                        <a:effectLst/>
                        <a:latin typeface="Times New Roman" panose="02020603050405020304" pitchFamily="18" charset="0"/>
                        <a:cs typeface="Times New Roman" panose="02020603050405020304" pitchFamily="18" charset="0"/>
                      </a:endParaRPr>
                    </a:p>
                    <a:p>
                      <a:pPr algn="just">
                        <a:lnSpc>
                          <a:spcPct val="107000"/>
                        </a:lnSpc>
                        <a:spcAft>
                          <a:spcPts val="800"/>
                        </a:spcAft>
                      </a:pPr>
                      <a:r>
                        <a:rPr lang="en-GB" sz="2000" b="1" dirty="0">
                          <a:effectLst/>
                          <a:latin typeface="Times New Roman" panose="02020603050405020304" pitchFamily="18" charset="0"/>
                          <a:cs typeface="Times New Roman" panose="02020603050405020304" pitchFamily="18" charset="0"/>
                        </a:rPr>
                        <a:t> </a:t>
                      </a:r>
                      <a:endParaRPr lang="en-IN"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en-IN" sz="2000" b="1">
                          <a:effectLst/>
                          <a:latin typeface="Times New Roman" panose="02020603050405020304" pitchFamily="18" charset="0"/>
                          <a:cs typeface="Times New Roman" panose="02020603050405020304" pitchFamily="18" charset="0"/>
                        </a:rPr>
                        <a:t>Gujarat</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gridSpan="2">
                  <a:txBody>
                    <a:bodyPr/>
                    <a:lstStyle/>
                    <a:p>
                      <a:pPr algn="ctr">
                        <a:lnSpc>
                          <a:spcPct val="107000"/>
                        </a:lnSpc>
                        <a:spcAft>
                          <a:spcPts val="800"/>
                        </a:spcAft>
                      </a:pPr>
                      <a:r>
                        <a:rPr lang="en-IN" sz="2000" b="1">
                          <a:effectLst/>
                          <a:latin typeface="Times New Roman" panose="02020603050405020304" pitchFamily="18" charset="0"/>
                          <a:cs typeface="Times New Roman" panose="02020603050405020304" pitchFamily="18" charset="0"/>
                        </a:rPr>
                        <a:t>Sikkim</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gridSpan="2">
                  <a:txBody>
                    <a:bodyPr/>
                    <a:lstStyle/>
                    <a:p>
                      <a:pPr algn="ctr">
                        <a:lnSpc>
                          <a:spcPct val="107000"/>
                        </a:lnSpc>
                        <a:spcAft>
                          <a:spcPts val="800"/>
                        </a:spcAft>
                      </a:pPr>
                      <a:r>
                        <a:rPr lang="en-IN" sz="2000" b="1">
                          <a:effectLst/>
                          <a:latin typeface="Times New Roman" panose="02020603050405020304" pitchFamily="18" charset="0"/>
                          <a:cs typeface="Times New Roman" panose="02020603050405020304" pitchFamily="18" charset="0"/>
                        </a:rPr>
                        <a:t>Bihar</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extLst>
                  <a:ext uri="{0D108BD9-81ED-4DB2-BD59-A6C34878D82A}">
                    <a16:rowId xmlns:a16="http://schemas.microsoft.com/office/drawing/2014/main" val="4164832727"/>
                  </a:ext>
                </a:extLst>
              </a:tr>
              <a:tr h="835324">
                <a:tc vMerge="1">
                  <a:txBody>
                    <a:bodyPr/>
                    <a:lstStyle/>
                    <a:p>
                      <a:endParaRPr lang="en-IN"/>
                    </a:p>
                  </a:txBody>
                  <a:tcPr/>
                </a:tc>
                <a:tc vMerge="1">
                  <a:txBody>
                    <a:bodyPr/>
                    <a:lstStyle/>
                    <a:p>
                      <a:endParaRPr lang="en-IN"/>
                    </a:p>
                  </a:txBody>
                  <a:tcPr/>
                </a:tc>
                <a:tc>
                  <a:txBody>
                    <a:bodyPr/>
                    <a:lstStyle/>
                    <a:p>
                      <a:pPr algn="ctr">
                        <a:lnSpc>
                          <a:spcPct val="107000"/>
                        </a:lnSpc>
                        <a:spcAft>
                          <a:spcPts val="800"/>
                        </a:spcAft>
                      </a:pPr>
                      <a:r>
                        <a:rPr lang="en-IN" sz="2000" b="1" dirty="0">
                          <a:effectLst/>
                          <a:latin typeface="Times New Roman" panose="02020603050405020304" pitchFamily="18" charset="0"/>
                          <a:cs typeface="Times New Roman" panose="02020603050405020304" pitchFamily="18" charset="0"/>
                        </a:rPr>
                        <a:t>NFHS-4</a:t>
                      </a:r>
                      <a:endParaRPr lang="en-IN"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b="1">
                          <a:effectLst/>
                          <a:latin typeface="Times New Roman" panose="02020603050405020304" pitchFamily="18" charset="0"/>
                          <a:cs typeface="Times New Roman" panose="02020603050405020304" pitchFamily="18" charset="0"/>
                        </a:rPr>
                        <a:t>NFHS-5</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b="1">
                          <a:effectLst/>
                          <a:latin typeface="Times New Roman" panose="02020603050405020304" pitchFamily="18" charset="0"/>
                          <a:cs typeface="Times New Roman" panose="02020603050405020304" pitchFamily="18" charset="0"/>
                        </a:rPr>
                        <a:t>NFHS-4</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b="1">
                          <a:effectLst/>
                          <a:latin typeface="Times New Roman" panose="02020603050405020304" pitchFamily="18" charset="0"/>
                          <a:cs typeface="Times New Roman" panose="02020603050405020304" pitchFamily="18" charset="0"/>
                        </a:rPr>
                        <a:t>NFHS-5</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b="1">
                          <a:effectLst/>
                          <a:latin typeface="Times New Roman" panose="02020603050405020304" pitchFamily="18" charset="0"/>
                          <a:cs typeface="Times New Roman" panose="02020603050405020304" pitchFamily="18" charset="0"/>
                        </a:rPr>
                        <a:t>NFHS-4</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b="1">
                          <a:effectLst/>
                          <a:latin typeface="Times New Roman" panose="02020603050405020304" pitchFamily="18" charset="0"/>
                          <a:cs typeface="Times New Roman" panose="02020603050405020304" pitchFamily="18" charset="0"/>
                        </a:rPr>
                        <a:t>NFHS-5</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2459605"/>
                  </a:ext>
                </a:extLst>
              </a:tr>
              <a:tr h="800226">
                <a:tc>
                  <a:txBody>
                    <a:bodyPr/>
                    <a:lstStyle/>
                    <a:p>
                      <a:pPr algn="just">
                        <a:lnSpc>
                          <a:spcPct val="107000"/>
                        </a:lnSpc>
                        <a:spcAft>
                          <a:spcPts val="800"/>
                        </a:spcAft>
                      </a:pPr>
                      <a:r>
                        <a:rPr lang="en-IN" sz="2000" b="1" dirty="0">
                          <a:effectLst/>
                          <a:latin typeface="Times New Roman" panose="02020603050405020304" pitchFamily="18" charset="0"/>
                          <a:cs typeface="Times New Roman" panose="02020603050405020304" pitchFamily="18" charset="0"/>
                        </a:rPr>
                        <a:t>1</a:t>
                      </a:r>
                      <a:endParaRPr lang="en-IN"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GB" sz="2000" b="1" dirty="0">
                          <a:effectLst/>
                          <a:latin typeface="Times New Roman" panose="02020603050405020304" pitchFamily="18" charset="0"/>
                          <a:cs typeface="Times New Roman" panose="02020603050405020304" pitchFamily="18" charset="0"/>
                        </a:rPr>
                        <a:t>Malnutrition Index</a:t>
                      </a:r>
                      <a:endParaRPr lang="en-IN"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b="1" dirty="0">
                          <a:solidFill>
                            <a:srgbClr val="FF0000"/>
                          </a:solidFill>
                          <a:effectLst/>
                          <a:latin typeface="Times New Roman" panose="02020603050405020304" pitchFamily="18" charset="0"/>
                          <a:cs typeface="Times New Roman" panose="02020603050405020304" pitchFamily="18" charset="0"/>
                        </a:rPr>
                        <a:t>0.35</a:t>
                      </a:r>
                      <a:endParaRPr lang="en-IN"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b="1" dirty="0">
                          <a:solidFill>
                            <a:srgbClr val="FF0000"/>
                          </a:solidFill>
                          <a:effectLst/>
                          <a:latin typeface="Times New Roman" panose="02020603050405020304" pitchFamily="18" charset="0"/>
                          <a:cs typeface="Times New Roman" panose="02020603050405020304" pitchFamily="18" charset="0"/>
                        </a:rPr>
                        <a:t>0.24</a:t>
                      </a:r>
                      <a:endParaRPr lang="en-IN"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b="1" dirty="0">
                          <a:solidFill>
                            <a:srgbClr val="00B050"/>
                          </a:solidFill>
                          <a:effectLst/>
                          <a:latin typeface="Times New Roman" panose="02020603050405020304" pitchFamily="18" charset="0"/>
                          <a:cs typeface="Times New Roman" panose="02020603050405020304" pitchFamily="18" charset="0"/>
                        </a:rPr>
                        <a:t>0.57</a:t>
                      </a:r>
                      <a:endParaRPr lang="en-IN" sz="20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b="1" dirty="0">
                          <a:solidFill>
                            <a:srgbClr val="00B050"/>
                          </a:solidFill>
                          <a:effectLst/>
                          <a:latin typeface="Times New Roman" panose="02020603050405020304" pitchFamily="18" charset="0"/>
                          <a:cs typeface="Times New Roman" panose="02020603050405020304" pitchFamily="18" charset="0"/>
                        </a:rPr>
                        <a:t>0.67</a:t>
                      </a:r>
                      <a:endParaRPr lang="en-IN" sz="20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b="1" dirty="0">
                          <a:effectLst/>
                          <a:latin typeface="Times New Roman" panose="02020603050405020304" pitchFamily="18" charset="0"/>
                          <a:cs typeface="Times New Roman" panose="02020603050405020304" pitchFamily="18" charset="0"/>
                        </a:rPr>
                        <a:t>0.38</a:t>
                      </a:r>
                      <a:endParaRPr lang="en-IN"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b="1" dirty="0">
                          <a:effectLst/>
                          <a:latin typeface="Times New Roman" panose="02020603050405020304" pitchFamily="18" charset="0"/>
                          <a:cs typeface="Times New Roman" panose="02020603050405020304" pitchFamily="18" charset="0"/>
                        </a:rPr>
                        <a:t>0.31</a:t>
                      </a:r>
                      <a:endParaRPr lang="en-IN"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10913130"/>
                  </a:ext>
                </a:extLst>
              </a:tr>
              <a:tr h="1229821">
                <a:tc>
                  <a:txBody>
                    <a:bodyPr/>
                    <a:lstStyle/>
                    <a:p>
                      <a:pPr algn="just">
                        <a:lnSpc>
                          <a:spcPct val="107000"/>
                        </a:lnSpc>
                        <a:spcAft>
                          <a:spcPts val="800"/>
                        </a:spcAft>
                      </a:pPr>
                      <a:r>
                        <a:rPr lang="en-IN" sz="2000" b="1" dirty="0">
                          <a:effectLst/>
                          <a:latin typeface="Times New Roman" panose="02020603050405020304" pitchFamily="18" charset="0"/>
                          <a:cs typeface="Times New Roman" panose="02020603050405020304" pitchFamily="18" charset="0"/>
                        </a:rPr>
                        <a:t>2</a:t>
                      </a:r>
                      <a:endParaRPr lang="en-IN"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GB" sz="2000" b="1" dirty="0">
                          <a:effectLst/>
                          <a:latin typeface="Times New Roman" panose="02020603050405020304" pitchFamily="18" charset="0"/>
                          <a:cs typeface="Times New Roman" panose="02020603050405020304" pitchFamily="18" charset="0"/>
                        </a:rPr>
                        <a:t>Household Condition Index</a:t>
                      </a:r>
                      <a:endParaRPr lang="en-IN"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b="1" dirty="0">
                          <a:effectLst/>
                          <a:latin typeface="Times New Roman" panose="02020603050405020304" pitchFamily="18" charset="0"/>
                          <a:cs typeface="Times New Roman" panose="02020603050405020304" pitchFamily="18" charset="0"/>
                        </a:rPr>
                        <a:t>0.71</a:t>
                      </a:r>
                      <a:endParaRPr lang="en-IN"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b="1" dirty="0">
                          <a:effectLst/>
                          <a:latin typeface="Times New Roman" panose="02020603050405020304" pitchFamily="18" charset="0"/>
                          <a:cs typeface="Times New Roman" panose="02020603050405020304" pitchFamily="18" charset="0"/>
                        </a:rPr>
                        <a:t>0.71=</a:t>
                      </a:r>
                      <a:endParaRPr lang="en-IN"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b="1" dirty="0">
                          <a:solidFill>
                            <a:srgbClr val="00B050"/>
                          </a:solidFill>
                          <a:effectLst/>
                          <a:latin typeface="Times New Roman" panose="02020603050405020304" pitchFamily="18" charset="0"/>
                          <a:cs typeface="Times New Roman" panose="02020603050405020304" pitchFamily="18" charset="0"/>
                        </a:rPr>
                        <a:t>0.86</a:t>
                      </a:r>
                      <a:endParaRPr lang="en-IN" sz="20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b="1" dirty="0">
                          <a:solidFill>
                            <a:srgbClr val="00B050"/>
                          </a:solidFill>
                          <a:effectLst/>
                          <a:latin typeface="Times New Roman" panose="02020603050405020304" pitchFamily="18" charset="0"/>
                          <a:cs typeface="Times New Roman" panose="02020603050405020304" pitchFamily="18" charset="0"/>
                        </a:rPr>
                        <a:t>0.79</a:t>
                      </a:r>
                      <a:endParaRPr lang="en-IN" sz="20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b="1" dirty="0">
                          <a:solidFill>
                            <a:srgbClr val="FF0000"/>
                          </a:solidFill>
                          <a:effectLst/>
                          <a:latin typeface="Times New Roman" panose="02020603050405020304" pitchFamily="18" charset="0"/>
                          <a:cs typeface="Times New Roman" panose="02020603050405020304" pitchFamily="18" charset="0"/>
                        </a:rPr>
                        <a:t>0.25</a:t>
                      </a:r>
                      <a:endParaRPr lang="en-IN"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b="1" dirty="0">
                          <a:solidFill>
                            <a:srgbClr val="FF0000"/>
                          </a:solidFill>
                          <a:effectLst/>
                          <a:latin typeface="Times New Roman" panose="02020603050405020304" pitchFamily="18" charset="0"/>
                          <a:cs typeface="Times New Roman" panose="02020603050405020304" pitchFamily="18" charset="0"/>
                        </a:rPr>
                        <a:t>0.50</a:t>
                      </a:r>
                      <a:endParaRPr lang="en-IN"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5254934"/>
                  </a:ext>
                </a:extLst>
              </a:tr>
              <a:tr h="1229821">
                <a:tc>
                  <a:txBody>
                    <a:bodyPr/>
                    <a:lstStyle/>
                    <a:p>
                      <a:pPr algn="just">
                        <a:lnSpc>
                          <a:spcPct val="107000"/>
                        </a:lnSpc>
                        <a:spcAft>
                          <a:spcPts val="800"/>
                        </a:spcAft>
                      </a:pPr>
                      <a:r>
                        <a:rPr lang="en-IN" sz="2000" b="1" dirty="0">
                          <a:effectLst/>
                          <a:latin typeface="Times New Roman" panose="02020603050405020304" pitchFamily="18" charset="0"/>
                          <a:cs typeface="Times New Roman" panose="02020603050405020304" pitchFamily="18" charset="0"/>
                        </a:rPr>
                        <a:t>3</a:t>
                      </a:r>
                      <a:endParaRPr lang="en-IN"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GB" sz="2000" b="1">
                          <a:effectLst/>
                          <a:latin typeface="Times New Roman" panose="02020603050405020304" pitchFamily="18" charset="0"/>
                          <a:cs typeface="Times New Roman" panose="02020603050405020304" pitchFamily="18" charset="0"/>
                        </a:rPr>
                        <a:t>Women Condition Index</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b="1">
                          <a:effectLst/>
                          <a:latin typeface="Times New Roman" panose="02020603050405020304" pitchFamily="18" charset="0"/>
                          <a:cs typeface="Times New Roman" panose="02020603050405020304" pitchFamily="18" charset="0"/>
                        </a:rPr>
                        <a:t>0.65</a:t>
                      </a:r>
                      <a:endParaRPr lang="en-IN"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b="1" dirty="0">
                          <a:effectLst/>
                          <a:latin typeface="Times New Roman" panose="02020603050405020304" pitchFamily="18" charset="0"/>
                          <a:cs typeface="Times New Roman" panose="02020603050405020304" pitchFamily="18" charset="0"/>
                        </a:rPr>
                        <a:t>0.59</a:t>
                      </a:r>
                      <a:endParaRPr lang="en-IN"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b="1" dirty="0">
                          <a:solidFill>
                            <a:srgbClr val="00B050"/>
                          </a:solidFill>
                          <a:effectLst/>
                          <a:latin typeface="Times New Roman" panose="02020603050405020304" pitchFamily="18" charset="0"/>
                          <a:cs typeface="Times New Roman" panose="02020603050405020304" pitchFamily="18" charset="0"/>
                        </a:rPr>
                        <a:t>0.75</a:t>
                      </a:r>
                      <a:endParaRPr lang="en-IN" sz="20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b="1" dirty="0">
                          <a:solidFill>
                            <a:srgbClr val="00B050"/>
                          </a:solidFill>
                          <a:effectLst/>
                          <a:latin typeface="Times New Roman" panose="02020603050405020304" pitchFamily="18" charset="0"/>
                          <a:cs typeface="Times New Roman" panose="02020603050405020304" pitchFamily="18" charset="0"/>
                        </a:rPr>
                        <a:t>0.65</a:t>
                      </a:r>
                      <a:endParaRPr lang="en-IN" sz="20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b="1" dirty="0">
                          <a:solidFill>
                            <a:srgbClr val="FF0000"/>
                          </a:solidFill>
                          <a:effectLst/>
                          <a:latin typeface="Times New Roman" panose="02020603050405020304" pitchFamily="18" charset="0"/>
                          <a:cs typeface="Times New Roman" panose="02020603050405020304" pitchFamily="18" charset="0"/>
                        </a:rPr>
                        <a:t>0.11</a:t>
                      </a:r>
                      <a:endParaRPr lang="en-IN"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2000" b="1" dirty="0">
                          <a:solidFill>
                            <a:srgbClr val="FF0000"/>
                          </a:solidFill>
                          <a:effectLst/>
                          <a:latin typeface="Times New Roman" panose="02020603050405020304" pitchFamily="18" charset="0"/>
                          <a:cs typeface="Times New Roman" panose="02020603050405020304" pitchFamily="18" charset="0"/>
                        </a:rPr>
                        <a:t>0.17</a:t>
                      </a:r>
                      <a:endParaRPr lang="en-IN"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8014613"/>
                  </a:ext>
                </a:extLst>
              </a:tr>
            </a:tbl>
          </a:graphicData>
        </a:graphic>
      </p:graphicFrame>
      <p:sp>
        <p:nvSpPr>
          <p:cNvPr id="5" name="Rectangle 1">
            <a:extLst>
              <a:ext uri="{FF2B5EF4-FFF2-40B4-BE49-F238E27FC236}">
                <a16:creationId xmlns:a16="http://schemas.microsoft.com/office/drawing/2014/main" id="{0323FD60-552B-C3EC-AEA6-0CD46D531435}"/>
              </a:ext>
            </a:extLst>
          </p:cNvPr>
          <p:cNvSpPr>
            <a:spLocks noChangeArrowheads="1"/>
          </p:cNvSpPr>
          <p:nvPr/>
        </p:nvSpPr>
        <p:spPr bwMode="auto">
          <a:xfrm>
            <a:off x="340408" y="105085"/>
            <a:ext cx="10611677"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marR="0" lvl="0" indent="-457200" algn="just"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GB" altLang="en-US" sz="4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Major Outcomes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28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t>
            </a:r>
            <a:r>
              <a:rPr kumimoji="0" lang="en-GB" altLang="en-US" sz="2800" b="1" i="0" u="none" strike="noStrike" cap="none" normalizeH="0" baseline="0" dirty="0" bmk="">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able No: 4</a:t>
            </a:r>
            <a:r>
              <a:rPr kumimoji="0" lang="en-GB" altLang="en-US" sz="28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Value of Malnutrition, Household Condition and Women Condition Index for Gujarat, Sikkim, and Bihar</a:t>
            </a:r>
            <a:endParaRPr kumimoji="0" lang="en-GB" altLang="en-US" sz="2800" b="1"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2400" b="1"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5238414C-5401-A9CC-4F6E-9089B7F5404D}"/>
              </a:ext>
            </a:extLst>
          </p:cNvPr>
          <p:cNvSpPr txBox="1"/>
          <p:nvPr/>
        </p:nvSpPr>
        <p:spPr>
          <a:xfrm>
            <a:off x="514902" y="6383583"/>
            <a:ext cx="4564355" cy="369332"/>
          </a:xfrm>
          <a:prstGeom prst="rect">
            <a:avLst/>
          </a:prstGeom>
          <a:noFill/>
        </p:spPr>
        <p:txBody>
          <a:bodyPr wrap="square" rtlCol="0">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Source: Authors' own calculation </a:t>
            </a:r>
            <a:endParaRPr kumimoji="0" lang="en-GB" altLang="en-US" sz="4000" b="0" i="0" u="none" strike="noStrike" cap="none" normalizeH="0" baseline="0" dirty="0">
              <a:ln>
                <a:noFill/>
              </a:ln>
              <a:solidFill>
                <a:schemeClr val="tx1"/>
              </a:solidFill>
              <a:effectLst/>
              <a:latin typeface="Arial" panose="020B0604020202020204" pitchFamily="34" charset="0"/>
            </a:endParaRPr>
          </a:p>
        </p:txBody>
      </p:sp>
      <p:sp>
        <p:nvSpPr>
          <p:cNvPr id="2" name="Slide Number Placeholder 1">
            <a:extLst>
              <a:ext uri="{FF2B5EF4-FFF2-40B4-BE49-F238E27FC236}">
                <a16:creationId xmlns:a16="http://schemas.microsoft.com/office/drawing/2014/main" id="{515B9CC6-155B-122F-679A-4236FD57C063}"/>
              </a:ext>
            </a:extLst>
          </p:cNvPr>
          <p:cNvSpPr>
            <a:spLocks noGrp="1"/>
          </p:cNvSpPr>
          <p:nvPr>
            <p:ph type="sldNum" sz="quarter" idx="12"/>
          </p:nvPr>
        </p:nvSpPr>
        <p:spPr>
          <a:xfrm>
            <a:off x="8450802" y="6442607"/>
            <a:ext cx="2743940" cy="415394"/>
          </a:xfrm>
        </p:spPr>
        <p:txBody>
          <a:bodyPr/>
          <a:lstStyle/>
          <a:p>
            <a:fld id="{696FE563-DFBC-4D02-9E20-0805F4F5E503}" type="slidenum">
              <a:rPr lang="en-IN" smtClean="0"/>
              <a:t>8</a:t>
            </a:fld>
            <a:endParaRPr lang="en-IN"/>
          </a:p>
        </p:txBody>
      </p:sp>
      <p:cxnSp>
        <p:nvCxnSpPr>
          <p:cNvPr id="16" name="Straight Arrow Connector 15">
            <a:extLst>
              <a:ext uri="{FF2B5EF4-FFF2-40B4-BE49-F238E27FC236}">
                <a16:creationId xmlns:a16="http://schemas.microsoft.com/office/drawing/2014/main" id="{8BBD5F87-D21F-3312-3A99-035D7F64169C}"/>
              </a:ext>
            </a:extLst>
          </p:cNvPr>
          <p:cNvCxnSpPr>
            <a:cxnSpLocks/>
          </p:cNvCxnSpPr>
          <p:nvPr/>
        </p:nvCxnSpPr>
        <p:spPr>
          <a:xfrm>
            <a:off x="8450802" y="3994951"/>
            <a:ext cx="0" cy="2396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5C792FE7-7AF1-6DFB-7251-B3DB95424B66}"/>
              </a:ext>
            </a:extLst>
          </p:cNvPr>
          <p:cNvCxnSpPr/>
          <p:nvPr/>
        </p:nvCxnSpPr>
        <p:spPr>
          <a:xfrm flipV="1">
            <a:off x="10901779" y="3994951"/>
            <a:ext cx="0" cy="2396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D3AABDF3-B186-D6BD-4CC8-9140D11021D8}"/>
              </a:ext>
            </a:extLst>
          </p:cNvPr>
          <p:cNvCxnSpPr/>
          <p:nvPr/>
        </p:nvCxnSpPr>
        <p:spPr>
          <a:xfrm>
            <a:off x="5894773" y="5255581"/>
            <a:ext cx="0" cy="2840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0A36DDC-6497-D829-46B8-D2D129E9A91F}"/>
              </a:ext>
            </a:extLst>
          </p:cNvPr>
          <p:cNvCxnSpPr>
            <a:cxnSpLocks/>
          </p:cNvCxnSpPr>
          <p:nvPr/>
        </p:nvCxnSpPr>
        <p:spPr>
          <a:xfrm>
            <a:off x="8450802" y="5255581"/>
            <a:ext cx="0" cy="2219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22887DF4-4B18-17B7-0721-194B79699F67}"/>
              </a:ext>
            </a:extLst>
          </p:cNvPr>
          <p:cNvCxnSpPr/>
          <p:nvPr/>
        </p:nvCxnSpPr>
        <p:spPr>
          <a:xfrm flipV="1">
            <a:off x="10901779" y="5255581"/>
            <a:ext cx="0" cy="2219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CA138596-7463-9B6E-6BD6-701DF2E0D08B}"/>
              </a:ext>
            </a:extLst>
          </p:cNvPr>
          <p:cNvCxnSpPr>
            <a:cxnSpLocks/>
          </p:cNvCxnSpPr>
          <p:nvPr/>
        </p:nvCxnSpPr>
        <p:spPr>
          <a:xfrm flipV="1">
            <a:off x="10901779" y="3213717"/>
            <a:ext cx="0" cy="2152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5E4A3C02-0276-E3C3-104B-D0D158FECEE1}"/>
              </a:ext>
            </a:extLst>
          </p:cNvPr>
          <p:cNvCxnSpPr/>
          <p:nvPr/>
        </p:nvCxnSpPr>
        <p:spPr>
          <a:xfrm>
            <a:off x="5832629" y="3213717"/>
            <a:ext cx="0" cy="2152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6C9273-C729-50A9-E714-5B4B178E2136}"/>
              </a:ext>
            </a:extLst>
          </p:cNvPr>
          <p:cNvCxnSpPr/>
          <p:nvPr/>
        </p:nvCxnSpPr>
        <p:spPr>
          <a:xfrm flipV="1">
            <a:off x="8450802" y="3213717"/>
            <a:ext cx="0" cy="2152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10BFE974-BC15-2B6D-A60A-B9657D957FD6}"/>
              </a:ext>
            </a:extLst>
          </p:cNvPr>
          <p:cNvSpPr txBox="1"/>
          <p:nvPr/>
        </p:nvSpPr>
        <p:spPr>
          <a:xfrm>
            <a:off x="11052700" y="2660154"/>
            <a:ext cx="994298" cy="246221"/>
          </a:xfrm>
          <a:prstGeom prst="rect">
            <a:avLst/>
          </a:prstGeom>
          <a:noFill/>
        </p:spPr>
        <p:txBody>
          <a:bodyPr wrap="square" rtlCol="0">
            <a:spAutoFit/>
          </a:bodyPr>
          <a:lstStyle/>
          <a:p>
            <a:r>
              <a:rPr lang="en-IN" sz="1000" dirty="0">
                <a:latin typeface="Times New Roman" panose="02020603050405020304" pitchFamily="18" charset="0"/>
                <a:cs typeface="Times New Roman" panose="02020603050405020304" pitchFamily="18" charset="0"/>
              </a:rPr>
              <a:t>worse</a:t>
            </a:r>
          </a:p>
        </p:txBody>
      </p:sp>
      <p:sp>
        <p:nvSpPr>
          <p:cNvPr id="41" name="Rectangle 40">
            <a:extLst>
              <a:ext uri="{FF2B5EF4-FFF2-40B4-BE49-F238E27FC236}">
                <a16:creationId xmlns:a16="http://schemas.microsoft.com/office/drawing/2014/main" id="{D75EFE8E-F3FE-A8EC-CA26-DBDBCB2B2660}"/>
              </a:ext>
            </a:extLst>
          </p:cNvPr>
          <p:cNvSpPr/>
          <p:nvPr/>
        </p:nvSpPr>
        <p:spPr>
          <a:xfrm>
            <a:off x="11549849" y="2752078"/>
            <a:ext cx="186431" cy="13316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4" name="TextBox 43">
            <a:extLst>
              <a:ext uri="{FF2B5EF4-FFF2-40B4-BE49-F238E27FC236}">
                <a16:creationId xmlns:a16="http://schemas.microsoft.com/office/drawing/2014/main" id="{173EE0BE-D894-C716-7B4B-002897F797D8}"/>
              </a:ext>
            </a:extLst>
          </p:cNvPr>
          <p:cNvSpPr txBox="1"/>
          <p:nvPr/>
        </p:nvSpPr>
        <p:spPr>
          <a:xfrm>
            <a:off x="11194742" y="3213717"/>
            <a:ext cx="852256" cy="246221"/>
          </a:xfrm>
          <a:prstGeom prst="rect">
            <a:avLst/>
          </a:prstGeom>
          <a:noFill/>
        </p:spPr>
        <p:txBody>
          <a:bodyPr wrap="square" rtlCol="0">
            <a:spAutoFit/>
          </a:bodyPr>
          <a:lstStyle/>
          <a:p>
            <a:r>
              <a:rPr lang="en-IN" sz="1000" dirty="0">
                <a:latin typeface="Times New Roman" panose="02020603050405020304" pitchFamily="18" charset="0"/>
                <a:cs typeface="Times New Roman" panose="02020603050405020304" pitchFamily="18" charset="0"/>
              </a:rPr>
              <a:t>Best   </a:t>
            </a:r>
          </a:p>
        </p:txBody>
      </p:sp>
      <p:sp>
        <p:nvSpPr>
          <p:cNvPr id="45" name="Rectangle 44">
            <a:extLst>
              <a:ext uri="{FF2B5EF4-FFF2-40B4-BE49-F238E27FC236}">
                <a16:creationId xmlns:a16="http://schemas.microsoft.com/office/drawing/2014/main" id="{706B0290-8C3E-0AD2-9EDD-2AF81B2FC9EE}"/>
              </a:ext>
            </a:extLst>
          </p:cNvPr>
          <p:cNvSpPr/>
          <p:nvPr/>
        </p:nvSpPr>
        <p:spPr>
          <a:xfrm>
            <a:off x="11598676" y="3260325"/>
            <a:ext cx="159798" cy="16867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638158476"/>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8B64A-9DE0-BE77-5AAE-D00E5070A3F6}"/>
              </a:ext>
            </a:extLst>
          </p:cNvPr>
          <p:cNvSpPr>
            <a:spLocks noGrp="1"/>
          </p:cNvSpPr>
          <p:nvPr>
            <p:ph type="title"/>
          </p:nvPr>
        </p:nvSpPr>
        <p:spPr/>
        <p:txBody>
          <a:bodyPr>
            <a:normAutofit/>
          </a:bodyPr>
          <a:lstStyle/>
          <a:p>
            <a:r>
              <a:rPr lang="en-GB" sz="4000" b="1" dirty="0">
                <a:effectLst/>
                <a:latin typeface="Times New Roman" panose="02020603050405020304" pitchFamily="18" charset="0"/>
                <a:ea typeface="Calibri" panose="020F0502020204030204" pitchFamily="34" charset="0"/>
              </a:rPr>
              <a:t>Conclusion:</a:t>
            </a:r>
            <a:endParaRPr lang="en-IN" sz="4000" b="1" dirty="0"/>
          </a:p>
        </p:txBody>
      </p:sp>
      <p:sp>
        <p:nvSpPr>
          <p:cNvPr id="3" name="Content Placeholder 2">
            <a:extLst>
              <a:ext uri="{FF2B5EF4-FFF2-40B4-BE49-F238E27FC236}">
                <a16:creationId xmlns:a16="http://schemas.microsoft.com/office/drawing/2014/main" id="{D83C184A-A41D-1B89-3FDB-4526C1108A5C}"/>
              </a:ext>
            </a:extLst>
          </p:cNvPr>
          <p:cNvSpPr>
            <a:spLocks noGrp="1"/>
          </p:cNvSpPr>
          <p:nvPr>
            <p:ph idx="1"/>
          </p:nvPr>
        </p:nvSpPr>
        <p:spPr/>
        <p:txBody>
          <a:bodyPr/>
          <a:lstStyle/>
          <a:p>
            <a:pPr algn="just"/>
            <a:r>
              <a:rPr lang="en-GB" sz="2400" dirty="0">
                <a:effectLst/>
                <a:latin typeface="Times New Roman" panose="02020603050405020304" pitchFamily="18" charset="0"/>
                <a:ea typeface="Calibri" panose="020F0502020204030204" pitchFamily="34" charset="0"/>
                <a:cs typeface="Shruti" panose="020B0502040204020203" pitchFamily="34" charset="0"/>
              </a:rPr>
              <a:t>Malnutrition varies by region, zone, and community. Both economic and  socio-individual factors influence Malnutrition. Only if the economic situation improves but there is no change in the social thinking and lifestyle of the people, then the improvement in the economic situation does not result in reduction of Malnutrition.</a:t>
            </a:r>
          </a:p>
          <a:p>
            <a:pPr algn="just"/>
            <a:r>
              <a:rPr lang="en-GB" sz="2400" dirty="0">
                <a:effectLst/>
                <a:latin typeface="Times New Roman" panose="02020603050405020304" pitchFamily="18" charset="0"/>
                <a:ea typeface="Calibri" panose="020F0502020204030204" pitchFamily="34" charset="0"/>
                <a:cs typeface="Shruti" panose="020B0502040204020203" pitchFamily="34" charset="0"/>
              </a:rPr>
              <a:t> Along with this, improvement in economic conditions is a prerequisite for improvement in social conditions</a:t>
            </a:r>
          </a:p>
          <a:p>
            <a:pPr algn="just"/>
            <a:r>
              <a:rPr lang="en-GB" sz="2400" dirty="0">
                <a:effectLst/>
                <a:latin typeface="Times New Roman" panose="02020603050405020304" pitchFamily="18" charset="0"/>
                <a:ea typeface="Calibri" panose="020F0502020204030204" pitchFamily="34" charset="0"/>
                <a:cs typeface="Shruti" panose="020B0502040204020203" pitchFamily="34" charset="0"/>
              </a:rPr>
              <a:t>The index illustrates that good nutrition and development are not necessarily synonymous. Thus, if measures are taken keeping in mind both the socio-economic situation, success can be achieved in reducing the Malnutrition rate.</a:t>
            </a:r>
            <a:endParaRPr lang="en-IN" sz="2400" dirty="0">
              <a:effectLst/>
              <a:latin typeface="Calibri" panose="020F0502020204030204" pitchFamily="34" charset="0"/>
              <a:ea typeface="Calibri" panose="020F0502020204030204" pitchFamily="34" charset="0"/>
              <a:cs typeface="Shruti" panose="020B0502040204020203" pitchFamily="34" charset="0"/>
            </a:endParaRPr>
          </a:p>
          <a:p>
            <a:endParaRPr lang="en-IN" dirty="0"/>
          </a:p>
        </p:txBody>
      </p:sp>
      <p:sp>
        <p:nvSpPr>
          <p:cNvPr id="4" name="Slide Number Placeholder 3">
            <a:extLst>
              <a:ext uri="{FF2B5EF4-FFF2-40B4-BE49-F238E27FC236}">
                <a16:creationId xmlns:a16="http://schemas.microsoft.com/office/drawing/2014/main" id="{3DC9FAFD-4791-D417-F743-DA27E2FCF6DF}"/>
              </a:ext>
            </a:extLst>
          </p:cNvPr>
          <p:cNvSpPr>
            <a:spLocks noGrp="1"/>
          </p:cNvSpPr>
          <p:nvPr>
            <p:ph type="sldNum" sz="quarter" idx="12"/>
          </p:nvPr>
        </p:nvSpPr>
        <p:spPr/>
        <p:txBody>
          <a:bodyPr/>
          <a:lstStyle/>
          <a:p>
            <a:fld id="{696FE563-DFBC-4D02-9E20-0805F4F5E503}" type="slidenum">
              <a:rPr lang="en-IN" smtClean="0"/>
              <a:t>9</a:t>
            </a:fld>
            <a:endParaRPr lang="en-IN"/>
          </a:p>
        </p:txBody>
      </p:sp>
    </p:spTree>
    <p:extLst>
      <p:ext uri="{BB962C8B-B14F-4D97-AF65-F5344CB8AC3E}">
        <p14:creationId xmlns:p14="http://schemas.microsoft.com/office/powerpoint/2010/main" val="554294840"/>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TotalTime>
  <Words>436</Words>
  <Application>Microsoft Office PowerPoint</Application>
  <PresentationFormat>Widescreen</PresentationFormat>
  <Paragraphs>85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 New Roman</vt:lpstr>
      <vt:lpstr>Wingdings</vt:lpstr>
      <vt:lpstr>Office Theme</vt:lpstr>
      <vt:lpstr>An Analytical Study of Socio – Economic Factors Influencing the Level Malnutrition in Selected States of India</vt:lpstr>
      <vt:lpstr>Introduction</vt:lpstr>
      <vt:lpstr>Literature review</vt:lpstr>
      <vt:lpstr>Objective</vt:lpstr>
      <vt:lpstr>Indicators of All Three Indices</vt:lpstr>
      <vt:lpstr>Methodology</vt:lpstr>
      <vt:lpstr>PowerPoint Presentation</vt:lpstr>
      <vt:lpstr>PowerPoint Presentation</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ANALYTICAL STUDY OF SOCIO – ECONOMIC FACTORS INFLUENCING THE LEVEL OF MALNUTRITION IN SELECTED STATES OF INDIA</dc:title>
  <dc:creator>Urvisha mataliya</dc:creator>
  <cp:lastModifiedBy>Faruque</cp:lastModifiedBy>
  <cp:revision>13</cp:revision>
  <dcterms:created xsi:type="dcterms:W3CDTF">2022-11-05T08:39:44Z</dcterms:created>
  <dcterms:modified xsi:type="dcterms:W3CDTF">2022-11-09T14:45:51Z</dcterms:modified>
</cp:coreProperties>
</file>