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5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00ED6E47-AE5C-44CA-9F0E-D43B315D634B}" type="datetimeFigureOut">
              <a:rPr lang="en-US" smtClean="0"/>
              <a:pPr/>
              <a:t>11/24/2022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26587B-5905-4D9A-B6AA-C3DFB464248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6587B-5905-4D9A-B6AA-C3DFB46424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6587B-5905-4D9A-B6AA-C3DFB46424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6587B-5905-4D9A-B6AA-C3DFB46424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00ED6E47-AE5C-44CA-9F0E-D43B315D634B}" type="datetimeFigureOut">
              <a:rPr lang="en-US" smtClean="0"/>
              <a:pPr/>
              <a:t>11/24/2022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26587B-5905-4D9A-B6AA-C3DFB464248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3F26587B-5905-4D9A-B6AA-C3DFB464248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3F26587B-5905-4D9A-B6AA-C3DFB46424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6587B-5905-4D9A-B6AA-C3DFB464248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D6E47-AE5C-44CA-9F0E-D43B315D634B}" type="datetimeFigureOut">
              <a:rPr lang="en-US" smtClean="0"/>
              <a:pPr/>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6587B-5905-4D9A-B6AA-C3DFB46424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00ED6E47-AE5C-44CA-9F0E-D43B315D634B}" type="datetimeFigureOut">
              <a:rPr lang="en-US" smtClean="0"/>
              <a:pPr/>
              <a:t>11/24/2022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F26587B-5905-4D9A-B6AA-C3DFB464248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00ED6E47-AE5C-44CA-9F0E-D43B315D634B}" type="datetimeFigureOut">
              <a:rPr lang="en-US" smtClean="0"/>
              <a:pPr/>
              <a:t>11/24/2022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F26587B-5905-4D9A-B6AA-C3DFB464248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0ED6E47-AE5C-44CA-9F0E-D43B315D634B}" type="datetimeFigureOut">
              <a:rPr lang="en-US" smtClean="0"/>
              <a:pPr/>
              <a:t>11/24/2022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F26587B-5905-4D9A-B6AA-C3DFB464248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bm.com/thought-leadership/institute-business-value/report/covid-19-future-business" TargetMode="External"/><Relationship Id="rId2" Type="http://schemas.openxmlformats.org/officeDocument/2006/relationships/hyperlink" Target="https://www.weforum.org/agenda/2021/11/india-s-future-and-role-in-the-post-covid-19-world/" TargetMode="External"/><Relationship Id="rId1" Type="http://schemas.openxmlformats.org/officeDocument/2006/relationships/slideLayout" Target="../slideLayouts/slideLayout2.xml"/><Relationship Id="rId6" Type="http://schemas.openxmlformats.org/officeDocument/2006/relationships/hyperlink" Target="https://www.ijcrt.org/papers/IJCRT2006648.pdf" TargetMode="External"/><Relationship Id="rId5" Type="http://schemas.openxmlformats.org/officeDocument/2006/relationships/hyperlink" Target="https://ilaglobalnetwork.org/the-coronavirus-crisis-and-leadership-in-business/" TargetMode="External"/><Relationship Id="rId4" Type="http://schemas.openxmlformats.org/officeDocument/2006/relationships/hyperlink" Target="https://www.paisabazaar.com/business-loan/coronavirus-impact-on-indian-business-and-econom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b="1" dirty="0">
                <a:latin typeface="Times New Roman" pitchFamily="18" charset="0"/>
                <a:cs typeface="Times New Roman" pitchFamily="18" charset="0"/>
              </a:rPr>
              <a:t>POST COVID-19: IMPACT ON INDIAN BUSINESS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2819400"/>
            <a:ext cx="7779434" cy="1752600"/>
          </a:xfrm>
        </p:spPr>
        <p:txBody>
          <a:bodyPr>
            <a:normAutofit fontScale="25000" lnSpcReduction="20000"/>
          </a:bodyPr>
          <a:lstStyle/>
          <a:p>
            <a:pPr lvl="0" algn="ctr">
              <a:lnSpc>
                <a:spcPct val="115000"/>
              </a:lnSpc>
              <a:spcBef>
                <a:spcPts val="1400"/>
              </a:spcBef>
              <a:buSzPct val="68000"/>
            </a:pPr>
            <a:r>
              <a:rPr lang="en-US" sz="11200" b="1" dirty="0">
                <a:latin typeface="Times New Roman" pitchFamily="18" charset="0"/>
                <a:ea typeface="Arial Black"/>
                <a:cs typeface="Times New Roman" pitchFamily="18" charset="0"/>
                <a:sym typeface="Arial Black"/>
              </a:rPr>
              <a:t>DEPARTMENT OF MANAGEMENT STUDIES</a:t>
            </a:r>
            <a:endParaRPr lang="en-US" sz="11200" b="1" dirty="0">
              <a:latin typeface="Times New Roman" pitchFamily="18" charset="0"/>
              <a:cs typeface="Times New Roman" pitchFamily="18" charset="0"/>
            </a:endParaRPr>
          </a:p>
          <a:p>
            <a:pPr lvl="0" algn="ctr">
              <a:lnSpc>
                <a:spcPct val="115000"/>
              </a:lnSpc>
              <a:spcBef>
                <a:spcPts val="1400"/>
              </a:spcBef>
              <a:buSzPct val="68000"/>
            </a:pPr>
            <a:r>
              <a:rPr lang="en-US" sz="11200" b="1" dirty="0">
                <a:latin typeface="Times New Roman" pitchFamily="18" charset="0"/>
                <a:ea typeface="Arial Black"/>
                <a:cs typeface="Times New Roman" pitchFamily="18" charset="0"/>
                <a:sym typeface="Arial Black"/>
              </a:rPr>
              <a:t>GURU GHASIDAS CENTRAL UNIVERSITY </a:t>
            </a:r>
            <a:endParaRPr lang="en-US" sz="11200" b="1" dirty="0">
              <a:latin typeface="Times New Roman" pitchFamily="18" charset="0"/>
              <a:cs typeface="Times New Roman" pitchFamily="18" charset="0"/>
            </a:endParaRPr>
          </a:p>
          <a:p>
            <a:pPr lvl="0" algn="ctr">
              <a:spcBef>
                <a:spcPts val="1400"/>
              </a:spcBef>
              <a:buSzPct val="68000"/>
            </a:pPr>
            <a:r>
              <a:rPr lang="en-US" sz="11200" b="1" dirty="0">
                <a:latin typeface="Times New Roman" pitchFamily="18" charset="0"/>
                <a:ea typeface="Arial Black"/>
                <a:cs typeface="Times New Roman" pitchFamily="18" charset="0"/>
                <a:sym typeface="Arial Black"/>
              </a:rPr>
              <a:t>BILASPUR (CHHATTISGARH)</a:t>
            </a:r>
          </a:p>
          <a:p>
            <a:pPr lvl="0" algn="ctr">
              <a:spcBef>
                <a:spcPts val="1400"/>
              </a:spcBef>
              <a:buSzPct val="68000"/>
            </a:pPr>
            <a:endParaRPr lang="en-US" sz="11200" b="1" dirty="0">
              <a:latin typeface="Times New Roman" pitchFamily="18" charset="0"/>
              <a:cs typeface="Times New Roman" pitchFamily="18" charset="0"/>
              <a:sym typeface="Arial Black"/>
            </a:endParaRPr>
          </a:p>
          <a:p>
            <a:pPr lvl="0" algn="ctr">
              <a:spcBef>
                <a:spcPts val="1400"/>
              </a:spcBef>
              <a:buSzPct val="68000"/>
            </a:pPr>
            <a:r>
              <a:rPr lang="en-US" sz="6400" b="1" dirty="0">
                <a:latin typeface="Times New Roman" pitchFamily="18" charset="0"/>
                <a:cs typeface="Times New Roman" pitchFamily="18" charset="0"/>
                <a:sym typeface="Arial Black"/>
              </a:rPr>
              <a:t>                                                                                                  NEHA KHILWANI</a:t>
            </a:r>
          </a:p>
          <a:p>
            <a:pPr lvl="0" algn="ctr">
              <a:spcBef>
                <a:spcPts val="1400"/>
              </a:spcBef>
              <a:buSzPct val="68000"/>
            </a:pPr>
            <a:r>
              <a:rPr lang="en-US" sz="6400" b="1" dirty="0">
                <a:latin typeface="Times New Roman" pitchFamily="18" charset="0"/>
                <a:cs typeface="Times New Roman" pitchFamily="18" charset="0"/>
                <a:sym typeface="Arial Black"/>
              </a:rPr>
              <a:t>                                                                                                        RESEARCH SCHOLAR</a:t>
            </a:r>
            <a:endParaRPr lang="en-US" sz="6400" b="1" dirty="0">
              <a:latin typeface="Times New Roman" pitchFamily="18" charset="0"/>
              <a:cs typeface="Times New Roman" pitchFamily="18" charset="0"/>
            </a:endParaRPr>
          </a:p>
          <a:p>
            <a:endParaRPr lang="en-US" sz="6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175782"/>
          </a:xfrm>
        </p:spPr>
        <p:txBody>
          <a:bodyPr/>
          <a:lstStyle/>
          <a:p>
            <a:pPr algn="ctr"/>
            <a:r>
              <a:rPr lang="en-US" b="1" dirty="0">
                <a:latin typeface="Times New Roman" pitchFamily="18" charset="0"/>
                <a:cs typeface="Times New Roman" pitchFamily="18"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346664"/>
          </a:xfrm>
        </p:spPr>
        <p:txBody>
          <a:bodyPr>
            <a:noAutofit/>
          </a:bodyPr>
          <a:lstStyle/>
          <a:p>
            <a:pPr algn="ctr"/>
            <a:r>
              <a:rPr lang="en-US" sz="4400" b="1" dirty="0">
                <a:effectLst/>
                <a:latin typeface="Times New Roman" pitchFamily="18" charset="0"/>
                <a:cs typeface="Times New Roman" pitchFamily="18" charset="0"/>
              </a:rPr>
              <a:t>INTRODUCTION</a:t>
            </a:r>
            <a:br>
              <a:rPr lang="en-US" sz="4400" b="1"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lgn="just">
              <a:buNone/>
            </a:pPr>
            <a:r>
              <a:rPr lang="en-US" dirty="0"/>
              <a:t>      </a:t>
            </a:r>
            <a:r>
              <a:rPr lang="en-US" sz="3800" dirty="0">
                <a:latin typeface="Times New Roman" pitchFamily="18" charset="0"/>
                <a:cs typeface="Times New Roman" pitchFamily="18" charset="0"/>
              </a:rPr>
              <a:t>The Covid-19 pandemic has had a profound impact on businesses around the world. In India, the lockdown has resulted in a sharp slowdown in economic activity, with businesses across sectors struggling to stay afloat. The situation is particularly dire for small businesses, which make up a large part of the Indian economy. Many small businesses have been forced to shut down due to lack of customers and cash flow. The pandemic has also hit the Indian stock market hard, with the Sensex and Nifty falling by over 20% since the beginning of the year. The World Bank predicted that the Indian economy will contract by 5% in 2020 and have a severe decline in growth to 2.8% in fiscal 2021 in its South Asia Economic Update: Impact of COVID-19 report. The economic impact of the pandemic is expected to be long-lasting, with businesses expected to take years to recover. The global economy is experiencing its steepest decline ever. Nearly every country's growth has been significantly harmed by the corona virus, which is also to blame for the  global GDP decline. India is similarly affected by this virus to other nations, however not as severely. Sales and income have decreased in almost every industry sector. India's GDP growth in the third quarter of 2020 was 4.7%.The government has announced a number of measures to help businesses weather the crisis, including a Rs 20 lakh crore stimulus package. However, it remains to be seen how effective these measures will be in mitigating the impact of the pandemic on the Indian economy.</a:t>
            </a:r>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pPr algn="ctr"/>
            <a:r>
              <a:rPr lang="en-US" sz="4900" b="1" dirty="0">
                <a:effectLst/>
                <a:latin typeface="Times New Roman" pitchFamily="18" charset="0"/>
                <a:cs typeface="Times New Roman" pitchFamily="18" charset="0"/>
              </a:rPr>
              <a:t>OBJECTIVES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a:latin typeface="Times New Roman" pitchFamily="18" charset="0"/>
                <a:cs typeface="Times New Roman" pitchFamily="18" charset="0"/>
              </a:rPr>
              <a:t>To study the impact of covid 19 on Indian Business.</a:t>
            </a:r>
          </a:p>
          <a:p>
            <a:pPr>
              <a:buFont typeface="Wingdings" pitchFamily="2" charset="2"/>
              <a:buChar char="§"/>
            </a:pPr>
            <a:r>
              <a:rPr lang="en-US" sz="3600" dirty="0">
                <a:latin typeface="Times New Roman" pitchFamily="18" charset="0"/>
                <a:cs typeface="Times New Roman" pitchFamily="18" charset="0"/>
              </a:rPr>
              <a:t>To study the business sectors which are most impacted by covid-19.</a:t>
            </a:r>
          </a:p>
          <a:p>
            <a:pPr>
              <a:buFont typeface="Wingdings" pitchFamily="2" charset="2"/>
              <a:buChar char="§"/>
            </a:pPr>
            <a:r>
              <a:rPr lang="en-US" sz="3600" dirty="0">
                <a:latin typeface="Times New Roman" pitchFamily="18" charset="0"/>
                <a:cs typeface="Times New Roman" pitchFamily="18" charset="0"/>
              </a:rPr>
              <a:t>To study the future of Indian businesses post Covid-19.</a:t>
            </a:r>
          </a:p>
          <a:p>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latin typeface="Times New Roman" pitchFamily="18" charset="0"/>
                <a:cs typeface="Times New Roman" pitchFamily="18" charset="0"/>
              </a:rPr>
              <a:t>METHODOLOGY</a:t>
            </a:r>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   The methodology is essential for constructing the analysis work because both qualitative and quantitative methods were included in the investigation. Secondary data, which was needed for this work, was gathered from textual sources such a variety of periodicals, articles, reports, books, journals, and literatures on the subject.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2032464"/>
          </a:xfrm>
        </p:spPr>
        <p:txBody>
          <a:bodyPr>
            <a:noAutofit/>
          </a:bodyPr>
          <a:lstStyle/>
          <a:p>
            <a:pPr algn="ctr"/>
            <a:r>
              <a:rPr lang="en-US" sz="4400" b="1" dirty="0">
                <a:latin typeface="Times New Roman" pitchFamily="18" charset="0"/>
                <a:cs typeface="Times New Roman" pitchFamily="18" charset="0"/>
              </a:rPr>
              <a:t>IMPACT OF COVID-19 ON INDIAN  BUSINESS</a:t>
            </a:r>
            <a:br>
              <a:rPr lang="en-US" sz="4400" b="1" dirty="0">
                <a:latin typeface="Times New Roman" pitchFamily="18" charset="0"/>
                <a:cs typeface="Times New Roman" pitchFamily="18" charset="0"/>
              </a:rPr>
            </a:b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800600"/>
          </a:xfrm>
        </p:spPr>
        <p:txBody>
          <a:bodyPr>
            <a:normAutofit fontScale="62500" lnSpcReduction="20000"/>
          </a:bodyPr>
          <a:lstStyle/>
          <a:p>
            <a:pPr algn="just">
              <a:buNone/>
            </a:pPr>
            <a:r>
              <a:rPr lang="en-US" dirty="0">
                <a:latin typeface="Times New Roman" pitchFamily="18" charset="0"/>
                <a:cs typeface="Times New Roman" pitchFamily="18" charset="0"/>
              </a:rPr>
              <a:t>    The Covid 19 pandemic has had a significant impact on businesses in India. Many businesses have been forced to shut down, and those that are still operating are struggling to survive. The pandemic has also resulted in a decrease in demand for many products and services. This has had a knock-on effect on businesses, as they are forced to lay off staff or reduce their hours of operation. The pandemic has also caused a decrease in customer confidence, which has further contributed to the decline in business activity. In order to survive, businesses will need to adapt to the new reality of the Covid 19 pandemic.</a:t>
            </a:r>
          </a:p>
          <a:p>
            <a:pPr algn="just">
              <a:buNone/>
            </a:pPr>
            <a:r>
              <a:rPr lang="en-US" dirty="0">
                <a:latin typeface="Times New Roman" pitchFamily="18" charset="0"/>
                <a:cs typeface="Times New Roman" pitchFamily="18" charset="0"/>
              </a:rPr>
              <a:t>    The impact of Covid 19 has been felt particularly hard by small businesses, which often don't have the same resources as larger businesses to weather the storm. The impact of Covid 19 on businesses in India is likely to be long-lasting. Even after the lockdown is lifted, businesses will still be grappling with the effects of the pandemic. It will take time for demand to return to normal levels, and many businesses will struggle to recover. The Covid 19 pandemic is likely to have a lasting impact on the Indian economy, and businesses will need to adapt to survive in the new landscape.</a:t>
            </a:r>
          </a:p>
          <a:p>
            <a:pPr algn="just"/>
            <a:r>
              <a:rPr lang="en-US" dirty="0">
                <a:latin typeface="Times New Roman" pitchFamily="18" charset="0"/>
                <a:cs typeface="Times New Roman" pitchFamily="18" charset="0"/>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latin typeface="Times New Roman" pitchFamily="18" charset="0"/>
                <a:cs typeface="Times New Roman" pitchFamily="18" charset="0"/>
              </a:rPr>
              <a:t>SECTORIAL IMPACT</a:t>
            </a:r>
          </a:p>
        </p:txBody>
      </p:sp>
      <p:sp>
        <p:nvSpPr>
          <p:cNvPr id="3" name="Content Placeholder 2"/>
          <p:cNvSpPr>
            <a:spLocks noGrp="1"/>
          </p:cNvSpPr>
          <p:nvPr>
            <p:ph idx="1"/>
          </p:nvPr>
        </p:nvSpPr>
        <p:spPr/>
        <p:txBody>
          <a:bodyPr>
            <a:normAutofit/>
          </a:bodyPr>
          <a:lstStyle/>
          <a:p>
            <a:r>
              <a:rPr lang="en-US" sz="4400" dirty="0">
                <a:latin typeface="Times New Roman" pitchFamily="18" charset="0"/>
                <a:cs typeface="Times New Roman" pitchFamily="18" charset="0"/>
              </a:rPr>
              <a:t>Retail</a:t>
            </a:r>
          </a:p>
          <a:p>
            <a:r>
              <a:rPr lang="en-US" sz="4400" dirty="0">
                <a:latin typeface="Times New Roman" pitchFamily="18" charset="0"/>
                <a:cs typeface="Times New Roman" pitchFamily="18" charset="0"/>
              </a:rPr>
              <a:t>Real State</a:t>
            </a:r>
          </a:p>
          <a:p>
            <a:r>
              <a:rPr lang="en-US" sz="4400" dirty="0">
                <a:latin typeface="Times New Roman" pitchFamily="18" charset="0"/>
                <a:cs typeface="Times New Roman" pitchFamily="18" charset="0"/>
              </a:rPr>
              <a:t>Media and Entertainment</a:t>
            </a:r>
          </a:p>
          <a:p>
            <a:r>
              <a:rPr lang="en-US" sz="4400" dirty="0">
                <a:latin typeface="Times New Roman" pitchFamily="18" charset="0"/>
                <a:cs typeface="Times New Roman" pitchFamily="18" charset="0"/>
              </a:rPr>
              <a:t>Supply Chain</a:t>
            </a:r>
          </a:p>
          <a:p>
            <a:r>
              <a:rPr lang="en-US" sz="4400" dirty="0">
                <a:latin typeface="Times New Roman" pitchFamily="18" charset="0"/>
                <a:cs typeface="Times New Roman" pitchFamily="18" charset="0"/>
              </a:rPr>
              <a:t>Health Care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346664"/>
          </a:xfrm>
        </p:spPr>
        <p:txBody>
          <a:bodyPr>
            <a:noAutofit/>
          </a:bodyPr>
          <a:lstStyle/>
          <a:p>
            <a:pPr algn="ctr"/>
            <a:r>
              <a:rPr lang="en-US" sz="4400" b="1" dirty="0">
                <a:latin typeface="Times New Roman" pitchFamily="18" charset="0"/>
                <a:cs typeface="Times New Roman" pitchFamily="18" charset="0"/>
              </a:rPr>
              <a:t>FUTURE OF INDIAN BUSINESS</a:t>
            </a:r>
          </a:p>
        </p:txBody>
      </p:sp>
      <p:sp>
        <p:nvSpPr>
          <p:cNvPr id="3" name="Content Placeholder 2"/>
          <p:cNvSpPr>
            <a:spLocks noGrp="1"/>
          </p:cNvSpPr>
          <p:nvPr>
            <p:ph idx="1"/>
          </p:nvPr>
        </p:nvSpPr>
        <p:spPr/>
        <p:txBody>
          <a:bodyPr>
            <a:noAutofit/>
          </a:bodyPr>
          <a:lstStyle/>
          <a:p>
            <a:pPr algn="just"/>
            <a:r>
              <a:rPr lang="en-US" sz="1600" dirty="0">
                <a:latin typeface="Times New Roman" pitchFamily="18" charset="0"/>
                <a:cs typeface="Times New Roman" pitchFamily="18" charset="0"/>
              </a:rPr>
              <a:t>The COVID-19 pandemic was declared a pandemic by the World Health Organization about two years ago, and now the world is adjusting to the disruptions it has caused. The pandemic's toll on healthcare systems has been the most significant and lasting effect. And then there has been the economic toll, which has been more enduring and resounding.</a:t>
            </a:r>
          </a:p>
          <a:p>
            <a:pPr algn="just"/>
            <a:r>
              <a:rPr lang="en-US" sz="1600" dirty="0">
                <a:latin typeface="Times New Roman" pitchFamily="18" charset="0"/>
                <a:cs typeface="Times New Roman" pitchFamily="18" charset="0"/>
              </a:rPr>
              <a:t>Government initiatives to combat infections and stop the virus's spread resulted in supply shocks, particularly in manufacturing, while lockdowns and other containment measures caused significant business disruption. It is now obvious that the pandemic, which is expected to have long-term structural effects, has caused the globe to experience the second major economic and financial crisis of the twenty-first century. Additionally, it has exposed the weaknesses in the geopolitical and economic order of the world.</a:t>
            </a:r>
          </a:p>
          <a:p>
            <a:pPr algn="just"/>
            <a:r>
              <a:rPr lang="en-US" sz="1600" dirty="0">
                <a:latin typeface="Times New Roman" pitchFamily="18" charset="0"/>
                <a:cs typeface="Times New Roman" pitchFamily="18" charset="0"/>
              </a:rPr>
              <a:t>In fact, our economy is starting to show signs of revival. The International Monetary Fund (IMF) predicts that the Indian economy will grow by 9.5% in 2021, while the world economy will expand by 6%. The adoption of widespread work-from-home policies, as well as the use of cloud services and videoconferencing, is all occurring at the same time that the world experiences exponential expansion in digital services and infrastructure.</a:t>
            </a:r>
          </a:p>
          <a:p>
            <a:pPr algn="just"/>
            <a:r>
              <a:rPr lang="en-US" sz="1600" dirty="0">
                <a:latin typeface="Times New Roman" pitchFamily="18" charset="0"/>
                <a:cs typeface="Times New Roman" pitchFamily="18" charset="0"/>
              </a:rPr>
              <a:t>Many technology companies have highlighted that it would ordinarily take two to three years to make the gains in digitalization that were made in a matter of months. Although there is still more work to be done, these are encouraging signals.</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Times New Roman" pitchFamily="18" charset="0"/>
                <a:cs typeface="Times New Roman" pitchFamily="18" charset="0"/>
              </a:rPr>
              <a:t>CONCLUSION</a:t>
            </a:r>
          </a:p>
        </p:txBody>
      </p:sp>
      <p:sp>
        <p:nvSpPr>
          <p:cNvPr id="3" name="Content Placeholder 2"/>
          <p:cNvSpPr>
            <a:spLocks noGrp="1"/>
          </p:cNvSpPr>
          <p:nvPr>
            <p:ph idx="1"/>
          </p:nvPr>
        </p:nvSpPr>
        <p:spPr/>
        <p:txBody>
          <a:bodyPr>
            <a:normAutofit fontScale="62500" lnSpcReduction="20000"/>
          </a:bodyPr>
          <a:lstStyle/>
          <a:p>
            <a:pPr algn="just">
              <a:buNone/>
            </a:pPr>
            <a:r>
              <a:rPr lang="en-US" dirty="0">
                <a:latin typeface="Times New Roman" pitchFamily="18" charset="0"/>
                <a:cs typeface="Times New Roman" pitchFamily="18" charset="0"/>
              </a:rPr>
              <a:t>    India is an exciting place for entrepreneurs and investors to do business. It is home to one of the fastest growing markets in the world with a rich culture, diverse people and a great diversity of products and services. The country is also well-known for its strong entrepreneurial spirit that has led it to become an economic powerhouse over the past few decades.</a:t>
            </a:r>
          </a:p>
          <a:p>
            <a:pPr algn="just"/>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The COVID-19 pandemic has permanently changed how businesses run all over the world. The pandemic, according to 55% of survey participants, has "resulted in irreversible modifications to our organizational approach." A significantly higher 60 percent claim that COVID-19 has "advanced process automation" and "changed our approach to change management," while 64 percent acknowledge a shift to more cloud-based corporate operations. The corona virus pandemic and its detrimental economic implications made the statement that business's main social responsibility was to maximize profits while abiding by the law. This dictum, which places a sharp emphasis on the short term, has taken a firm hold on much commercial behavior. Business leaders will react to the effects of the corona virus outbreak in this environment.</a:t>
            </a:r>
          </a:p>
          <a:p>
            <a:pPr algn="just"/>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latin typeface="Times New Roman" pitchFamily="18" charset="0"/>
                <a:cs typeface="Times New Roman" pitchFamily="18" charset="0"/>
              </a:rPr>
              <a:t>REFERENCE</a:t>
            </a: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US" sz="5600" dirty="0">
                <a:latin typeface="Times New Roman" pitchFamily="18" charset="0"/>
                <a:cs typeface="Times New Roman" pitchFamily="18" charset="0"/>
              </a:rPr>
              <a:t>1.Brende. (2021, November 10). </a:t>
            </a:r>
            <a:r>
              <a:rPr lang="en-US" sz="5600" i="1" dirty="0">
                <a:latin typeface="Times New Roman" pitchFamily="18" charset="0"/>
                <a:cs typeface="Times New Roman" pitchFamily="18" charset="0"/>
              </a:rPr>
              <a:t>India’s roadmap for success and prosperity in the post-COVID world</a:t>
            </a:r>
            <a:r>
              <a:rPr lang="en-US" sz="5600" dirty="0">
                <a:latin typeface="Times New Roman" pitchFamily="18" charset="0"/>
                <a:cs typeface="Times New Roman" pitchFamily="18" charset="0"/>
              </a:rPr>
              <a:t>. World Economic Forum. Retrieved November 5, 2022, from </a:t>
            </a:r>
            <a:r>
              <a:rPr lang="en-US" sz="5600" u="sng" dirty="0">
                <a:latin typeface="Times New Roman" pitchFamily="18" charset="0"/>
                <a:cs typeface="Times New Roman" pitchFamily="18" charset="0"/>
                <a:hlinkClick r:id="rId2"/>
              </a:rPr>
              <a:t>https://www.weforum.org/agenda/2021/11/india-s-future-and-role-in-the-post-covid-19-world/</a:t>
            </a:r>
            <a:endParaRPr lang="en-US" sz="5600" dirty="0">
              <a:latin typeface="Times New Roman" pitchFamily="18" charset="0"/>
              <a:cs typeface="Times New Roman" pitchFamily="18" charset="0"/>
            </a:endParaRPr>
          </a:p>
          <a:p>
            <a:pPr>
              <a:lnSpc>
                <a:spcPct val="170000"/>
              </a:lnSpc>
              <a:buNone/>
            </a:pPr>
            <a:r>
              <a:rPr lang="en-US" sz="5600" dirty="0">
                <a:latin typeface="Times New Roman" pitchFamily="18" charset="0"/>
                <a:cs typeface="Times New Roman" pitchFamily="18" charset="0"/>
              </a:rPr>
              <a:t>2.</a:t>
            </a:r>
            <a:r>
              <a:rPr lang="en-US" sz="5600" i="1" dirty="0">
                <a:latin typeface="Times New Roman" pitchFamily="18" charset="0"/>
                <a:cs typeface="Times New Roman" pitchFamily="18" charset="0"/>
              </a:rPr>
              <a:t> COVID-19 and the future of business</a:t>
            </a:r>
            <a:r>
              <a:rPr lang="en-US" sz="5600" dirty="0">
                <a:latin typeface="Times New Roman" pitchFamily="18" charset="0"/>
                <a:cs typeface="Times New Roman" pitchFamily="18" charset="0"/>
              </a:rPr>
              <a:t>. (2020, September 21). IBM. Retrieved November 5, 2022, from </a:t>
            </a:r>
            <a:r>
              <a:rPr lang="en-US" sz="5600" u="sng" dirty="0">
                <a:latin typeface="Times New Roman" pitchFamily="18" charset="0"/>
                <a:cs typeface="Times New Roman" pitchFamily="18" charset="0"/>
                <a:hlinkClick r:id="rId3"/>
              </a:rPr>
              <a:t>https://www.ibm.com/thought-leadership/institute-business-value/report/covid-19-future-business</a:t>
            </a:r>
            <a:endParaRPr lang="en-US" sz="5600" dirty="0">
              <a:latin typeface="Times New Roman" pitchFamily="18" charset="0"/>
              <a:cs typeface="Times New Roman" pitchFamily="18" charset="0"/>
            </a:endParaRPr>
          </a:p>
          <a:p>
            <a:pPr>
              <a:lnSpc>
                <a:spcPct val="170000"/>
              </a:lnSpc>
              <a:buNone/>
            </a:pPr>
            <a:r>
              <a:rPr lang="en-US" sz="5600" dirty="0">
                <a:latin typeface="Times New Roman" pitchFamily="18" charset="0"/>
                <a:cs typeface="Times New Roman" pitchFamily="18" charset="0"/>
              </a:rPr>
              <a:t>3. </a:t>
            </a:r>
            <a:r>
              <a:rPr lang="en-US" sz="5600" dirty="0" err="1">
                <a:latin typeface="Times New Roman" pitchFamily="18" charset="0"/>
                <a:cs typeface="Times New Roman" pitchFamily="18" charset="0"/>
              </a:rPr>
              <a:t>Misra</a:t>
            </a:r>
            <a:r>
              <a:rPr lang="en-US" sz="5600" dirty="0">
                <a:latin typeface="Times New Roman" pitchFamily="18" charset="0"/>
                <a:cs typeface="Times New Roman" pitchFamily="18" charset="0"/>
              </a:rPr>
              <a:t>. (2021, December 10). </a:t>
            </a:r>
            <a:r>
              <a:rPr lang="en-US" sz="5600" i="1" dirty="0" err="1">
                <a:latin typeface="Times New Roman" pitchFamily="18" charset="0"/>
                <a:cs typeface="Times New Roman" pitchFamily="18" charset="0"/>
              </a:rPr>
              <a:t>Coronavirus</a:t>
            </a:r>
            <a:r>
              <a:rPr lang="en-US" sz="5600" i="1" dirty="0">
                <a:latin typeface="Times New Roman" pitchFamily="18" charset="0"/>
                <a:cs typeface="Times New Roman" pitchFamily="18" charset="0"/>
              </a:rPr>
              <a:t> (COVID-19) Impact on Indian Business and Economy</a:t>
            </a:r>
            <a:r>
              <a:rPr lang="en-US" sz="5600" dirty="0">
                <a:latin typeface="Times New Roman" pitchFamily="18" charset="0"/>
                <a:cs typeface="Times New Roman" pitchFamily="18" charset="0"/>
              </a:rPr>
              <a:t>. Compare &amp; Apply Loans &amp; Credit Cards in India- Paisabazaar.com. Retrieved November 5, 2022, from </a:t>
            </a:r>
            <a:r>
              <a:rPr lang="en-US" sz="5600" u="sng" dirty="0">
                <a:latin typeface="Times New Roman" pitchFamily="18" charset="0"/>
                <a:cs typeface="Times New Roman" pitchFamily="18" charset="0"/>
                <a:hlinkClick r:id="rId4"/>
              </a:rPr>
              <a:t>https://www.paisabazaar.com/business-loan/coronavirus-impact-on-indian-business-and-economy/</a:t>
            </a:r>
            <a:endParaRPr lang="en-US" sz="5600" dirty="0">
              <a:latin typeface="Times New Roman" pitchFamily="18" charset="0"/>
              <a:cs typeface="Times New Roman" pitchFamily="18" charset="0"/>
            </a:endParaRPr>
          </a:p>
          <a:p>
            <a:pPr>
              <a:lnSpc>
                <a:spcPct val="170000"/>
              </a:lnSpc>
              <a:buNone/>
            </a:pPr>
            <a:r>
              <a:rPr lang="en-US" sz="5600" dirty="0">
                <a:latin typeface="Times New Roman" pitchFamily="18" charset="0"/>
                <a:cs typeface="Times New Roman" pitchFamily="18" charset="0"/>
              </a:rPr>
              <a:t>4. </a:t>
            </a:r>
            <a:r>
              <a:rPr lang="en-US" sz="5600" dirty="0" err="1">
                <a:latin typeface="Times New Roman" pitchFamily="18" charset="0"/>
                <a:cs typeface="Times New Roman" pitchFamily="18" charset="0"/>
              </a:rPr>
              <a:t>Tourish</a:t>
            </a:r>
            <a:r>
              <a:rPr lang="en-US" sz="5600" dirty="0">
                <a:latin typeface="Times New Roman" pitchFamily="18" charset="0"/>
                <a:cs typeface="Times New Roman" pitchFamily="18" charset="0"/>
              </a:rPr>
              <a:t>. (2020, June 26). </a:t>
            </a:r>
            <a:r>
              <a:rPr lang="en-US" sz="5600" i="1" dirty="0">
                <a:latin typeface="Times New Roman" pitchFamily="18" charset="0"/>
                <a:cs typeface="Times New Roman" pitchFamily="18" charset="0"/>
              </a:rPr>
              <a:t>The </a:t>
            </a:r>
            <a:r>
              <a:rPr lang="en-US" sz="5600" i="1" dirty="0" err="1">
                <a:latin typeface="Times New Roman" pitchFamily="18" charset="0"/>
                <a:cs typeface="Times New Roman" pitchFamily="18" charset="0"/>
              </a:rPr>
              <a:t>Coronavirus</a:t>
            </a:r>
            <a:r>
              <a:rPr lang="en-US" sz="5600" i="1" dirty="0">
                <a:latin typeface="Times New Roman" pitchFamily="18" charset="0"/>
                <a:cs typeface="Times New Roman" pitchFamily="18" charset="0"/>
              </a:rPr>
              <a:t> Crisis and Leadership in Business</a:t>
            </a:r>
            <a:r>
              <a:rPr lang="en-US" sz="5600" dirty="0">
                <a:latin typeface="Times New Roman" pitchFamily="18" charset="0"/>
                <a:cs typeface="Times New Roman" pitchFamily="18" charset="0"/>
              </a:rPr>
              <a:t>. International Leadership Association. Retrieved November 5, 2022, from </a:t>
            </a:r>
            <a:r>
              <a:rPr lang="en-US" sz="5600" u="sng" dirty="0">
                <a:latin typeface="Times New Roman" pitchFamily="18" charset="0"/>
                <a:cs typeface="Times New Roman" pitchFamily="18" charset="0"/>
                <a:hlinkClick r:id="rId5"/>
              </a:rPr>
              <a:t>https://ilaglobalnetwork.org/the-coronavirus-crisis-and-leadership-in-business/</a:t>
            </a:r>
            <a:endParaRPr lang="en-US" sz="5600" dirty="0">
              <a:latin typeface="Times New Roman" pitchFamily="18" charset="0"/>
              <a:cs typeface="Times New Roman" pitchFamily="18" charset="0"/>
            </a:endParaRPr>
          </a:p>
          <a:p>
            <a:pPr>
              <a:lnSpc>
                <a:spcPct val="170000"/>
              </a:lnSpc>
              <a:buNone/>
            </a:pPr>
            <a:r>
              <a:rPr lang="en-US" sz="5600" dirty="0">
                <a:latin typeface="Times New Roman" pitchFamily="18" charset="0"/>
                <a:cs typeface="Times New Roman" pitchFamily="18" charset="0"/>
              </a:rPr>
              <a:t>5.https://</a:t>
            </a:r>
            <a:r>
              <a:rPr lang="en-US" sz="5600" dirty="0" err="1">
                <a:latin typeface="Times New Roman" pitchFamily="18" charset="0"/>
                <a:cs typeface="Times New Roman" pitchFamily="18" charset="0"/>
              </a:rPr>
              <a:t>www.researchgate.net</a:t>
            </a:r>
            <a:r>
              <a:rPr lang="en-US" sz="5600" dirty="0">
                <a:latin typeface="Times New Roman" pitchFamily="18" charset="0"/>
                <a:cs typeface="Times New Roman" pitchFamily="18" charset="0"/>
              </a:rPr>
              <a:t>/publication/354734267_Impact_of_Covid-19_on_the_Indian_Economy/link/614a23f7a595d06017e11f58/download</a:t>
            </a:r>
          </a:p>
          <a:p>
            <a:pPr>
              <a:lnSpc>
                <a:spcPct val="170000"/>
              </a:lnSpc>
              <a:buNone/>
            </a:pPr>
            <a:r>
              <a:rPr lang="en-US" sz="5600" dirty="0">
                <a:latin typeface="Times New Roman" pitchFamily="18" charset="0"/>
                <a:cs typeface="Times New Roman" pitchFamily="18" charset="0"/>
              </a:rPr>
              <a:t>6. </a:t>
            </a:r>
            <a:r>
              <a:rPr lang="en-US" sz="5600" u="sng" dirty="0">
                <a:latin typeface="Times New Roman" pitchFamily="18" charset="0"/>
                <a:cs typeface="Times New Roman" pitchFamily="18" charset="0"/>
                <a:hlinkClick r:id="rId6"/>
              </a:rPr>
              <a:t>https://www.ijcrt.org/papers/IJCRT2006648.pdf</a:t>
            </a:r>
            <a:endParaRPr lang="en-US" sz="5600" dirty="0">
              <a:latin typeface="Times New Roman" pitchFamily="18" charset="0"/>
              <a:cs typeface="Times New Roman" pitchFamily="18" charset="0"/>
            </a:endParaRPr>
          </a:p>
          <a:p>
            <a:pPr>
              <a:lnSpc>
                <a:spcPct val="170000"/>
              </a:lnSpc>
              <a:buNone/>
            </a:pPr>
            <a:r>
              <a:rPr lang="en-US" sz="5600" dirty="0">
                <a:latin typeface="Times New Roman" pitchFamily="18" charset="0"/>
                <a:cs typeface="Times New Roman" pitchFamily="18" charset="0"/>
              </a:rPr>
              <a:t>7. https://www.covid19impactreportv2report2017-2030</a:t>
            </a:r>
          </a:p>
          <a:p>
            <a:pPr>
              <a:buNone/>
            </a:pPr>
            <a:br>
              <a:rPr lang="en-US" sz="5600" dirty="0">
                <a:latin typeface="Times New Roman" pitchFamily="18" charset="0"/>
                <a:cs typeface="Times New Roman" pitchFamily="18" charset="0"/>
              </a:rPr>
            </a:br>
            <a:br>
              <a:rPr lang="en-US" sz="5600" dirty="0">
                <a:latin typeface="Times New Roman" pitchFamily="18" charset="0"/>
                <a:cs typeface="Times New Roman" pitchFamily="18" charset="0"/>
              </a:rPr>
            </a:br>
            <a:endParaRPr lang="en-US" sz="5600" dirty="0">
              <a:latin typeface="Times New Roman" pitchFamily="18" charset="0"/>
              <a:cs typeface="Times New Roman" pitchFamily="18" charset="0"/>
            </a:endParaRPr>
          </a:p>
          <a:p>
            <a:r>
              <a:rPr lang="en-US" sz="5600" dirty="0">
                <a:latin typeface="Times New Roman" pitchFamily="18" charset="0"/>
                <a:cs typeface="Times New Roman" pitchFamily="18" charset="0"/>
              </a:rPr>
              <a:t> </a:t>
            </a:r>
          </a:p>
          <a:p>
            <a:r>
              <a:rPr lang="en-US" sz="5600" dirty="0">
                <a:latin typeface="Times New Roman" pitchFamily="18" charset="0"/>
                <a:cs typeface="Times New Roman" pitchFamily="18" charset="0"/>
              </a:rPr>
              <a:t> </a:t>
            </a:r>
          </a:p>
          <a:p>
            <a:br>
              <a:rPr lang="en-US" dirty="0"/>
            </a:b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52</TotalTime>
  <Words>1375</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Rockwell</vt:lpstr>
      <vt:lpstr>Times New Roman</vt:lpstr>
      <vt:lpstr>Wingdings</vt:lpstr>
      <vt:lpstr>Wingdings 2</vt:lpstr>
      <vt:lpstr>Foundry</vt:lpstr>
      <vt:lpstr>POST COVID-19: IMPACT ON INDIAN BUSINESS </vt:lpstr>
      <vt:lpstr>INTRODUCTION </vt:lpstr>
      <vt:lpstr>OBJECTIVES </vt:lpstr>
      <vt:lpstr>METHODOLOGY</vt:lpstr>
      <vt:lpstr>IMPACT OF COVID-19 ON INDIAN  BUSINESS </vt:lpstr>
      <vt:lpstr>SECTORIAL IMPACT</vt:lpstr>
      <vt:lpstr>FUTURE OF INDIAN BUSINESS</vt:lpstr>
      <vt:lpstr>CONCLUSION</vt:lpstr>
      <vt:lpstr>REFERENCE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Faruque</cp:lastModifiedBy>
  <cp:revision>12</cp:revision>
  <dcterms:created xsi:type="dcterms:W3CDTF">2022-11-23T07:49:36Z</dcterms:created>
  <dcterms:modified xsi:type="dcterms:W3CDTF">2022-11-24T04:07:04Z</dcterms:modified>
</cp:coreProperties>
</file>