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257E74-50BE-4BAD-BCE5-0B869B814C35}" v="9" dt="2022-11-21T11:07:20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48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955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154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04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00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183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36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602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25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274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26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E22F03C-1DCD-4ABC-86A5-A367FAE36732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2871A7B-CDEE-4797-8C77-F92A88F98F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63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5F7B0-4501-8307-15C5-6B37D87AB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251441"/>
          </a:xfrm>
        </p:spPr>
        <p:txBody>
          <a:bodyPr/>
          <a:lstStyle/>
          <a:p>
            <a:r>
              <a:rPr lang="en-IN" sz="36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Paradigm Shift Caused by COVID Pandemic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BCC25-039A-428C-7D7C-8DD8E75B2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724184"/>
            <a:ext cx="8767860" cy="15336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</a:t>
            </a:r>
            <a:r>
              <a:rPr lang="en-IN" sz="2400" b="1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Mandan Savita, </a:t>
            </a:r>
            <a:r>
              <a:rPr lang="en-IN" sz="2400" b="1" i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Kumawat</a:t>
            </a:r>
            <a:r>
              <a:rPr lang="en-IN" sz="2400" b="1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Nikita</a:t>
            </a:r>
            <a:r>
              <a:rPr lang="en-IN" sz="2400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2400" b="1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R. C. Patel Institute of Pharmaceutical Education and Research, Shirpur</a:t>
            </a:r>
            <a:endParaRPr lang="en-IN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2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58CD9-B0DE-392F-6273-D6BDDC27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62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22E89-A087-1BC1-6681-5925BBF1F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71600"/>
            <a:ext cx="10446488" cy="4724400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Ando, M., &amp; Hayakawa, K. (2022). Impact of COVID-19 on trade in services. </a:t>
            </a:r>
            <a:r>
              <a:rPr lang="en-IN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Japan and the World Economy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https://doi.org/10.1016/j.japwor.2022.101131</a:t>
            </a:r>
            <a:endParaRPr lang="en-I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Asad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Ullah, M., </a:t>
            </a:r>
            <a:r>
              <a:rPr lang="en-I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Araf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Y., Sarkar, B., Tayeb </a:t>
            </a:r>
            <a:r>
              <a:rPr lang="en-I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Moin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A., al Islam </a:t>
            </a:r>
            <a:r>
              <a:rPr lang="en-I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Reshad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R., &amp; Rahman, H. (2020). </a:t>
            </a:r>
            <a:r>
              <a:rPr lang="en-IN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Pathogenesis, Diagnosis and Possible Therapeutic Options for COVID-19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https://doi.org/10.20944/preprints202004.0372.v1</a:t>
            </a:r>
            <a:endParaRPr lang="en-I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Baldwin, R. E., </a:t>
            </a:r>
            <a:r>
              <a:rPr lang="en-I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Weder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Beatrice., &amp; Centre for Economic Policy Research (Great Britain). (2020a). </a:t>
            </a:r>
            <a:r>
              <a:rPr lang="en-IN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Economics in the time of COVID-19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CEPR Press.</a:t>
            </a:r>
            <a:endParaRPr lang="en-I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Baldwin, R. E., </a:t>
            </a:r>
            <a:r>
              <a:rPr lang="en-I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Weder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Beatrice., &amp; Centre for Economic Policy Research (Great Britain). (2020b). </a:t>
            </a:r>
            <a:r>
              <a:rPr lang="en-IN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Economics in the time of COVID-19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CEPR Press.</a:t>
            </a:r>
            <a:endParaRPr lang="en-I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Chaudhary, M., </a:t>
            </a:r>
            <a:r>
              <a:rPr lang="en-I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Sodani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 R., &amp; Das, S. (2020). Effect of COVID-19 on Economy in India: Some Reflections for Policy and Programme. </a:t>
            </a:r>
            <a:r>
              <a:rPr lang="en-IN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Health Management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I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(2), 169–180. https://doi.org/10.1177/0972063420935541</a:t>
            </a:r>
            <a:endParaRPr lang="en-I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4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268AA-4C2E-426B-162E-3683A2A88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3511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F22CA-65AC-6FA9-F521-1C282C6E3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42369"/>
            <a:ext cx="10344705" cy="4453631"/>
          </a:xfrm>
        </p:spPr>
        <p:txBody>
          <a:bodyPr>
            <a:normAutofit lnSpcReduction="10000"/>
          </a:bodyPr>
          <a:lstStyle/>
          <a:p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coronavirus pandemic was widely thought to be the biggest worldwide health crisis of the 20th century. </a:t>
            </a:r>
          </a:p>
          <a:p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newer respiratory illness (SARS-CoV-2) first arrived in city of China (Wuhan).</a:t>
            </a:r>
          </a:p>
          <a:p>
            <a:endParaRPr lang="en-US" sz="24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Older people and those with underlying medical conditions like cardiovascular disease, diabetes, chronic respiratory disease, or cancer are more likely to develop serious illness. </a:t>
            </a:r>
          </a:p>
          <a:p>
            <a:endParaRPr lang="en-US" sz="24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Anyone can get sick with COVID-19 and become seriously ill or die at any age</a:t>
            </a:r>
            <a:r>
              <a:rPr lang="en-US" sz="2400" b="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0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9843-DD01-46DB-A4B6-8BF7E4DA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IMPACT OF THE COVID-19 ON THE PUBLIC HEALTH CARE SYSTEM 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AB3B1-8E6E-B009-2153-A850124BD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2572"/>
            <a:ext cx="10362460" cy="4765828"/>
          </a:xfrm>
        </p:spPr>
        <p:txBody>
          <a:bodyPr>
            <a:normAutofit lnSpcReduction="10000"/>
          </a:bodyPr>
          <a:lstStyle/>
          <a:p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pandemic has resulted in both short- and long-term health issues, such as mental stress, elevated anxiety, and post-traumatic stress disorder (COVID-19) .</a:t>
            </a:r>
          </a:p>
          <a:p>
            <a:endParaRPr lang="en-US" sz="240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economic and social disruption caused by the pandemic is devastating tens of millions of people are at risk of falling into extreme poverty, while the number of undernourished people.</a:t>
            </a:r>
          </a:p>
          <a:p>
            <a:endParaRPr lang="en-US" sz="240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COVID-19 has created serious financial and health burdens.  </a:t>
            </a:r>
          </a:p>
          <a:p>
            <a:endParaRPr lang="en-US" sz="240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Over the past two years, the world has seen a shift in behaviors, the economy, medicine and beyond due to the COVID-19 pandemic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0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BB028-6C63-AF8C-C6D3-C86D6405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02" y="762000"/>
            <a:ext cx="9875520" cy="1023891"/>
          </a:xfrm>
        </p:spPr>
        <p:txBody>
          <a:bodyPr>
            <a:normAutofit fontScale="90000"/>
          </a:bodyPr>
          <a:lstStyle/>
          <a:p>
            <a:r>
              <a:rPr lang="en-IN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PARADIGM FACTORS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BB516-559C-4F4F-992B-7BB1E3AE0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390" y="1866014"/>
            <a:ext cx="9872871" cy="4038600"/>
          </a:xfrm>
        </p:spPr>
        <p:txBody>
          <a:bodyPr/>
          <a:lstStyle/>
          <a:p>
            <a:pPr marL="45720" indent="0">
              <a:buNone/>
            </a:pPr>
            <a:endParaRPr lang="en-IN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1.Education</a:t>
            </a:r>
          </a:p>
          <a:p>
            <a:pPr marL="45720" indent="0">
              <a:buNone/>
            </a:pP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2.Market</a:t>
            </a:r>
          </a:p>
          <a:p>
            <a:pPr marL="45720" indent="0">
              <a:buNone/>
            </a:pP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Trade</a:t>
            </a:r>
          </a:p>
          <a:p>
            <a:pPr marL="45720" indent="0">
              <a:buNone/>
            </a:pP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Economy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124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91750-D148-B56A-A159-0B49B85D8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0654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en-US" sz="2800" b="1" dirty="0"/>
              <a:t> </a:t>
            </a:r>
            <a:endParaRPr lang="en-IN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734B-7129-5CEA-2040-33F0E05CC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5534"/>
            <a:ext cx="9872871" cy="4320466"/>
          </a:xfrm>
        </p:spPr>
        <p:txBody>
          <a:bodyPr>
            <a:normAutofit/>
          </a:bodyPr>
          <a:lstStyle/>
          <a:p>
            <a:pPr algn="just"/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Many schools, universities, and other higher education institutions no longer offer in-person education training. </a:t>
            </a:r>
          </a:p>
          <a:p>
            <a:pPr algn="just"/>
            <a:endParaRPr lang="en-IN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 is vital to implement novel and creative teaching and evaluation strategies. </a:t>
            </a:r>
          </a:p>
          <a:p>
            <a:pPr algn="just"/>
            <a:endParaRPr lang="en-IN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now have the opportunity to prepare for the arrival of digital learning.</a:t>
            </a:r>
          </a:p>
          <a:p>
            <a:pPr algn="just"/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umber of issues, including knowledge barriers, poor learning environments at home, equity issues, and academic success in higher learning. break.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20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DEA7-456F-6EC7-4712-94AA72F5A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1314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</a:t>
            </a:r>
            <a:endParaRPr lang="en-IN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0DDE7-9883-D28E-A874-710D9706C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25" y="1350335"/>
            <a:ext cx="10795247" cy="51126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impact of COVID-19 on the world market has been significant:</a:t>
            </a:r>
          </a:p>
          <a:p>
            <a:pPr algn="just"/>
            <a:endParaRPr lang="en-IN" sz="2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N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Stock markets, foreign exchange markets, bond markets, etc. are a few examples. </a:t>
            </a:r>
          </a:p>
          <a:p>
            <a:pPr algn="just"/>
            <a:endParaRPr lang="en-IN" sz="2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N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one of the industries that has been most severely impacted by changes in the price of oil on the worldwide market. </a:t>
            </a:r>
          </a:p>
          <a:p>
            <a:pPr algn="just"/>
            <a:endParaRPr lang="en-IN" sz="2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N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 to this, the value of financial assets has decreased, which has affected currency exchange rates as well. </a:t>
            </a:r>
          </a:p>
          <a:p>
            <a:pPr algn="just"/>
            <a:endParaRPr lang="en-IN" sz="2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N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have been disruptions to stock markets worldwide, including those in New York, Frankfurt, Tokyo, and London. For a number of businesses, the supply chain collapse has resulted in cash flow issues.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430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BD70-2CC3-3687-3DCC-4522DDDC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43992"/>
          </a:xfrm>
        </p:spPr>
        <p:txBody>
          <a:bodyPr>
            <a:normAutofit fontScale="90000"/>
          </a:bodyPr>
          <a:lstStyle/>
          <a:p>
            <a:r>
              <a:rPr lang="en-IN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IN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Trade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90BB6-566A-D12A-BDF5-B33B5E407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52623"/>
            <a:ext cx="9872871" cy="559272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declines in both world industrial production and goods trade in the first half of 2020 were of similar depth to those at the trough of the Global Financial Crisis</a:t>
            </a:r>
            <a:r>
              <a:rPr lang="en-IN" sz="2400" b="0" i="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Trade continued to grow strongly in 2021 and has compensated some, but not all, of the accumulated losses from the steep declines seen earlier.</a:t>
            </a:r>
          </a:p>
          <a:p>
            <a:pPr marL="45720" indent="0">
              <a:buNone/>
            </a:pPr>
            <a:endParaRPr lang="en-US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rade in digitally delivered services, such as telecommunication and information technology services, boomed.</a:t>
            </a:r>
            <a:endParaRPr lang="en-US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 international supply chains came under pressure in the early months of the pandemic due to extraordinary demand.</a:t>
            </a:r>
          </a:p>
          <a:p>
            <a:pPr marL="45720" indent="0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8% “gap” in global merchandise trade volumes that unfolded in May 2020 was significantly reduced in late 2020 and throughout 2021.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2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9A620-57AE-DCCD-9D15-B6F6B169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630865"/>
            <a:ext cx="9875520" cy="804530"/>
          </a:xfrm>
        </p:spPr>
        <p:txBody>
          <a:bodyPr>
            <a:normAutofit fontScale="90000"/>
          </a:bodyPr>
          <a:lstStyle/>
          <a:p>
            <a:r>
              <a:rPr lang="en-IN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Economy</a:t>
            </a:r>
            <a:br>
              <a:rPr lang="en-IN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9EF7-5774-FD9C-4BAC-BB61E8C7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39702"/>
            <a:ext cx="10520916" cy="47562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600" b="0" i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Pandemics can also result in declined tax revenues and increased expenditure, which causes fiscal stress, especially in lower-middle-income countries.</a:t>
            </a:r>
          </a:p>
          <a:p>
            <a:pPr algn="just"/>
            <a:endParaRPr lang="en-US" sz="2600" b="0" i="0" dirty="0">
              <a:solidFill>
                <a:srgbClr val="28282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0" i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 shocks are common during pandemics due to shortage of labor because of illness, rise in mortality, and a fear-induced behavior. </a:t>
            </a:r>
          </a:p>
          <a:p>
            <a:pPr algn="just"/>
            <a:endParaRPr lang="en-US" sz="2600" b="0" i="0" dirty="0">
              <a:solidFill>
                <a:srgbClr val="28282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0" i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than labor shortages, disruption of transportation, closed down of workplaces, restricted trade and travel, and closed land border are reasons for the pandemic's economic slowdown.</a:t>
            </a:r>
            <a:endParaRPr lang="en-US" sz="2600" dirty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Major events included the collapse of crude oil prices and a stock market crash in March 2020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0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B74B0-837C-48C6-4764-188011D9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CD002-8A70-4BF9-0568-0E4D98B03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435856" cy="40386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 the world looks to a future in which COVID-19 has been brought under </a:t>
            </a:r>
          </a:p>
          <a:p>
            <a:pPr marL="45720" indent="0" algn="just"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control, and as technology penetrates even further every aspect of our lives, </a:t>
            </a:r>
          </a:p>
          <a:p>
            <a:pPr marL="45720" indent="0" algn="just"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pandemic has helped to shed light on the importance of developing and </a:t>
            </a:r>
          </a:p>
          <a:p>
            <a:pPr marL="45720" indent="0" algn="just"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effective policies based on human-centric values that protect </a:t>
            </a:r>
          </a:p>
          <a:p>
            <a:pPr marL="45720" indent="0" algn="just"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rights of individuals but also work towards a collective good.</a:t>
            </a:r>
          </a:p>
          <a:p>
            <a:pPr algn="just"/>
            <a:b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7488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133</TotalTime>
  <Words>908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Corbel</vt:lpstr>
      <vt:lpstr>Times New Roman</vt:lpstr>
      <vt:lpstr>Wingdings</vt:lpstr>
      <vt:lpstr>Basis</vt:lpstr>
      <vt:lpstr>Paradigm Shift Caused by COVID Pandemic </vt:lpstr>
      <vt:lpstr>Introduction </vt:lpstr>
      <vt:lpstr>THE IMPACT OF THE COVID-19 ON THE PUBLIC HEALTH CARE SYSTEM  </vt:lpstr>
      <vt:lpstr>PARADIGM FACTORS </vt:lpstr>
      <vt:lpstr>Education </vt:lpstr>
      <vt:lpstr>Market </vt:lpstr>
      <vt:lpstr>3. Trade </vt:lpstr>
      <vt:lpstr>4. Economy </vt:lpstr>
      <vt:lpstr>Conclusion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 Shift Caused by COVID Pandemic</dc:title>
  <dc:creator>a.mandan@rediffmail.com</dc:creator>
  <cp:lastModifiedBy>Faruque</cp:lastModifiedBy>
  <cp:revision>2</cp:revision>
  <dcterms:created xsi:type="dcterms:W3CDTF">2022-11-21T11:05:21Z</dcterms:created>
  <dcterms:modified xsi:type="dcterms:W3CDTF">2022-12-11T14:11:50Z</dcterms:modified>
</cp:coreProperties>
</file>