
<file path=[Content_Types].xml><?xml version="1.0" encoding="utf-8"?>
<Types xmlns="http://schemas.openxmlformats.org/package/2006/content-types">
  <Default Extension="bin" ContentType="application/vnd.openxmlformats-officedocument.oleObject"/>
  <Default Extension="fntdata" ContentType="application/x-fontdata"/>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61" r:id="rId1"/>
  </p:sldMasterIdLst>
  <p:notesMasterIdLst>
    <p:notesMasterId r:id="rId24"/>
  </p:notesMasterIdLst>
  <p:handoutMasterIdLst>
    <p:handoutMasterId r:id="rId25"/>
  </p:handoutMasterIdLst>
  <p:sldIdLst>
    <p:sldId id="256" r:id="rId2"/>
    <p:sldId id="380" r:id="rId3"/>
    <p:sldId id="381" r:id="rId4"/>
    <p:sldId id="382" r:id="rId5"/>
    <p:sldId id="383" r:id="rId6"/>
    <p:sldId id="260" r:id="rId7"/>
    <p:sldId id="263" r:id="rId8"/>
    <p:sldId id="277" r:id="rId9"/>
    <p:sldId id="278" r:id="rId10"/>
    <p:sldId id="282" r:id="rId11"/>
    <p:sldId id="285" r:id="rId12"/>
    <p:sldId id="286" r:id="rId13"/>
    <p:sldId id="297" r:id="rId14"/>
    <p:sldId id="301" r:id="rId15"/>
    <p:sldId id="379" r:id="rId16"/>
    <p:sldId id="321" r:id="rId17"/>
    <p:sldId id="323" r:id="rId18"/>
    <p:sldId id="324" r:id="rId19"/>
    <p:sldId id="327" r:id="rId20"/>
    <p:sldId id="328" r:id="rId21"/>
    <p:sldId id="351" r:id="rId22"/>
    <p:sldId id="371" r:id="rId23"/>
  </p:sldIdLst>
  <p:sldSz cx="9144000" cy="6858000" type="screen4x3"/>
  <p:notesSz cx="6858000" cy="9144000"/>
  <p:embeddedFontLst>
    <p:embeddedFont>
      <p:font typeface="Book Antiqua" panose="02040602050305030304" pitchFamily="18" charset="0"/>
      <p:regular r:id="rId26"/>
      <p:bold r:id="rId27"/>
      <p:italic r:id="rId28"/>
      <p:boldItalic r:id="rId29"/>
    </p:embeddedFont>
    <p:embeddedFont>
      <p:font typeface="Lucida Sans Unicode" panose="020B0602030504020204" pitchFamily="34" charset="0"/>
      <p:regular r:id="rId30"/>
    </p:embeddedFont>
    <p:embeddedFont>
      <p:font typeface="Verdana" panose="020B0604030504040204" pitchFamily="34" charset="0"/>
      <p:regular r:id="rId31"/>
      <p:bold r:id="rId32"/>
      <p:italic r:id="rId33"/>
      <p:boldItalic r:id="rId34"/>
    </p:embeddedFont>
    <p:embeddedFont>
      <p:font typeface="Wingdings 2" panose="05020102010507070707" pitchFamily="18" charset="2"/>
      <p:regular r:id="rId35"/>
    </p:embeddedFont>
    <p:embeddedFont>
      <p:font typeface="Wingdings 3" panose="05040102010807070707" pitchFamily="18" charset="2"/>
      <p:regular r:id="rId36"/>
    </p:embeddedFont>
  </p:embeddedFontLst>
  <p:custDataLst>
    <p:tags r:id="rId37"/>
  </p:custDataLst>
  <p:defaultTextStyle>
    <a:defPPr>
      <a:defRPr lang="en-US"/>
    </a:defPPr>
    <a:lvl1pPr algn="l" rtl="0" eaLnBrk="0" fontAlgn="base" hangingPunct="0">
      <a:spcBef>
        <a:spcPct val="0"/>
      </a:spcBef>
      <a:spcAft>
        <a:spcPct val="0"/>
      </a:spcAft>
      <a:defRPr sz="24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itchFamily="18" charset="0"/>
        <a:ea typeface="+mn-ea"/>
        <a:cs typeface="+mn-cs"/>
      </a:defRPr>
    </a:lvl5pPr>
    <a:lvl6pPr marL="2286000" algn="l" defTabSz="914400" rtl="0" eaLnBrk="1" latinLnBrk="0" hangingPunct="1">
      <a:defRPr sz="2400" kern="1200">
        <a:solidFill>
          <a:schemeClr val="tx1"/>
        </a:solidFill>
        <a:latin typeface="Book Antiqua" pitchFamily="18" charset="0"/>
        <a:ea typeface="+mn-ea"/>
        <a:cs typeface="+mn-cs"/>
      </a:defRPr>
    </a:lvl6pPr>
    <a:lvl7pPr marL="2743200" algn="l" defTabSz="914400" rtl="0" eaLnBrk="1" latinLnBrk="0" hangingPunct="1">
      <a:defRPr sz="2400" kern="1200">
        <a:solidFill>
          <a:schemeClr val="tx1"/>
        </a:solidFill>
        <a:latin typeface="Book Antiqua" pitchFamily="18" charset="0"/>
        <a:ea typeface="+mn-ea"/>
        <a:cs typeface="+mn-cs"/>
      </a:defRPr>
    </a:lvl7pPr>
    <a:lvl8pPr marL="3200400" algn="l" defTabSz="914400" rtl="0" eaLnBrk="1" latinLnBrk="0" hangingPunct="1">
      <a:defRPr sz="2400" kern="1200">
        <a:solidFill>
          <a:schemeClr val="tx1"/>
        </a:solidFill>
        <a:latin typeface="Book Antiqua" pitchFamily="18" charset="0"/>
        <a:ea typeface="+mn-ea"/>
        <a:cs typeface="+mn-cs"/>
      </a:defRPr>
    </a:lvl8pPr>
    <a:lvl9pPr marL="3657600" algn="l" defTabSz="914400" rtl="0" eaLnBrk="1" latinLnBrk="0" hangingPunct="1">
      <a:defRPr sz="2400" kern="1200">
        <a:solidFill>
          <a:schemeClr val="tx1"/>
        </a:solidFill>
        <a:latin typeface="Book Antiqua"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BB9A7"/>
    <a:srgbClr val="D3DBD1"/>
    <a:srgbClr val="C1CEFF"/>
    <a:srgbClr val="FDE3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04" autoAdjust="0"/>
    <p:restoredTop sz="90929"/>
  </p:normalViewPr>
  <p:slideViewPr>
    <p:cSldViewPr>
      <p:cViewPr varScale="1">
        <p:scale>
          <a:sx n="85" d="100"/>
          <a:sy n="85" d="100"/>
        </p:scale>
        <p:origin x="97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53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9.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7.fntdata"/><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font" Target="fonts/font10.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font" Target="fonts/font8.fntdata"/><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47"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CC165914-647E-4AF2-B16D-5E5CC7D4C49C}" type="datetimeFigureOut">
              <a:rPr lang="en-US"/>
              <a:pPr>
                <a:defRPr/>
              </a:pPr>
              <a:t>11/14/2023</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1EE5219-0760-4E7C-A86E-212CA4FA23C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6C82970F-44C4-44D5-89C5-BC4B4E6330C4}" type="datetimeFigureOut">
              <a:rPr lang="en-US"/>
              <a:pPr>
                <a:defRPr/>
              </a:pPr>
              <a:t>11/14/2023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8FA1BCC-D957-46E3-A36F-8F345588965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29474EF5-2264-4770-B84C-01199AF5D24E}" type="datetimeFigureOut">
              <a:rPr lang="en-US"/>
              <a:pPr>
                <a:defRPr/>
              </a:pPr>
              <a:t>11/14/2023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0F93AD4-10CB-4139-AAF9-92E060EDFBD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6C112A0F-6E4A-4C04-925C-4B53DD44915C}" type="datetimeFigureOut">
              <a:rPr lang="en-US"/>
              <a:pPr>
                <a:defRPr/>
              </a:pPr>
              <a:t>11/14/2023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F4CCDFF-119C-4AF7-9427-B7D6E100C0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8F4859E-B67E-4D4F-A7B4-B8904E1C8274}" type="datetimeFigureOut">
              <a:rPr lang="en-US"/>
              <a:pPr>
                <a:defRPr/>
              </a:pPr>
              <a:t>11/14/2023</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C55CF23D-6ACD-4EF8-86CA-B93700B1AD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9F99D137-BCCE-4B7B-B82E-7DC84B04CC33}" type="datetimeFigureOut">
              <a:rPr lang="en-US"/>
              <a:pPr>
                <a:defRPr/>
              </a:pPr>
              <a:t>11/14/2023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ECB1283-AB0C-4968-A9CC-5E1A224A66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94817377-1AA0-40AC-9061-B94E0995C426}" type="datetimeFigureOut">
              <a:rPr lang="en-US"/>
              <a:pPr>
                <a:defRPr/>
              </a:pPr>
              <a:t>11/14/2023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2D061E5-A33D-43D2-B752-709F6D0168A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AC42B155-42B9-4A75-A166-4217A217205D}" type="datetimeFigureOut">
              <a:rPr lang="en-US"/>
              <a:pPr>
                <a:defRPr/>
              </a:pPr>
              <a:t>11/14/2023</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19AB3687-EC01-4094-B972-83D49236F6F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9AEE66-ECCB-4EDE-9771-93D46FFC5183}" type="datetimeFigureOut">
              <a:rPr lang="en-US"/>
              <a:pPr>
                <a:defRPr/>
              </a:pPr>
              <a:t>11/14/2023</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E0E9F26-02A0-41FC-BD8D-CA170C70A8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655EA303-263B-49CD-A9FA-9E57E3951F60}" type="datetimeFigureOut">
              <a:rPr lang="en-US"/>
              <a:pPr>
                <a:defRPr/>
              </a:pPr>
              <a:t>11/14/2023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0FFDA0E-5E7B-4E2A-BE7A-3F1265C6A06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2587D664-308E-4256-9E85-810FC13F3768}" type="datetimeFigureOut">
              <a:rPr lang="en-US"/>
              <a:pPr>
                <a:defRPr/>
              </a:pPr>
              <a:t>11/14/2023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6A1DD8AD-110E-433C-A916-2245CB13BF3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D2E129F9-4C32-40C4-85D6-7751D459142F}" type="datetimeFigureOut">
              <a:rPr lang="en-US"/>
              <a:pPr>
                <a:defRPr/>
              </a:pPr>
              <a:t>11/14/2023</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F63C740-65D0-43AA-A8C0-A2276B79B4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698" r:id="rId2"/>
    <p:sldLayoutId id="2147483703" r:id="rId3"/>
    <p:sldLayoutId id="2147483704" r:id="rId4"/>
    <p:sldLayoutId id="2147483705" r:id="rId5"/>
    <p:sldLayoutId id="2147483706" r:id="rId6"/>
    <p:sldLayoutId id="2147483699" r:id="rId7"/>
    <p:sldLayoutId id="2147483707" r:id="rId8"/>
    <p:sldLayoutId id="2147483708" r:id="rId9"/>
    <p:sldLayoutId id="2147483700" r:id="rId10"/>
    <p:sldLayoutId id="214748370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Autofit/>
          </a:bodyPr>
          <a:lstStyle/>
          <a:p>
            <a:pPr algn="ctr" eaLnBrk="1" fontAlgn="auto" hangingPunct="1">
              <a:spcAft>
                <a:spcPts val="0"/>
              </a:spcAft>
              <a:defRPr/>
            </a:pPr>
            <a:r>
              <a:rPr lang="en-US" sz="4000" b="0" dirty="0">
                <a:solidFill>
                  <a:schemeClr val="tx1"/>
                </a:solidFill>
                <a:latin typeface="Times New Roman" pitchFamily="18" charset="0"/>
                <a:cs typeface="Times New Roman" pitchFamily="18" charset="0"/>
              </a:rPr>
              <a:t>An increasing tendency of unemployment among educated youth, which is harmful to society, special reference to India </a:t>
            </a:r>
            <a:br>
              <a:rPr lang="en-US" sz="4000" dirty="0">
                <a:solidFill>
                  <a:schemeClr val="tx1"/>
                </a:solidFill>
                <a:latin typeface="Times New Roman" pitchFamily="18" charset="0"/>
                <a:cs typeface="Times New Roman" pitchFamily="18" charset="0"/>
              </a:rPr>
            </a:br>
            <a:endParaRPr lang="en-US" sz="4000" dirty="0">
              <a:solidFill>
                <a:schemeClr val="tx1"/>
              </a:solidFill>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r>
              <a:rPr lang="en-US" sz="2800" dirty="0">
                <a:latin typeface="Times New Roman" pitchFamily="18" charset="0"/>
                <a:cs typeface="Times New Roman" pitchFamily="18" charset="0"/>
              </a:rPr>
              <a:t>Generating employment for youths is a big difficulty across the world, which has been worsened by the worldwide economic downturn. In this larger global perspective, via this study consider the factors affecting on employment and unemployment in India, the country with the world's biggest youth generation. </a:t>
            </a:r>
          </a:p>
        </p:txBody>
      </p:sp>
    </p:spTree>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eaLnBrk="1" hangingPunct="1"/>
            <a:r>
              <a:rPr lang="en-US"/>
              <a:t>U.S. Census Bureau surveys about 60,000 households a month to determine how many people are actually unemployed.</a:t>
            </a:r>
          </a:p>
          <a:p>
            <a:pPr eaLnBrk="1" hangingPunct="1"/>
            <a:r>
              <a:rPr lang="en-US"/>
              <a:t>A person is considered unemployed if he or she is not employed and is actively seeking a job.</a:t>
            </a:r>
          </a:p>
        </p:txBody>
      </p:sp>
      <p:sp>
        <p:nvSpPr>
          <p:cNvPr id="33794" name="Rectangle 2"/>
          <p:cNvSpPr>
            <a:spLocks noGrp="1" noChangeArrowheads="1"/>
          </p:cNvSpPr>
          <p:nvPr>
            <p:ph type="title"/>
          </p:nvPr>
        </p:nvSpPr>
        <p:spPr/>
        <p:txBody>
          <a:bodyPr/>
          <a:lstStyle/>
          <a:p>
            <a:pPr eaLnBrk="1" fontAlgn="auto" hangingPunct="1">
              <a:spcAft>
                <a:spcPts val="0"/>
              </a:spcAft>
              <a:defRPr/>
            </a:pPr>
            <a:r>
              <a:rPr lang="en-US" dirty="0"/>
              <a:t>   Measuring Unemployment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left)">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wipe(left)">
                                      <p:cBhvr>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pPr eaLnBrk="1" hangingPunct="1"/>
            <a:r>
              <a:rPr lang="en-US"/>
              <a:t>The </a:t>
            </a:r>
            <a:r>
              <a:rPr lang="en-US" b="1" i="1">
                <a:solidFill>
                  <a:schemeClr val="accent2"/>
                </a:solidFill>
              </a:rPr>
              <a:t>unemployment rate</a:t>
            </a:r>
            <a:r>
              <a:rPr lang="en-US"/>
              <a:t> is the proportion of the labor force that is unemployed.</a:t>
            </a:r>
          </a:p>
        </p:txBody>
      </p:sp>
      <p:sp>
        <p:nvSpPr>
          <p:cNvPr id="34818" name="Rectangle 2"/>
          <p:cNvSpPr>
            <a:spLocks noGrp="1" noChangeArrowheads="1"/>
          </p:cNvSpPr>
          <p:nvPr>
            <p:ph type="title"/>
          </p:nvPr>
        </p:nvSpPr>
        <p:spPr/>
        <p:txBody>
          <a:bodyPr/>
          <a:lstStyle/>
          <a:p>
            <a:pPr eaLnBrk="1" fontAlgn="auto" hangingPunct="1">
              <a:spcAft>
                <a:spcPts val="0"/>
              </a:spcAft>
              <a:defRPr/>
            </a:pPr>
            <a:r>
              <a:rPr lang="en-US" dirty="0"/>
              <a:t>   The Unemployment Rate</a:t>
            </a:r>
          </a:p>
        </p:txBody>
      </p:sp>
      <p:graphicFrame>
        <p:nvGraphicFramePr>
          <p:cNvPr id="34820" name="Object 4"/>
          <p:cNvGraphicFramePr>
            <a:graphicFrameLocks/>
          </p:cNvGraphicFramePr>
          <p:nvPr/>
        </p:nvGraphicFramePr>
        <p:xfrm>
          <a:off x="455613" y="3402013"/>
          <a:ext cx="8232775" cy="1292225"/>
        </p:xfrm>
        <a:graphic>
          <a:graphicData uri="http://schemas.openxmlformats.org/presentationml/2006/ole">
            <mc:AlternateContent xmlns:mc="http://schemas.openxmlformats.org/markup-compatibility/2006">
              <mc:Choice xmlns:v="urn:schemas-microsoft-com:vml" Requires="v">
                <p:oleObj spid="_x0000_s1026" name="Equation" r:id="rId2" imgW="6094080" imgH="4063680" progId="Equation.2">
                  <p:embed/>
                </p:oleObj>
              </mc:Choice>
              <mc:Fallback>
                <p:oleObj name="Equation" r:id="rId2" imgW="6094080" imgH="4063680" progId="Equation.2">
                  <p:embed/>
                  <p:pic>
                    <p:nvPicPr>
                      <p:cNvPr id="0" name="Object 4"/>
                      <p:cNvPicPr>
                        <a:picLocks noChangeArrowheads="1"/>
                      </p:cNvPicPr>
                      <p:nvPr/>
                    </p:nvPicPr>
                    <p:blipFill>
                      <a:blip r:embed="rId3">
                        <a:extLst>
                          <a:ext uri="{28A0092B-C50C-407E-A947-70E740481C1C}">
                            <a14:useLocalDpi xmlns:a14="http://schemas.microsoft.com/office/drawing/2010/main" val="0"/>
                          </a:ext>
                        </a:extLst>
                      </a:blip>
                      <a:srcRect r="35536" b="87560"/>
                      <a:stretch>
                        <a:fillRect/>
                      </a:stretch>
                    </p:blipFill>
                    <p:spPr bwMode="auto">
                      <a:xfrm>
                        <a:off x="455613" y="3402013"/>
                        <a:ext cx="823277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left)">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wipe(left)">
                                      <p:cBhvr>
                                        <p:cTn id="12"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pPr eaLnBrk="1" hangingPunct="1"/>
            <a:r>
              <a:rPr lang="en-US" dirty="0"/>
              <a:t>A </a:t>
            </a:r>
            <a:r>
              <a:rPr lang="en-US" b="1" i="1" dirty="0">
                <a:solidFill>
                  <a:schemeClr val="accent2"/>
                </a:solidFill>
              </a:rPr>
              <a:t>discouraged worker</a:t>
            </a:r>
            <a:r>
              <a:rPr lang="en-US" dirty="0"/>
              <a:t> is an individual who is not actively seeking employment but would look for or accept a job if one were available.</a:t>
            </a:r>
          </a:p>
          <a:p>
            <a:pPr eaLnBrk="1" hangingPunct="1"/>
            <a:r>
              <a:rPr lang="en-US" dirty="0"/>
              <a:t>Discourage workers are not counted as part of the unemployment problem after they give up looking for a job.</a:t>
            </a:r>
          </a:p>
        </p:txBody>
      </p:sp>
      <p:sp>
        <p:nvSpPr>
          <p:cNvPr id="46082" name="Rectangle 2"/>
          <p:cNvSpPr>
            <a:spLocks noGrp="1" noChangeArrowheads="1"/>
          </p:cNvSpPr>
          <p:nvPr>
            <p:ph type="title"/>
          </p:nvPr>
        </p:nvSpPr>
        <p:spPr/>
        <p:txBody>
          <a:bodyPr/>
          <a:lstStyle/>
          <a:p>
            <a:pPr eaLnBrk="1" fontAlgn="auto" hangingPunct="1">
              <a:spcAft>
                <a:spcPts val="0"/>
              </a:spcAft>
              <a:defRPr/>
            </a:pPr>
            <a:r>
              <a:rPr lang="en-US" dirty="0"/>
              <a:t>  Discouraged Workers</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left)">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wipe(left)">
                                      <p:cBhvr>
                                        <p:cTn id="12" dur="500"/>
                                        <p:tgtEl>
                                          <p:spTgt spid="46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eaLnBrk="1" hangingPunct="1"/>
            <a:r>
              <a:rPr lang="en-US" b="1" i="1">
                <a:solidFill>
                  <a:schemeClr val="accent2"/>
                </a:solidFill>
              </a:rPr>
              <a:t>Underemployment</a:t>
            </a:r>
            <a:r>
              <a:rPr lang="en-US" b="1">
                <a:solidFill>
                  <a:srgbClr val="000000"/>
                </a:solidFill>
              </a:rPr>
              <a:t> </a:t>
            </a:r>
            <a:r>
              <a:rPr lang="en-US"/>
              <a:t>exists when people seeking full-time paid employment work only part time or are employed at jobs below their capability.</a:t>
            </a:r>
          </a:p>
          <a:p>
            <a:pPr eaLnBrk="1" hangingPunct="1"/>
            <a:r>
              <a:rPr lang="en-US"/>
              <a:t>Underemployed workers represent labor resources that are not being fully utilized.</a:t>
            </a:r>
          </a:p>
        </p:txBody>
      </p:sp>
      <p:sp>
        <p:nvSpPr>
          <p:cNvPr id="50178" name="Rectangle 2"/>
          <p:cNvSpPr>
            <a:spLocks noGrp="1" noChangeArrowheads="1"/>
          </p:cNvSpPr>
          <p:nvPr>
            <p:ph type="title"/>
          </p:nvPr>
        </p:nvSpPr>
        <p:spPr/>
        <p:txBody>
          <a:bodyPr/>
          <a:lstStyle/>
          <a:p>
            <a:pPr eaLnBrk="1" fontAlgn="auto" hangingPunct="1">
              <a:spcAft>
                <a:spcPts val="0"/>
              </a:spcAft>
              <a:defRPr/>
            </a:pPr>
            <a:r>
              <a:rPr lang="en-US" dirty="0"/>
              <a:t>    Underemployment</a:t>
            </a:r>
          </a:p>
        </p:txBody>
      </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eaLnBrk="1" hangingPunct="1"/>
            <a:r>
              <a:rPr lang="en-US" dirty="0"/>
              <a:t>There are few major types of unemployment</a:t>
            </a:r>
          </a:p>
          <a:p>
            <a:pPr lvl="1" eaLnBrk="1" hangingPunct="1"/>
            <a:r>
              <a:rPr lang="en-US" sz="2800" dirty="0">
                <a:latin typeface="Times New Roman" pitchFamily="18" charset="0"/>
                <a:cs typeface="Times New Roman" pitchFamily="18" charset="0"/>
              </a:rPr>
              <a:t>Seasonal Unemployment</a:t>
            </a:r>
          </a:p>
          <a:p>
            <a:pPr lvl="1" eaLnBrk="1" hangingPunct="1"/>
            <a:r>
              <a:rPr lang="en-US" sz="2800" dirty="0">
                <a:latin typeface="Times New Roman" pitchFamily="18" charset="0"/>
                <a:cs typeface="Times New Roman" pitchFamily="18" charset="0"/>
              </a:rPr>
              <a:t>Frictional Unemployment</a:t>
            </a:r>
          </a:p>
          <a:p>
            <a:pPr lvl="1" eaLnBrk="1" hangingPunct="1"/>
            <a:r>
              <a:rPr lang="en-US" sz="2800" dirty="0">
                <a:latin typeface="Times New Roman" pitchFamily="18" charset="0"/>
                <a:cs typeface="Times New Roman" pitchFamily="18" charset="0"/>
              </a:rPr>
              <a:t>Structural Unemployment</a:t>
            </a:r>
          </a:p>
          <a:p>
            <a:pPr lvl="1" eaLnBrk="1" hangingPunct="1"/>
            <a:r>
              <a:rPr lang="en-US" sz="2800" dirty="0">
                <a:latin typeface="Times New Roman" pitchFamily="18" charset="0"/>
                <a:cs typeface="Times New Roman" pitchFamily="18" charset="0"/>
              </a:rPr>
              <a:t>Cyclical Unemployment</a:t>
            </a:r>
          </a:p>
        </p:txBody>
      </p:sp>
      <p:sp>
        <p:nvSpPr>
          <p:cNvPr id="1026" name="Rectangle 2"/>
          <p:cNvSpPr>
            <a:spLocks noGrp="1" noChangeArrowheads="1"/>
          </p:cNvSpPr>
          <p:nvPr>
            <p:ph type="title"/>
          </p:nvPr>
        </p:nvSpPr>
        <p:spPr/>
        <p:txBody>
          <a:bodyPr/>
          <a:lstStyle/>
          <a:p>
            <a:pPr eaLnBrk="1" fontAlgn="auto" hangingPunct="1">
              <a:spcAft>
                <a:spcPts val="0"/>
              </a:spcAft>
              <a:defRPr/>
            </a:pPr>
            <a:r>
              <a:rPr lang="en-US" dirty="0"/>
              <a:t>   Types of Unemployment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p:txBody>
          <a:bodyPr/>
          <a:lstStyle/>
          <a:p>
            <a:pPr eaLnBrk="1" hangingPunct="1"/>
            <a:r>
              <a:rPr lang="en-US" dirty="0"/>
              <a:t>Technology impact unemployment this kind of structural unemployment is crucial. Technological progress generally involves the reduction of human involvement through the development of labor-saving "mechanical-muscle" equipment or more efficient "mechanical-</a:t>
            </a:r>
            <a:r>
              <a:rPr lang="en-US" dirty="0" err="1"/>
              <a:t>mind"procedures</a:t>
            </a:r>
            <a:r>
              <a:rPr lang="en-US" dirty="0"/>
              <a:t> (automation)..</a:t>
            </a:r>
          </a:p>
        </p:txBody>
      </p:sp>
      <p:sp>
        <p:nvSpPr>
          <p:cNvPr id="70658" name="Rectangle 2"/>
          <p:cNvSpPr>
            <a:spLocks noGrp="1" noChangeArrowheads="1"/>
          </p:cNvSpPr>
          <p:nvPr>
            <p:ph type="title"/>
          </p:nvPr>
        </p:nvSpPr>
        <p:spPr>
          <a:xfrm>
            <a:off x="457200" y="274638"/>
            <a:ext cx="8305800" cy="639762"/>
          </a:xfrm>
        </p:spPr>
        <p:txBody>
          <a:bodyPr>
            <a:normAutofit fontScale="90000"/>
          </a:bodyPr>
          <a:lstStyle/>
          <a:p>
            <a:r>
              <a:rPr lang="en-US" dirty="0"/>
              <a:t>   Technology and unemployment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wipe(left)">
                                      <p:cBhvr>
                                        <p:cTn id="7" dur="500"/>
                                        <p:tgtEl>
                                          <p:spTgt spid="706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457200" y="1143000"/>
            <a:ext cx="8229600" cy="5105400"/>
          </a:xfrm>
        </p:spPr>
        <p:txBody>
          <a:bodyPr/>
          <a:lstStyle/>
          <a:p>
            <a:pPr eaLnBrk="1" hangingPunct="1"/>
            <a:r>
              <a:rPr lang="en-US" sz="2800" dirty="0">
                <a:latin typeface="Times New Roman" pitchFamily="18" charset="0"/>
                <a:cs typeface="Times New Roman" pitchFamily="18" charset="0"/>
              </a:rPr>
              <a:t>Social welfare measures such as the minimum wage can have an impact on the condition of the population, although the impact varies depending on the amount of unemployment in society at the moment. Experienced workers, who are often young, are prepared to accept lesser pay because employment provides them to gain experience. With respect to the employed group, the unemployed group displayed poorer levels of psychological well-being and life satisfaction, as well as higher levels of anxiety, sadness, and loss of behavioral/emotional control.</a:t>
            </a:r>
          </a:p>
        </p:txBody>
      </p:sp>
      <p:sp>
        <p:nvSpPr>
          <p:cNvPr id="72706" name="Rectangle 2"/>
          <p:cNvSpPr>
            <a:spLocks noGrp="1" noChangeArrowheads="1"/>
          </p:cNvSpPr>
          <p:nvPr>
            <p:ph type="title"/>
          </p:nvPr>
        </p:nvSpPr>
        <p:spPr/>
        <p:txBody>
          <a:bodyPr>
            <a:normAutofit/>
          </a:bodyPr>
          <a:lstStyle/>
          <a:p>
            <a:r>
              <a:rPr lang="en-US" sz="2800" dirty="0">
                <a:solidFill>
                  <a:schemeClr val="tx1"/>
                </a:solidFill>
                <a:latin typeface="Times New Roman" pitchFamily="18" charset="0"/>
                <a:cs typeface="Times New Roman" pitchFamily="18" charset="0"/>
              </a:rPr>
              <a:t>   Unemployment, Challenges for  the educated youth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p:txBody>
          <a:bodyPr/>
          <a:lstStyle/>
          <a:p>
            <a:pPr eaLnBrk="1" hangingPunct="1">
              <a:buNone/>
            </a:pPr>
            <a:r>
              <a:rPr lang="en-US" dirty="0"/>
              <a:t>     </a:t>
            </a:r>
          </a:p>
        </p:txBody>
      </p:sp>
      <p:sp>
        <p:nvSpPr>
          <p:cNvPr id="73730" name="Rectangle 2"/>
          <p:cNvSpPr>
            <a:spLocks noGrp="1" noChangeArrowheads="1"/>
          </p:cNvSpPr>
          <p:nvPr>
            <p:ph type="title"/>
          </p:nvPr>
        </p:nvSpPr>
        <p:spPr/>
        <p:txBody>
          <a:bodyPr>
            <a:normAutofit/>
          </a:bodyPr>
          <a:lstStyle/>
          <a:p>
            <a:pPr eaLnBrk="1" fontAlgn="auto" hangingPunct="1">
              <a:spcAft>
                <a:spcPts val="0"/>
              </a:spcAft>
              <a:defRPr/>
            </a:pPr>
            <a:r>
              <a:rPr lang="en-US" dirty="0"/>
              <a:t>    Psychological effects</a:t>
            </a:r>
          </a:p>
        </p:txBody>
      </p:sp>
      <p:sp>
        <p:nvSpPr>
          <p:cNvPr id="73732" name="Rectangle 4"/>
          <p:cNvSpPr>
            <a:spLocks noChangeArrowheads="1"/>
          </p:cNvSpPr>
          <p:nvPr/>
        </p:nvSpPr>
        <p:spPr bwMode="auto">
          <a:xfrm>
            <a:off x="436563" y="1371600"/>
            <a:ext cx="8174037" cy="4419600"/>
          </a:xfrm>
          <a:prstGeom prst="rect">
            <a:avLst/>
          </a:prstGeom>
          <a:noFill/>
          <a:ln w="12700">
            <a:noFill/>
            <a:miter lim="800000"/>
            <a:headEnd/>
            <a:tailEnd/>
          </a:ln>
        </p:spPr>
        <p:txBody>
          <a:bodyPr lIns="90488" tIns="44450" rIns="90488" bIns="44450"/>
          <a:lstStyle/>
          <a:p>
            <a:pPr marL="742950" lvl="1" indent="-285750">
              <a:spcBef>
                <a:spcPct val="20000"/>
              </a:spcBef>
              <a:buClr>
                <a:schemeClr val="hlink"/>
              </a:buClr>
              <a:buSzPct val="75000"/>
            </a:pPr>
            <a:r>
              <a:rPr lang="en-US" sz="2800" dirty="0">
                <a:latin typeface="Times New Roman" pitchFamily="18" charset="0"/>
                <a:cs typeface="Times New Roman" pitchFamily="18" charset="0"/>
              </a:rPr>
              <a:t>    Mental health work not only serves as a person with cash rewards and opportunities for friends and social relations, but it also plays a vital role in the individual's sense of fulfillment and self-worth.  Nowadays, things in the field of employment and labor market are fairly difficult, particularly for young people who graduate from universities every year, "coming out" in the labor market full of aspirations and ambitions for the future and eventually confronted with the problem of unemployment. As a result, unemployment is a significant psychological stressor.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2">
                                            <p:txEl>
                                              <p:pRg st="0" end="0"/>
                                            </p:txEl>
                                          </p:spTgt>
                                        </p:tgtEl>
                                        <p:attrNameLst>
                                          <p:attrName>style.visibility</p:attrName>
                                        </p:attrNameLst>
                                      </p:cBhvr>
                                      <p:to>
                                        <p:strVal val="visible"/>
                                      </p:to>
                                    </p:set>
                                    <p:animEffect transition="in" filter="wipe(left)">
                                      <p:cBhvr>
                                        <p:cTn id="7" dur="500"/>
                                        <p:tgtEl>
                                          <p:spTgt spid="737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fontAlgn="auto" hangingPunct="1">
              <a:spcAft>
                <a:spcPts val="0"/>
              </a:spcAft>
              <a:defRPr/>
            </a:pPr>
            <a:r>
              <a:rPr lang="en-US" dirty="0"/>
              <a:t>  Graphical presentation </a:t>
            </a:r>
          </a:p>
        </p:txBody>
      </p:sp>
      <p:pic>
        <p:nvPicPr>
          <p:cNvPr id="5" name="Content Placeholder 4" descr="C:\Users\HP\AppData\Local\Microsoft\Windows\INetCache\Content.Word\13033_2020_395_Fig4_HTML.PNG"/>
          <p:cNvPicPr>
            <a:picLocks noGrp="1"/>
          </p:cNvPicPr>
          <p:nvPr>
            <p:ph idx="1"/>
          </p:nvPr>
        </p:nvPicPr>
        <p:blipFill>
          <a:blip r:embed="rId2"/>
          <a:srcRect/>
          <a:stretch>
            <a:fillRect/>
          </a:stretch>
        </p:blipFill>
        <p:spPr bwMode="auto">
          <a:xfrm>
            <a:off x="609600" y="1481138"/>
            <a:ext cx="8077200" cy="4525962"/>
          </a:xfrm>
          <a:prstGeom prst="rect">
            <a:avLst/>
          </a:prstGeom>
          <a:noFill/>
          <a:ln w="9525">
            <a:noFill/>
            <a:miter lim="800000"/>
            <a:headEnd/>
            <a:tailEnd/>
          </a:ln>
        </p:spPr>
      </p:pic>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a:t>
            </a:r>
          </a:p>
          <a:p>
            <a:endParaRPr lang="en-US" dirty="0"/>
          </a:p>
          <a:p>
            <a:r>
              <a:rPr lang="en-US" sz="3600" dirty="0">
                <a:solidFill>
                  <a:srgbClr val="002060"/>
                </a:solidFill>
                <a:latin typeface="Times New Roman" pitchFamily="18" charset="0"/>
                <a:cs typeface="Times New Roman" pitchFamily="18" charset="0"/>
              </a:rPr>
              <a:t>1 </a:t>
            </a:r>
            <a:r>
              <a:rPr lang="en-US" sz="3600" dirty="0" err="1">
                <a:solidFill>
                  <a:srgbClr val="002060"/>
                </a:solidFill>
                <a:latin typeface="Times New Roman" pitchFamily="18" charset="0"/>
                <a:cs typeface="Times New Roman" pitchFamily="18" charset="0"/>
              </a:rPr>
              <a:t>Anzar</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Hussain</a:t>
            </a:r>
            <a:r>
              <a:rPr lang="en-US" sz="3600" dirty="0">
                <a:solidFill>
                  <a:srgbClr val="002060"/>
                </a:solidFill>
                <a:latin typeface="Times New Roman" pitchFamily="18" charset="0"/>
                <a:cs typeface="Times New Roman" pitchFamily="18" charset="0"/>
              </a:rPr>
              <a:t> Shah</a:t>
            </a:r>
            <a:endParaRPr lang="en-US" sz="3600" baseline="30000" dirty="0">
              <a:solidFill>
                <a:srgbClr val="002060"/>
              </a:solidFill>
              <a:latin typeface="Times New Roman" pitchFamily="18" charset="0"/>
              <a:cs typeface="Times New Roman" pitchFamily="18" charset="0"/>
            </a:endParaRPr>
          </a:p>
          <a:p>
            <a:r>
              <a:rPr lang="en-US" sz="3600" dirty="0">
                <a:solidFill>
                  <a:srgbClr val="002060"/>
                </a:solidFill>
                <a:latin typeface="Times New Roman" pitchFamily="18" charset="0"/>
                <a:cs typeface="Times New Roman" pitchFamily="18" charset="0"/>
              </a:rPr>
              <a:t>2  </a:t>
            </a:r>
            <a:r>
              <a:rPr lang="en-US" sz="3600" dirty="0" err="1">
                <a:solidFill>
                  <a:srgbClr val="002060"/>
                </a:solidFill>
                <a:latin typeface="Times New Roman" pitchFamily="18" charset="0"/>
                <a:cs typeface="Times New Roman" pitchFamily="18" charset="0"/>
              </a:rPr>
              <a:t>Radhika</a:t>
            </a:r>
            <a:endParaRPr lang="en-US" sz="3600" dirty="0">
              <a:solidFill>
                <a:srgbClr val="00206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a:t>             Authors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fontAlgn="auto" hangingPunct="1">
              <a:spcAft>
                <a:spcPts val="0"/>
              </a:spcAft>
              <a:defRPr/>
            </a:pPr>
            <a:r>
              <a:rPr lang="en-US" dirty="0"/>
              <a:t>Indian unemployment </a:t>
            </a:r>
          </a:p>
        </p:txBody>
      </p:sp>
      <p:pic>
        <p:nvPicPr>
          <p:cNvPr id="5" name="Content Placeholder 4" descr="C:\Users\HP\AppData\Local\Microsoft\Windows\INetCache\Content.Word\Graph unemployment.jpeg"/>
          <p:cNvPicPr>
            <a:picLocks noGrp="1"/>
          </p:cNvPicPr>
          <p:nvPr>
            <p:ph idx="1"/>
          </p:nvPr>
        </p:nvPicPr>
        <p:blipFill>
          <a:blip r:embed="rId2"/>
          <a:srcRect/>
          <a:stretch>
            <a:fillRect/>
          </a:stretch>
        </p:blipFill>
        <p:spPr bwMode="auto">
          <a:xfrm>
            <a:off x="304800" y="1481138"/>
            <a:ext cx="8534400" cy="4310062"/>
          </a:xfrm>
          <a:prstGeom prst="rect">
            <a:avLst/>
          </a:prstGeom>
          <a:noFill/>
          <a:ln w="9525">
            <a:noFill/>
            <a:miter lim="800000"/>
            <a:headEnd/>
            <a:tailEnd/>
          </a:ln>
        </p:spPr>
      </p:pic>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eaLnBrk="1" hangingPunct="1">
              <a:buNone/>
            </a:pPr>
            <a:r>
              <a:rPr lang="en-US" sz="2800" dirty="0">
                <a:latin typeface="Times New Roman" pitchFamily="18" charset="0"/>
                <a:cs typeface="Times New Roman" pitchFamily="18" charset="0"/>
              </a:rPr>
              <a:t>   Globalization has made unemployment among educated young men a key aspect. In this piece, </a:t>
            </a:r>
            <a:r>
              <a:rPr lang="en-US" sz="2800" dirty="0" err="1">
                <a:latin typeface="Times New Roman" pitchFamily="18" charset="0"/>
                <a:cs typeface="Times New Roman" pitchFamily="18" charset="0"/>
              </a:rPr>
              <a:t>i</a:t>
            </a:r>
            <a:r>
              <a:rPr lang="en-US" sz="2800" dirty="0">
                <a:latin typeface="Times New Roman" pitchFamily="18" charset="0"/>
                <a:cs typeface="Times New Roman" pitchFamily="18" charset="0"/>
              </a:rPr>
              <a:t> look at the tactics and experiences of young men without jobs across in India The majority of these men grumble about "just passing the moment" (doing "</a:t>
            </a:r>
            <a:r>
              <a:rPr lang="en-US" sz="2800" dirty="0" err="1">
                <a:latin typeface="Times New Roman" pitchFamily="18" charset="0"/>
                <a:cs typeface="Times New Roman" pitchFamily="18" charset="0"/>
              </a:rPr>
              <a:t>timepass</a:t>
            </a:r>
            <a:r>
              <a:rPr lang="en-US" sz="2800" dirty="0">
                <a:latin typeface="Times New Roman" pitchFamily="18" charset="0"/>
                <a:cs typeface="Times New Roman" pitchFamily="18" charset="0"/>
              </a:rPr>
              <a:t>") in deteriorating universities and colleges. The "problem" of teenage unemployment is thoroughly discussed in this paper, along with the different policy solutions that have been proposed, such as active labor market policy and programs for education and training</a:t>
            </a:r>
            <a:r>
              <a:rPr lang="en-US" sz="2400" dirty="0">
                <a:latin typeface="Times New Roman" pitchFamily="18" charset="0"/>
                <a:cs typeface="Times New Roman" pitchFamily="18" charset="0"/>
              </a:rPr>
              <a:t>.</a:t>
            </a:r>
          </a:p>
        </p:txBody>
      </p:sp>
      <p:sp>
        <p:nvSpPr>
          <p:cNvPr id="101378" name="Rectangle 2"/>
          <p:cNvSpPr>
            <a:spLocks noGrp="1" noChangeArrowheads="1"/>
          </p:cNvSpPr>
          <p:nvPr>
            <p:ph type="title"/>
          </p:nvPr>
        </p:nvSpPr>
        <p:spPr/>
        <p:txBody>
          <a:bodyPr>
            <a:normAutofit/>
          </a:bodyPr>
          <a:lstStyle/>
          <a:p>
            <a:r>
              <a:rPr lang="en-US" dirty="0"/>
              <a:t>Conclusion </a:t>
            </a:r>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p:txBody>
          <a:bodyPr/>
          <a:lstStyle/>
          <a:p>
            <a:pPr algn="ctr" eaLnBrk="1" fontAlgn="auto" hangingPunct="1">
              <a:spcAft>
                <a:spcPts val="0"/>
              </a:spcAft>
              <a:defRPr/>
            </a:pPr>
            <a:r>
              <a:rPr lang="en-US" dirty="0"/>
              <a:t>THANK YOU</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dissolve">
                                      <p:cBhvr>
                                        <p:cTn id="7" dur="500"/>
                                        <p:tgtEl>
                                          <p:spTgt spid="121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Unemployment is not merely an economic concern; it is the root of practically all other difficulties that people and nations face, including economic, political, social, educational, psychological, emotional, cultural, ethnic, and religious issues. One of the most prevalent types of unemployment among urban and rural populations is educated unemployment. </a:t>
            </a:r>
          </a:p>
        </p:txBody>
      </p:sp>
      <p:sp>
        <p:nvSpPr>
          <p:cNvPr id="3" name="Title 2"/>
          <p:cNvSpPr>
            <a:spLocks noGrp="1"/>
          </p:cNvSpPr>
          <p:nvPr>
            <p:ph type="title"/>
          </p:nvPr>
        </p:nvSpPr>
        <p:spPr/>
        <p:txBody>
          <a:bodyPr/>
          <a:lstStyle/>
          <a:p>
            <a:r>
              <a:rPr lang="en-US" dirty="0"/>
              <a:t>      </a:t>
            </a:r>
            <a:r>
              <a:rPr lang="en-IN" dirty="0"/>
              <a:t> Introduction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young person experiencing this kind of unemployment may not be able to obtain employment observing matriculation, graduation post graduation, or occasionally even after Ph.D. holders. Young males typically work part-time jobs in rural and metropolitan regions, whereas their female counterparts typically work for themselves.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There has been a troubling era of widespread joblessness among young educated people. Graduates and postgraduates even Ph.D. holders are bumbling around from job to job in search of employment In addition, these problems have a direct impact on the nation's economic growth, which in turn raises the rate of unemployment or underemployment. This paper is concerned with youth unemployment and education.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eaLnBrk="1" hangingPunct="1"/>
            <a:r>
              <a:rPr lang="en-US" dirty="0"/>
              <a:t>Everyone over sixteen who is either actively seeking paid employment or working for pay is considered to be part of the labor force.</a:t>
            </a:r>
          </a:p>
          <a:p>
            <a:pPr eaLnBrk="1" hangingPunct="1"/>
            <a:r>
              <a:rPr lang="en-US" dirty="0"/>
              <a:t>The labor force does not include those who are unemployed or not actively looking for work.</a:t>
            </a:r>
          </a:p>
        </p:txBody>
      </p:sp>
      <p:sp>
        <p:nvSpPr>
          <p:cNvPr id="8194" name="Rectangle 2"/>
          <p:cNvSpPr>
            <a:spLocks noGrp="1" noChangeArrowheads="1"/>
          </p:cNvSpPr>
          <p:nvPr>
            <p:ph type="title"/>
          </p:nvPr>
        </p:nvSpPr>
        <p:spPr/>
        <p:txBody>
          <a:bodyPr/>
          <a:lstStyle/>
          <a:p>
            <a:pPr eaLnBrk="1" fontAlgn="auto" hangingPunct="1">
              <a:spcAft>
                <a:spcPts val="0"/>
              </a:spcAft>
              <a:defRPr/>
            </a:pPr>
            <a:r>
              <a:rPr lang="en-US" dirty="0"/>
              <a:t>   The Labor Force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eaLnBrk="1" hangingPunct="1"/>
            <a:r>
              <a:rPr lang="en-US" dirty="0"/>
              <a:t>The percentage of the population that is employed or looking for work is known as the labor-force participation rate.</a:t>
            </a:r>
          </a:p>
        </p:txBody>
      </p:sp>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pPr eaLnBrk="1" hangingPunct="1"/>
            <a:r>
              <a:rPr lang="en-US"/>
              <a:t>As the labor force grows, the production possibilities curve shifts outward.</a:t>
            </a:r>
          </a:p>
          <a:p>
            <a:pPr eaLnBrk="1" hangingPunct="1"/>
            <a:r>
              <a:rPr lang="en-US"/>
              <a:t>This outward shift illustrates the increased capacity to produce goods and services given available technology and institutional constraints.</a:t>
            </a:r>
          </a:p>
        </p:txBody>
      </p:sp>
      <p:sp>
        <p:nvSpPr>
          <p:cNvPr id="25602" name="Rectangle 2"/>
          <p:cNvSpPr>
            <a:spLocks noGrp="1" noChangeArrowheads="1"/>
          </p:cNvSpPr>
          <p:nvPr>
            <p:ph type="title"/>
          </p:nvPr>
        </p:nvSpPr>
        <p:spPr/>
        <p:txBody>
          <a:bodyPr/>
          <a:lstStyle/>
          <a:p>
            <a:pPr eaLnBrk="1" fontAlgn="auto" hangingPunct="1">
              <a:spcAft>
                <a:spcPts val="0"/>
              </a:spcAft>
              <a:defRPr/>
            </a:pPr>
            <a:r>
              <a:rPr lang="en-US" dirty="0"/>
              <a:t>   Labor Force Growth</a:t>
            </a:r>
          </a:p>
        </p:txBody>
      </p:sp>
    </p:spTree>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dirty="0">
                <a:solidFill>
                  <a:schemeClr val="bg1"/>
                </a:solidFill>
              </a:rPr>
              <a:t>      Unemployment</a:t>
            </a:r>
            <a:r>
              <a:rPr lang="en-US" dirty="0"/>
              <a:t>          </a:t>
            </a:r>
          </a:p>
        </p:txBody>
      </p:sp>
      <p:sp>
        <p:nvSpPr>
          <p:cNvPr id="31" name="Rectangle 30"/>
          <p:cNvSpPr/>
          <p:nvPr/>
        </p:nvSpPr>
        <p:spPr>
          <a:xfrm>
            <a:off x="685800" y="1905506"/>
            <a:ext cx="8001000" cy="3539430"/>
          </a:xfrm>
          <a:prstGeom prst="rect">
            <a:avLst/>
          </a:prstGeom>
        </p:spPr>
        <p:txBody>
          <a:bodyPr wrap="square">
            <a:spAutoFit/>
          </a:bodyPr>
          <a:lstStyle/>
          <a:p>
            <a:r>
              <a:rPr lang="en-US" sz="2800" dirty="0">
                <a:solidFill>
                  <a:schemeClr val="bg2"/>
                </a:solidFill>
              </a:rPr>
              <a:t>Extended unemployment among youth has been linked to lower levels of pleasure and work satisfaction as well as other forms of mental illness. Youth without jobs claim to feel more alone in their communities.</a:t>
            </a:r>
          </a:p>
          <a:p>
            <a:r>
              <a:rPr lang="en-US" sz="2800" dirty="0">
                <a:solidFill>
                  <a:schemeClr val="bg2"/>
                </a:solidFill>
              </a:rPr>
              <a:t>Youth who are not in any organization or the workforce are unable to learn new things or enhance the skills. </a:t>
            </a:r>
          </a:p>
        </p:txBody>
      </p:sp>
    </p:spTree>
  </p:cSld>
  <p:clrMapOvr>
    <a:masterClrMapping/>
  </p:clrMapOvr>
  <p:transition spd="slow">
    <p:wipe dir="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employment&amp;quot;&quot;/&gt;&lt;property id=&quot;20307&quot; value=&quot;256&quot;/&gt;&lt;/object&gt;&lt;object type=&quot;3&quot; unique_id=&quot;10005&quot;&gt;&lt;property id=&quot;20148&quot; value=&quot;5&quot;/&gt;&lt;property id=&quot;20300&quot; value=&quot;Slide 2 - &amp;quot;The Labor Force&amp;quot;&quot;/&gt;&lt;property id=&quot;20307&quot; value=&quot;260&quot;/&gt;&lt;/object&gt;&lt;object type=&quot;3&quot; unique_id=&quot;10006&quot;&gt;&lt;property id=&quot;20148&quot; value=&quot;5&quot;/&gt;&lt;property id=&quot;20300&quot; value=&quot;Slide 3 - &amp;quot;The Labor Force&amp;quot;&quot;/&gt;&lt;property id=&quot;20307&quot; value=&quot;263&quot;/&gt;&lt;/object&gt;&lt;object type=&quot;3&quot; unique_id=&quot;10007&quot;&gt;&lt;property id=&quot;20148&quot; value=&quot;5&quot;/&gt;&lt;property id=&quot;20300&quot; value=&quot;Slide 4 - &amp;quot;The Labor Force, 2000&amp;quot;&quot;/&gt;&lt;property id=&quot;20307&quot; value=&quot;265&quot;/&gt;&lt;/object&gt;&lt;object type=&quot;3&quot; unique_id=&quot;10008&quot;&gt;&lt;property id=&quot;20148&quot; value=&quot;5&quot;/&gt;&lt;property id=&quot;20300&quot; value=&quot;Slide 5 - &amp;quot;Labor Force Growth&amp;quot;&quot;/&gt;&lt;property id=&quot;20307&quot; value=&quot;277&quot;/&gt;&lt;/object&gt;&lt;object type=&quot;3&quot; unique_id=&quot;10009&quot;&gt;&lt;property id=&quot;20148&quot; value=&quot;5&quot;/&gt;&lt;property id=&quot;20300&quot; value=&quot;Slide 6 - &amp;quot;Labor Force Growth&amp;quot;&quot;/&gt;&lt;property id=&quot;20307&quot; value=&quot;278&quot;/&gt;&lt;/object&gt;&lt;object type=&quot;3&quot; unique_id=&quot;10010&quot;&gt;&lt;property id=&quot;20148&quot; value=&quot;5&quot;/&gt;&lt;property id=&quot;20300&quot; value=&quot;Slide 7 - &amp;quot;Unemployment&amp;quot;&quot;/&gt;&lt;property id=&quot;20307&quot; value=&quot;279&quot;/&gt;&lt;/object&gt;&lt;object type=&quot;3&quot; unique_id=&quot;10011&quot;&gt;&lt;property id=&quot;20148&quot; value=&quot;5&quot;/&gt;&lt;property id=&quot;20300&quot; value=&quot;Slide 8 - &amp;quot;Okun’s Law&amp;quot;&quot;/&gt;&lt;property id=&quot;20307&quot; value=&quot;282&quot;/&gt;&lt;/object&gt;&lt;object type=&quot;3&quot; unique_id=&quot;10012&quot;&gt;&lt;property id=&quot;20148&quot; value=&quot;5&quot;/&gt;&lt;property id=&quot;20300&quot; value=&quot;Slide 9 - &amp;quot;Measuring Unemployment&amp;quot;&quot;/&gt;&lt;property id=&quot;20307&quot; value=&quot;285&quot;/&gt;&lt;/object&gt;&lt;object type=&quot;3&quot; unique_id=&quot;10013&quot;&gt;&lt;property id=&quot;20148&quot; value=&quot;5&quot;/&gt;&lt;property id=&quot;20300&quot; value=&quot;Slide 10 - &amp;quot;The Unemployment Rate&amp;quot;&quot;/&gt;&lt;property id=&quot;20307&quot; value=&quot;286&quot;/&gt;&lt;/object&gt;&lt;object type=&quot;3&quot; unique_id=&quot;10014&quot;&gt;&lt;property id=&quot;20148&quot; value=&quot;5&quot;/&gt;&lt;property id=&quot;20300&quot; value=&quot;Slide 11 - &amp;quot;Reasons for Unemployment&amp;quot;&quot;/&gt;&lt;property id=&quot;20307&quot; value=&quot;294&quot;/&gt;&lt;/object&gt;&lt;object type=&quot;3&quot; unique_id=&quot;10015&quot;&gt;&lt;property id=&quot;20148&quot; value=&quot;5&quot;/&gt;&lt;property id=&quot;20300&quot; value=&quot;Slide 12 - &amp;quot;Reasons for Unemployment&amp;quot;&quot;/&gt;&lt;property id=&quot;20307&quot; value=&quot;296&quot;/&gt;&lt;/object&gt;&lt;object type=&quot;3&quot; unique_id=&quot;10016&quot;&gt;&lt;property id=&quot;20148&quot; value=&quot;5&quot;/&gt;&lt;property id=&quot;20300&quot; value=&quot;Slide 13 - &amp;quot;Discouraged Workers&amp;quot;&quot;/&gt;&lt;property id=&quot;20307&quot; value=&quot;297&quot;/&gt;&lt;/object&gt;&lt;object type=&quot;3&quot; unique_id=&quot;10017&quot;&gt;&lt;property id=&quot;20148&quot; value=&quot;5&quot;/&gt;&lt;property id=&quot;20300&quot; value=&quot;Slide 14 - &amp;quot;Underemployment&amp;quot;&quot;/&gt;&lt;property id=&quot;20307&quot; value=&quot;301&quot;/&gt;&lt;/object&gt;&lt;object type=&quot;3&quot; unique_id=&quot;10018&quot;&gt;&lt;property id=&quot;20148&quot; value=&quot;5&quot;/&gt;&lt;property id=&quot;20300&quot; value=&quot;Slide 15 - &amp;quot;Types of Unemployment&amp;quot;&quot;/&gt;&lt;property id=&quot;20307&quot; value=&quot;379&quot;/&gt;&lt;/object&gt;&lt;object type=&quot;3&quot; unique_id=&quot;10019&quot;&gt;&lt;property id=&quot;20148&quot; value=&quot;5&quot;/&gt;&lt;property id=&quot;20300&quot; value=&quot;Slide 16 - &amp;quot;Seasonal Unemployment&amp;quot;&quot;/&gt;&lt;property id=&quot;20307&quot; value=&quot;321&quot;/&gt;&lt;/object&gt;&lt;object type=&quot;3&quot; unique_id=&quot;10020&quot;&gt;&lt;property id=&quot;20148&quot; value=&quot;5&quot;/&gt;&lt;property id=&quot;20300&quot; value=&quot;Slide 17 - &amp;quot;Frictional Unemployment&amp;quot;&quot;/&gt;&lt;property id=&quot;20307&quot; value=&quot;323&quot;/&gt;&lt;/object&gt;&lt;object type=&quot;3&quot; unique_id=&quot;10021&quot;&gt;&lt;property id=&quot;20148&quot; value=&quot;5&quot;/&gt;&lt;property id=&quot;20300&quot; value=&quot;Slide 18 - &amp;quot;Frictional Unemployment&amp;quot;&quot;/&gt;&lt;property id=&quot;20307&quot; value=&quot;324&quot;/&gt;&lt;/object&gt;&lt;object type=&quot;3&quot; unique_id=&quot;10022&quot;&gt;&lt;property id=&quot;20148&quot; value=&quot;5&quot;/&gt;&lt;property id=&quot;20300&quot; value=&quot;Slide 19 - &amp;quot;Structural Unemployment&amp;quot;&quot;/&gt;&lt;property id=&quot;20307&quot; value=&quot;327&quot;/&gt;&lt;/object&gt;&lt;object type=&quot;3&quot; unique_id=&quot;10023&quot;&gt;&lt;property id=&quot;20148&quot; value=&quot;5&quot;/&gt;&lt;property id=&quot;20300&quot; value=&quot;Slide 20 - &amp;quot;Structural Unemployment&amp;quot;&quot;/&gt;&lt;property id=&quot;20307&quot; value=&quot;328&quot;/&gt;&lt;/object&gt;&lt;object type=&quot;3&quot; unique_id=&quot;10024&quot;&gt;&lt;property id=&quot;20148&quot; value=&quot;5&quot;/&gt;&lt;property id=&quot;20300&quot; value=&quot;Slide 21 - &amp;quot;Cyclical Unemployment&amp;quot;&quot;/&gt;&lt;property id=&quot;20307&quot; value=&quot;330&quot;/&gt;&lt;/object&gt;&lt;object type=&quot;3&quot; unique_id=&quot;10025&quot;&gt;&lt;property id=&quot;20148&quot; value=&quot;5&quot;/&gt;&lt;property id=&quot;20300&quot; value=&quot;Slide 22 - &amp;quot;The Unemployment Record&amp;quot;&quot;/&gt;&lt;property id=&quot;20307&quot; value=&quot;377&quot;/&gt;&lt;/object&gt;&lt;object type=&quot;3&quot; unique_id=&quot;10026&quot;&gt;&lt;property id=&quot;20148&quot; value=&quot;5&quot;/&gt;&lt;property id=&quot;20300&quot; value=&quot;Slide 23 - &amp;quot;Defining Full Employment&amp;quot;&quot;/&gt;&lt;property id=&quot;20307&quot; value=&quot;320&quot;/&gt;&lt;/object&gt;&lt;object type=&quot;3&quot; unique_id=&quot;10027&quot;&gt;&lt;property id=&quot;20148&quot; value=&quot;5&quot;/&gt;&lt;property id=&quot;20300&quot; value=&quot;Slide 24 - &amp;quot;The “Natural” Rate of Unemployment&amp;quot;&quot;/&gt;&lt;property id=&quot;20307&quot; value=&quot;351&quot;/&gt;&lt;/object&gt;&lt;object type=&quot;3&quot; unique_id=&quot;10028&quot;&gt;&lt;property id=&quot;20148&quot; value=&quot;5&quot;/&gt;&lt;property id=&quot;20300&quot; value=&quot;Slide 25 - &amp;quot;Congressional Targets&amp;quot;&quot;/&gt;&lt;property id=&quot;20307&quot; value=&quot;354&quot;/&gt;&lt;/object&gt;&lt;object type=&quot;3&quot; unique_id=&quot;10029&quot;&gt;&lt;property id=&quot;20148&quot; value=&quot;5&quot;/&gt;&lt;property id=&quot;20300&quot; value=&quot;Slide 26 - &amp;quot;The Historical Record&amp;quot;&quot;/&gt;&lt;property id=&quot;20307&quot; value=&quot;359&quot;/&gt;&lt;/object&gt;&lt;object type=&quot;3&quot; unique_id=&quot;10030&quot;&gt;&lt;property id=&quot;20148&quot; value=&quot;5&quot;/&gt;&lt;property id=&quot;20300&quot; value=&quot;Slide 27 - &amp;quot;Unemployment&amp;quot;&quot;/&gt;&lt;property id=&quot;20307&quot; value=&quot;371&quot;/&gt;&lt;/object&gt;&lt;/object&gt;&lt;/object&gt;&lt;/databas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454</TotalTime>
  <Words>940</Words>
  <Application>Microsoft Office PowerPoint</Application>
  <PresentationFormat>On-screen Show (4:3)</PresentationFormat>
  <Paragraphs>50</Paragraphs>
  <Slides>22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Verdana</vt:lpstr>
      <vt:lpstr>Wingdings 3</vt:lpstr>
      <vt:lpstr>Book Antiqua</vt:lpstr>
      <vt:lpstr>Wingdings 2</vt:lpstr>
      <vt:lpstr>Times New Roman</vt:lpstr>
      <vt:lpstr>Lucida Sans Unicode</vt:lpstr>
      <vt:lpstr>Concourse</vt:lpstr>
      <vt:lpstr>Equation</vt:lpstr>
      <vt:lpstr>An increasing tendency of unemployment among educated youth, which is harmful to society, special reference to India  </vt:lpstr>
      <vt:lpstr>             Authors</vt:lpstr>
      <vt:lpstr>       Introduction </vt:lpstr>
      <vt:lpstr>PowerPoint Presentation</vt:lpstr>
      <vt:lpstr>PowerPoint Presentation</vt:lpstr>
      <vt:lpstr>   The Labor Force</vt:lpstr>
      <vt:lpstr>PowerPoint Presentation</vt:lpstr>
      <vt:lpstr>   Labor Force Growth</vt:lpstr>
      <vt:lpstr>      Unemployment          </vt:lpstr>
      <vt:lpstr>PowerPoint Presentation</vt:lpstr>
      <vt:lpstr>   Measuring Unemployment</vt:lpstr>
      <vt:lpstr>   The Unemployment Rate</vt:lpstr>
      <vt:lpstr>  Discouraged Workers</vt:lpstr>
      <vt:lpstr>    Underemployment</vt:lpstr>
      <vt:lpstr>   Types of Unemployment</vt:lpstr>
      <vt:lpstr>   Technology and unemployment </vt:lpstr>
      <vt:lpstr>   Unemployment, Challenges for  the educated youth  </vt:lpstr>
      <vt:lpstr>    Psychological effects</vt:lpstr>
      <vt:lpstr>  Graphical presentation </vt:lpstr>
      <vt:lpstr>Indian unemployment </vt:lpstr>
      <vt:lpstr>Conclusion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Unemployment</dc:title>
  <dc:creator>Anthony Zambelli</dc:creator>
  <dc:description>© The McGraw-Hill Companies, Inc., 2002</dc:description>
  <cp:lastModifiedBy>Advocate Dr Kazi Abdul Mannan</cp:lastModifiedBy>
  <cp:revision>46</cp:revision>
  <dcterms:created xsi:type="dcterms:W3CDTF">1999-07-13T18:16:29Z</dcterms:created>
  <dcterms:modified xsi:type="dcterms:W3CDTF">2023-11-14T12:38:46Z</dcterms:modified>
</cp:coreProperties>
</file>