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F1F29E-688F-4676-B6D6-52B55B962ABE}" type="datetimeFigureOut">
              <a:rPr lang="en-US" smtClean="0"/>
              <a:t>11/19/2023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D96A685-BD88-4022-BD58-FDF8A2E0F7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F1F29E-688F-4676-B6D6-52B55B962AB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5AF1F29E-688F-4676-B6D6-52B55B962ABE}" type="datetimeFigureOut">
              <a:rPr lang="en-US" smtClean="0"/>
              <a:t>11/19/2023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D96A685-BD88-4022-BD58-FDF8A2E0F7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F1F29E-688F-4676-B6D6-52B55B962AB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AF1F29E-688F-4676-B6D6-52B55B962ABE}" type="datetimeFigureOut">
              <a:rPr lang="en-US" smtClean="0"/>
              <a:t>11/19/2023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4D96A685-BD88-4022-BD58-FDF8A2E0F7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AF1F29E-688F-4676-B6D6-52B55B962AB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AF1F29E-688F-4676-B6D6-52B55B962ABE}"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AF1F29E-688F-4676-B6D6-52B55B962ABE}"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AF1F29E-688F-4676-B6D6-52B55B962ABE}" type="datetimeFigureOut">
              <a:rPr lang="en-US" smtClean="0"/>
              <a:t>11/19/2023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AF1F29E-688F-4676-B6D6-52B55B962AB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6A685-BD88-4022-BD58-FDF8A2E0F7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5AF1F29E-688F-4676-B6D6-52B55B962AB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6A685-BD88-4022-BD58-FDF8A2E0F701}"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AF1F29E-688F-4676-B6D6-52B55B962ABE}" type="datetimeFigureOut">
              <a:rPr lang="en-US" smtClean="0"/>
              <a:t>11/19/2023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D96A685-BD88-4022-BD58-FDF8A2E0F7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glandge@rediff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28604"/>
            <a:ext cx="8715436" cy="1285884"/>
          </a:xfrm>
          <a:solidFill>
            <a:schemeClr val="accent6">
              <a:lumMod val="40000"/>
              <a:lumOff val="60000"/>
            </a:schemeClr>
          </a:solidFill>
        </p:spPr>
        <p:txBody>
          <a:bodyPr>
            <a:normAutofit fontScale="90000"/>
          </a:bodyPr>
          <a:lstStyle/>
          <a:p>
            <a:br>
              <a:rPr lang="en-US" b="1" dirty="0"/>
            </a:br>
            <a:br>
              <a:rPr lang="en-US" b="1" dirty="0"/>
            </a:br>
            <a:br>
              <a:rPr lang="en-US" b="1" dirty="0"/>
            </a:br>
            <a:br>
              <a:rPr lang="en-US" dirty="0"/>
            </a:br>
            <a:r>
              <a:rPr lang="en-US" b="1" dirty="0"/>
              <a:t> </a:t>
            </a:r>
            <a:br>
              <a:rPr lang="en-US" b="1" dirty="0"/>
            </a:br>
            <a:br>
              <a:rPr lang="en-US" b="1" dirty="0"/>
            </a:br>
            <a:br>
              <a:rPr lang="en-US" dirty="0"/>
            </a:br>
            <a:br>
              <a:rPr lang="en-US" dirty="0"/>
            </a:br>
            <a:br>
              <a:rPr lang="en-US" dirty="0"/>
            </a:br>
            <a:br>
              <a:rPr lang="en-US" dirty="0"/>
            </a:br>
            <a:br>
              <a:rPr lang="en-US" dirty="0"/>
            </a:br>
            <a:r>
              <a:rPr lang="en-US" sz="2400" dirty="0">
                <a:solidFill>
                  <a:srgbClr val="FF0000"/>
                </a:solidFill>
                <a:latin typeface="Times New Roman" pitchFamily="18" charset="0"/>
                <a:cs typeface="Times New Roman" pitchFamily="18" charset="0"/>
              </a:rPr>
              <a:t> A Comprehensive Study on Business Communication on Corporate Social Responsibility in Pune, Maharashtra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4" name="Rectangle 3"/>
          <p:cNvSpPr/>
          <p:nvPr/>
        </p:nvSpPr>
        <p:spPr>
          <a:xfrm>
            <a:off x="2786050" y="2143116"/>
            <a:ext cx="6143668" cy="3893374"/>
          </a:xfrm>
          <a:prstGeom prst="rect">
            <a:avLst/>
          </a:prstGeom>
        </p:spPr>
        <p:txBody>
          <a:bodyPr wrap="square">
            <a:spAutoFit/>
          </a:bodyPr>
          <a:lstStyle/>
          <a:p>
            <a:pPr algn="ctr"/>
            <a:r>
              <a:rPr lang="en-US" sz="2800" b="1" dirty="0" err="1">
                <a:solidFill>
                  <a:schemeClr val="bg1"/>
                </a:solidFill>
                <a:latin typeface="Times New Roman" pitchFamily="18" charset="0"/>
                <a:cs typeface="Times New Roman" pitchFamily="18" charset="0"/>
              </a:rPr>
              <a:t>Swaraj</a:t>
            </a:r>
            <a:r>
              <a:rPr lang="en-US" sz="2800" b="1" dirty="0">
                <a:solidFill>
                  <a:schemeClr val="bg1"/>
                </a:solidFill>
                <a:latin typeface="Times New Roman" pitchFamily="18" charset="0"/>
                <a:cs typeface="Times New Roman" pitchFamily="18" charset="0"/>
              </a:rPr>
              <a:t> M. Landge</a:t>
            </a:r>
            <a:r>
              <a:rPr lang="en-US" sz="2800" b="1" baseline="30000" dirty="0">
                <a:solidFill>
                  <a:schemeClr val="bg1"/>
                </a:solidFill>
                <a:latin typeface="Times New Roman" pitchFamily="18" charset="0"/>
                <a:cs typeface="Times New Roman" pitchFamily="18" charset="0"/>
              </a:rPr>
              <a:t>1</a:t>
            </a:r>
            <a:r>
              <a:rPr lang="en-US" sz="2800" b="1" dirty="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Ruturaj</a:t>
            </a:r>
            <a:r>
              <a:rPr lang="en-US" sz="2800" b="1" dirty="0">
                <a:solidFill>
                  <a:schemeClr val="bg1"/>
                </a:solidFill>
                <a:latin typeface="Times New Roman" pitchFamily="18" charset="0"/>
                <a:cs typeface="Times New Roman" pitchFamily="18" charset="0"/>
              </a:rPr>
              <a:t> M. Landge</a:t>
            </a:r>
            <a:r>
              <a:rPr lang="en-US" sz="2800" b="1" baseline="30000" dirty="0">
                <a:solidFill>
                  <a:schemeClr val="bg1"/>
                </a:solidFill>
                <a:latin typeface="Times New Roman" pitchFamily="18" charset="0"/>
                <a:cs typeface="Times New Roman" pitchFamily="18" charset="0"/>
              </a:rPr>
              <a:t>2</a:t>
            </a:r>
            <a:r>
              <a:rPr lang="en-US" sz="2800" b="1" dirty="0">
                <a:solidFill>
                  <a:schemeClr val="bg1"/>
                </a:solidFill>
                <a:latin typeface="Times New Roman" pitchFamily="18" charset="0"/>
                <a:cs typeface="Times New Roman" pitchFamily="18" charset="0"/>
              </a:rPr>
              <a:t>and Mahadev G. Landge</a:t>
            </a:r>
            <a:r>
              <a:rPr lang="en-US" sz="2800" b="1" baseline="30000" dirty="0">
                <a:solidFill>
                  <a:schemeClr val="bg1"/>
                </a:solidFill>
                <a:latin typeface="Times New Roman" pitchFamily="18" charset="0"/>
                <a:cs typeface="Times New Roman" pitchFamily="18" charset="0"/>
              </a:rPr>
              <a:t>3</a:t>
            </a:r>
            <a:br>
              <a:rPr lang="en-US" sz="2200" b="1" dirty="0">
                <a:solidFill>
                  <a:srgbClr val="7030A0"/>
                </a:solidFill>
                <a:latin typeface="Times New Roman" pitchFamily="18" charset="0"/>
                <a:cs typeface="Times New Roman" pitchFamily="18" charset="0"/>
              </a:rPr>
            </a:br>
            <a:r>
              <a:rPr lang="en-US" sz="2200" b="1" baseline="30000" dirty="0">
                <a:latin typeface="Times New Roman" pitchFamily="18" charset="0"/>
                <a:cs typeface="Times New Roman" pitchFamily="18" charset="0"/>
              </a:rPr>
              <a:t> </a:t>
            </a:r>
            <a:br>
              <a:rPr lang="en-US" sz="2200" dirty="0">
                <a:latin typeface="Times New Roman" pitchFamily="18" charset="0"/>
                <a:cs typeface="Times New Roman" pitchFamily="18" charset="0"/>
              </a:rPr>
            </a:br>
            <a:r>
              <a:rPr lang="en-US" sz="2400" b="1" baseline="30000" dirty="0">
                <a:solidFill>
                  <a:srgbClr val="FFFF00"/>
                </a:solidFill>
                <a:latin typeface="Times New Roman" pitchFamily="18" charset="0"/>
                <a:cs typeface="Times New Roman" pitchFamily="18" charset="0"/>
              </a:rPr>
              <a:t>1,2</a:t>
            </a:r>
            <a:r>
              <a:rPr lang="en-US" sz="2400" b="1" dirty="0">
                <a:solidFill>
                  <a:srgbClr val="FFFF00"/>
                </a:solidFill>
                <a:latin typeface="Times New Roman" pitchFamily="18" charset="0"/>
                <a:cs typeface="Times New Roman" pitchFamily="18" charset="0"/>
              </a:rPr>
              <a:t> Students, Vaidyanath College, Parli-</a:t>
            </a:r>
            <a:r>
              <a:rPr lang="en-US" sz="2400" b="1" dirty="0" err="1">
                <a:solidFill>
                  <a:srgbClr val="FFFF00"/>
                </a:solidFill>
                <a:latin typeface="Times New Roman" pitchFamily="18" charset="0"/>
                <a:cs typeface="Times New Roman" pitchFamily="18" charset="0"/>
              </a:rPr>
              <a:t>vaijnath</a:t>
            </a:r>
            <a:r>
              <a:rPr lang="en-US" sz="2400" b="1" dirty="0">
                <a:solidFill>
                  <a:srgbClr val="FFFF00"/>
                </a:solidFill>
                <a:latin typeface="Times New Roman" pitchFamily="18" charset="0"/>
                <a:cs typeface="Times New Roman" pitchFamily="18" charset="0"/>
              </a:rPr>
              <a:t>, Dist- Beed, 431515  Maharashtra</a:t>
            </a:r>
            <a:br>
              <a:rPr lang="en-US" sz="2400" b="1" dirty="0">
                <a:solidFill>
                  <a:srgbClr val="FFFF00"/>
                </a:solidFill>
                <a:latin typeface="Times New Roman" pitchFamily="18" charset="0"/>
                <a:cs typeface="Times New Roman" pitchFamily="18" charset="0"/>
              </a:rPr>
            </a:br>
            <a:r>
              <a:rPr lang="en-US" sz="2400" b="1" baseline="30000" dirty="0">
                <a:solidFill>
                  <a:srgbClr val="FFFF00"/>
                </a:solidFill>
                <a:latin typeface="Times New Roman" pitchFamily="18" charset="0"/>
                <a:cs typeface="Times New Roman" pitchFamily="18" charset="0"/>
              </a:rPr>
              <a:t>3</a:t>
            </a:r>
            <a:r>
              <a:rPr lang="en-US" sz="2400" b="1" dirty="0">
                <a:solidFill>
                  <a:srgbClr val="FFFF00"/>
                </a:solidFill>
                <a:latin typeface="Times New Roman" pitchFamily="18" charset="0"/>
                <a:cs typeface="Times New Roman" pitchFamily="18" charset="0"/>
              </a:rPr>
              <a:t> Professor in Chemistry, Vaidyanath College, Parli-</a:t>
            </a:r>
            <a:r>
              <a:rPr lang="en-US" sz="2400" b="1" dirty="0" err="1">
                <a:solidFill>
                  <a:srgbClr val="FFFF00"/>
                </a:solidFill>
                <a:latin typeface="Times New Roman" pitchFamily="18" charset="0"/>
                <a:cs typeface="Times New Roman" pitchFamily="18" charset="0"/>
              </a:rPr>
              <a:t>vaijnath</a:t>
            </a:r>
            <a:r>
              <a:rPr lang="en-US" sz="2400" b="1" dirty="0">
                <a:solidFill>
                  <a:srgbClr val="FFFF00"/>
                </a:solidFill>
                <a:latin typeface="Times New Roman" pitchFamily="18" charset="0"/>
                <a:cs typeface="Times New Roman" pitchFamily="18" charset="0"/>
              </a:rPr>
              <a:t>, Dist- Beed,  431515  Maharashtra</a:t>
            </a:r>
            <a:br>
              <a:rPr lang="en-US" sz="2700" b="1" dirty="0">
                <a:solidFill>
                  <a:srgbClr val="002060"/>
                </a:solidFill>
                <a:latin typeface="Times New Roman" pitchFamily="18" charset="0"/>
                <a:cs typeface="Times New Roman" pitchFamily="18" charset="0"/>
              </a:rPr>
            </a:br>
            <a:r>
              <a:rPr lang="en-US" sz="2700" b="1" dirty="0">
                <a:solidFill>
                  <a:srgbClr val="002060"/>
                </a:solidFill>
                <a:latin typeface="Times New Roman" pitchFamily="18" charset="0"/>
                <a:cs typeface="Times New Roman" pitchFamily="18" charset="0"/>
              </a:rPr>
              <a:t> </a:t>
            </a:r>
            <a:br>
              <a:rPr lang="en-US" sz="2700" b="1" dirty="0">
                <a:solidFill>
                  <a:srgbClr val="002060"/>
                </a:solidFill>
                <a:latin typeface="Times New Roman" pitchFamily="18" charset="0"/>
                <a:cs typeface="Times New Roman" pitchFamily="18" charset="0"/>
              </a:rPr>
            </a:br>
            <a:r>
              <a:rPr lang="en-US" sz="2200" b="1" dirty="0">
                <a:latin typeface="Times New Roman" pitchFamily="18" charset="0"/>
                <a:cs typeface="Times New Roman" pitchFamily="18" charset="0"/>
              </a:rPr>
              <a:t>E-mail : </a:t>
            </a:r>
            <a:r>
              <a:rPr lang="en-US" sz="2200" b="1" u="sng" dirty="0">
                <a:latin typeface="Times New Roman" pitchFamily="18" charset="0"/>
                <a:cs typeface="Times New Roman" pitchFamily="18" charset="0"/>
                <a:hlinkClick r:id="rId2"/>
              </a:rPr>
              <a:t>mglandge@rediffmail.com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714356"/>
            <a:ext cx="764386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Abstract:</a:t>
            </a: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 attempt has been made to study the business communication in corporate sector. The present paper explains the results of different questionnaires aims based research conducted on how organization made communication on Corporate Social Responsibility (CSR) in Pune, Maharashtra. The first objective of present work was to study how communication is performed within and outside the organization.  The other second objective was to evaluate how they communicate with the prominent stakeholders for their work culture and CSR behaviors.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b="1"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The present research work took place in Dussehra-Diwali period and observe 14-16 best organizations in Pune, Maharashtra. Above all organizations completed questionnaires was collected and data processed. The results obtained were rectified and proper communication suggested to organization for better improvements and sustainable development.</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Keywords:</a:t>
            </a:r>
            <a:r>
              <a:rPr kumimoji="0" lang="en-US"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business communication, corporate social responsibility, organization, sustainable development etc.</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285728"/>
            <a:ext cx="771530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Aims of present work: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 understand and follow the easy way communications made in organization.</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 develop work culture through best communication among all the staff.</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 use best way of verbal and nonverbal communication.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Objective: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first objective of present work was to study how communication is performed within and outside the organization.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second objective was to evaluate how they communicate with the prominent stakeholders for their work culture and CSR behaviors.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500042"/>
            <a:ext cx="828680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Introduction : </a:t>
            </a:r>
            <a:endParaRPr kumimoji="0" lang="en-US" sz="3200" b="0" i="0" u="none" strike="noStrike" cap="none" normalizeH="0" baseline="0" dirty="0">
              <a:ln>
                <a:noFill/>
              </a:ln>
              <a:solidFill>
                <a:srgbClr val="00B05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What is the CSR in business communication?</a:t>
            </a:r>
            <a:endParaRPr kumimoji="0" lang="en-US" sz="2400" b="1" i="0" u="none" strike="noStrike" cap="none" normalizeH="0" baseline="0" dirty="0">
              <a:ln>
                <a:noFill/>
              </a:ln>
              <a:solidFill>
                <a:srgbClr val="C00000"/>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Anticipation of prominent stakeholders, </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Articulation of CSR policy, </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Organization communication,</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Social and environmental relationship. </a:t>
            </a:r>
            <a:endParaRPr kumimoji="0" lang="en-US" sz="2400" b="1" i="0" u="none" strike="noStrike" cap="none" normalizeH="0" baseline="0" dirty="0">
              <a:ln>
                <a:noFill/>
              </a:ln>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What is communication approach to CSR?</a:t>
            </a:r>
            <a:endParaRPr kumimoji="0" lang="en-US" sz="2400" b="1" i="0" u="none" strike="noStrike" cap="none" normalizeH="0" baseline="0" dirty="0">
              <a:ln>
                <a:noFill/>
              </a:ln>
              <a:solidFill>
                <a:srgbClr val="C00000"/>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Needs and wants of customers,</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Frequently asked questions,</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Complaints,</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Any suggestions.</a:t>
            </a:r>
            <a:endParaRPr kumimoji="0" lang="en-US" sz="2400" b="1" i="0" u="none" strike="noStrike" cap="none" normalizeH="0" baseline="0" dirty="0">
              <a:ln>
                <a:noFill/>
              </a:ln>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What is the Importance of communication in CSR?</a:t>
            </a:r>
            <a:endParaRPr kumimoji="0" lang="en-US" sz="2400" b="1" i="0" u="none" strike="noStrike" cap="none" normalizeH="0" baseline="0" dirty="0">
              <a:ln>
                <a:noFill/>
              </a:ln>
              <a:solidFill>
                <a:srgbClr val="C00000"/>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Long term commitment,</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Result oriented actions,</a:t>
            </a:r>
            <a:endParaRPr kumimoji="0" lang="en-US" sz="2400" b="1" i="0" u="none" strike="noStrike" cap="none" normalizeH="0" baseline="0" dirty="0">
              <a:ln>
                <a:noFill/>
              </a:ln>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Returns and investment.</a:t>
            </a:r>
            <a:endParaRPr kumimoji="0" lang="en-US" sz="2400" b="1"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3"/>
            <a:ext cx="8072494" cy="5693866"/>
          </a:xfrm>
          <a:prstGeom prst="rect">
            <a:avLst/>
          </a:prstGeom>
        </p:spPr>
        <p:txBody>
          <a:bodyPr wrap="square">
            <a:spAutoFit/>
          </a:bodyPr>
          <a:lstStyle/>
          <a:p>
            <a:pPr lvl="0" algn="ctr" eaLnBrk="0" fontAlgn="base" hangingPunct="0">
              <a:spcBef>
                <a:spcPct val="0"/>
              </a:spcBef>
              <a:spcAft>
                <a:spcPct val="0"/>
              </a:spcAft>
            </a:pPr>
            <a:r>
              <a:rPr kumimoji="0" lang="en-US"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Types of CSR.</a:t>
            </a:r>
            <a:endParaRPr kumimoji="0" lang="en-US" sz="2800" b="1" i="0" u="none" strike="noStrike" cap="none" normalizeH="0" baseline="0" dirty="0">
              <a:ln>
                <a:noFill/>
              </a:ln>
              <a:solidFill>
                <a:srgbClr val="C00000"/>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Environmental responsibility,</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Human rights or ethical responsibility,</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Philanthropic responsibility,</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Economic responsibility.</a:t>
            </a:r>
            <a:endParaRPr kumimoji="0" lang="en-US" sz="2800" b="1" i="0" u="none" strike="noStrike" cap="none" normalizeH="0" baseline="0" dirty="0">
              <a:ln>
                <a:noFill/>
              </a:ln>
              <a:effectLst/>
              <a:latin typeface="Times New Roman" pitchFamily="18" charset="0"/>
              <a:cs typeface="Times New Roman" pitchFamily="18" charset="0"/>
            </a:endParaRPr>
          </a:p>
          <a:p>
            <a:pPr lvl="0" algn="ctr" eaLnBrk="0" fontAlgn="base" hangingPunct="0">
              <a:spcBef>
                <a:spcPct val="0"/>
              </a:spcBef>
              <a:spcAft>
                <a:spcPct val="0"/>
              </a:spcAft>
            </a:pPr>
            <a:r>
              <a:rPr kumimoji="0" lang="en-US" sz="2800" b="1" i="0" u="none" strike="noStrike" cap="none" normalizeH="0" baseline="0" dirty="0">
                <a:ln>
                  <a:noFill/>
                </a:ln>
                <a:solidFill>
                  <a:srgbClr val="C00000"/>
                </a:solidFill>
                <a:effectLst/>
                <a:latin typeface="Times New Roman" pitchFamily="18" charset="0"/>
                <a:ea typeface="Times New Roman" pitchFamily="18" charset="0"/>
                <a:cs typeface="Times New Roman" pitchFamily="18" charset="0"/>
              </a:rPr>
              <a:t>Strategies and Benefits of CSR.</a:t>
            </a:r>
            <a:endParaRPr kumimoji="0" lang="en-US" sz="2800" b="1" i="0" u="none" strike="noStrike" cap="none" normalizeH="0" baseline="0" dirty="0">
              <a:ln>
                <a:noFill/>
              </a:ln>
              <a:solidFill>
                <a:srgbClr val="C00000"/>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Increased staff engagement,</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Good base line financials</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Good hands to communities,</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More investment opportunities</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Brand awareness</a:t>
            </a:r>
            <a:endParaRPr kumimoji="0" lang="en-US" sz="2800" b="1" i="0" u="none" strike="noStrike" cap="none" normalizeH="0" baseline="0" dirty="0">
              <a:ln>
                <a:noFill/>
              </a:ln>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Customer retention and loyalty</a:t>
            </a:r>
          </a:p>
          <a:p>
            <a:pPr lvl="0" eaLnBrk="0" fontAlgn="base" hangingPunct="0">
              <a:spcBef>
                <a:spcPct val="0"/>
              </a:spcBef>
              <a:spcAft>
                <a:spcPct val="0"/>
              </a:spcAft>
            </a:pPr>
            <a:r>
              <a:rPr kumimoji="0" lang="en-US" sz="2800" b="1" i="0" u="none" strike="noStrike" cap="none" normalizeH="0" baseline="0" dirty="0">
                <a:ln>
                  <a:noFill/>
                </a:ln>
                <a:effectLst/>
                <a:latin typeface="Times New Roman" pitchFamily="18" charset="0"/>
                <a:ea typeface="Times New Roman" pitchFamily="18" charset="0"/>
                <a:cs typeface="Times New Roman" pitchFamily="18" charset="0"/>
              </a:rPr>
              <a:t>Healthy and well developed work culture brand.</a:t>
            </a:r>
            <a:r>
              <a:rPr kumimoji="0" lang="en-US" sz="2800" b="1" i="0" u="none" strike="noStrike" cap="none" normalizeH="0" baseline="0" dirty="0">
                <a:ln>
                  <a:noFill/>
                </a:ln>
                <a:effectLst/>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428604"/>
            <a:ext cx="78581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Tools of CSR activities.</a:t>
            </a:r>
            <a:endParaRPr kumimoji="0" lang="en-US" sz="2400" b="1" i="0" u="none" strike="noStrike" cap="none" normalizeH="0" baseline="0" dirty="0">
              <a:ln>
                <a:noFill/>
              </a:ln>
              <a:solidFill>
                <a:srgbClr val="FF0000"/>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Print Media, </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Online platform,</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Advertisements TV, radio</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Blogging,</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Websites etc.</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Pillars of effective communication</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Credibility, </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Reliability,</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Connection,</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Clarity.</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Pros and cons of CSR.</a:t>
            </a:r>
            <a:endParaRPr kumimoji="0" lang="en-US" sz="2400" b="1" i="0" u="none" strike="noStrike" cap="none" normalizeH="0" baseline="0" dirty="0">
              <a:ln>
                <a:noFill/>
              </a:ln>
              <a:solidFill>
                <a:srgbClr val="FF0000"/>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Profitability and value, better customer relations.</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r>
              <a:rPr kumimoji="0" lang="en-US" sz="24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CSR costs money to implement and conflicts with the profit motive.</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57158" y="214290"/>
            <a:ext cx="7715304"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Conclusion</a:t>
            </a:r>
            <a:endParaRPr kumimoji="0" lang="en-US" sz="40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a:ln>
                  <a:noFill/>
                </a:ln>
                <a:effectLst/>
                <a:latin typeface="Times New Roman" pitchFamily="18" charset="0"/>
                <a:ea typeface="Times New Roman" pitchFamily="18" charset="0"/>
                <a:cs typeface="Times New Roman" pitchFamily="18" charset="0"/>
              </a:rPr>
              <a:t>CSR have significant benefits for countries, by attracting investment, improvement in business environment, reduction in business risk and creating good sustainable economy.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effectLst/>
                <a:latin typeface="Times New Roman" pitchFamily="18" charset="0"/>
                <a:ea typeface="Times New Roman" pitchFamily="18" charset="0"/>
                <a:cs typeface="Times New Roman" pitchFamily="18" charset="0"/>
              </a:rPr>
              <a:t>Also helps in promoting economic growth and development. </a:t>
            </a:r>
            <a:endParaRPr kumimoji="0" lang="en-US" sz="36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214290"/>
            <a:ext cx="75724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Acknowledgement: </a:t>
            </a:r>
            <a:endParaRPr kumimoji="0" lang="en-US" sz="2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authors are thankful to the Principal, Head, Research students and friends for provided necessary work &amp; data </a:t>
            </a:r>
            <a:r>
              <a:rPr lang="en-US" sz="3200" dirty="0">
                <a:solidFill>
                  <a:srgbClr val="202124"/>
                </a:solidFill>
                <a:latin typeface="Times New Roman" pitchFamily="18" charset="0"/>
                <a:ea typeface="Times New Roman" pitchFamily="18" charset="0"/>
                <a:cs typeface="Times New Roman" pitchFamily="18" charset="0"/>
              </a:rPr>
              <a:t>f</a:t>
            </a:r>
            <a:r>
              <a:rPr kumimoji="0" lang="en-US" sz="32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or the completion of this research work.</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19459" name="Picture 3" descr="Free Thank You Note illustration and picture"/>
          <p:cNvPicPr>
            <a:picLocks noChangeAspect="1" noChangeArrowheads="1"/>
          </p:cNvPicPr>
          <p:nvPr/>
        </p:nvPicPr>
        <p:blipFill>
          <a:blip r:embed="rId2"/>
          <a:srcRect/>
          <a:stretch>
            <a:fillRect/>
          </a:stretch>
        </p:blipFill>
        <p:spPr bwMode="auto">
          <a:xfrm>
            <a:off x="357158" y="2643182"/>
            <a:ext cx="7162809" cy="371477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572</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Times New Roman</vt:lpstr>
      <vt:lpstr>Trebuchet MS</vt:lpstr>
      <vt:lpstr>Wingdings</vt:lpstr>
      <vt:lpstr>Wingdings 2</vt:lpstr>
      <vt:lpstr>Opulent</vt:lpstr>
      <vt:lpstr>             A Comprehensive Study on Business Communication on Corporate Social Responsibility in Pune, Maharashtra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Comprehensive Study on Business Communication on Corporate Social Responsibility in Pune, Maharashtra    Swaraj M. Landge1, Ruturaj M. Landge2and Mahadev G. Landge3   1,2 Students, Vaidyanath College, Parli-vaijnath, Dist- Beed, 431515  Maharashtra 3 Professor in Chemistry, Vaidyanath College, Parli-vaijnath, Dist- Beed,  431515  Maharashtra   E-mail : mglandge@rediffmail.com</dc:title>
  <dc:creator>VG</dc:creator>
  <cp:lastModifiedBy>Advocate Dr Kazi Abdul Mannan</cp:lastModifiedBy>
  <cp:revision>14</cp:revision>
  <dcterms:created xsi:type="dcterms:W3CDTF">2023-11-18T14:19:53Z</dcterms:created>
  <dcterms:modified xsi:type="dcterms:W3CDTF">2023-11-19T14:26:17Z</dcterms:modified>
</cp:coreProperties>
</file>