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M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E48-F2D3-5823-0A10-FAF6C26D1A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U"/>
          </a:p>
        </p:txBody>
      </p:sp>
      <p:sp>
        <p:nvSpPr>
          <p:cNvPr id="3" name="Subtitle 2">
            <a:extLst>
              <a:ext uri="{FF2B5EF4-FFF2-40B4-BE49-F238E27FC236}">
                <a16:creationId xmlns:a16="http://schemas.microsoft.com/office/drawing/2014/main" id="{277CC79C-9EE4-B785-3C9D-BF9F60728A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U"/>
          </a:p>
        </p:txBody>
      </p:sp>
      <p:sp>
        <p:nvSpPr>
          <p:cNvPr id="4" name="Date Placeholder 3">
            <a:extLst>
              <a:ext uri="{FF2B5EF4-FFF2-40B4-BE49-F238E27FC236}">
                <a16:creationId xmlns:a16="http://schemas.microsoft.com/office/drawing/2014/main" id="{BA44A6FA-21F2-BC1C-9714-62541A4E30B5}"/>
              </a:ext>
            </a:extLst>
          </p:cNvPr>
          <p:cNvSpPr>
            <a:spLocks noGrp="1"/>
          </p:cNvSpPr>
          <p:nvPr>
            <p:ph type="dt" sz="half" idx="10"/>
          </p:nvPr>
        </p:nvSpPr>
        <p:spPr/>
        <p:txBody>
          <a:bodyPr/>
          <a:lstStyle/>
          <a:p>
            <a:fld id="{50819D9F-FBED-49F8-9B2E-95767C2281A7}" type="datetimeFigureOut">
              <a:rPr lang="en-MU" smtClean="0"/>
              <a:t>11/09/2023</a:t>
            </a:fld>
            <a:endParaRPr lang="en-MU"/>
          </a:p>
        </p:txBody>
      </p:sp>
      <p:sp>
        <p:nvSpPr>
          <p:cNvPr id="5" name="Footer Placeholder 4">
            <a:extLst>
              <a:ext uri="{FF2B5EF4-FFF2-40B4-BE49-F238E27FC236}">
                <a16:creationId xmlns:a16="http://schemas.microsoft.com/office/drawing/2014/main" id="{FA730669-189E-AF40-F8C0-4CBB3FE89509}"/>
              </a:ext>
            </a:extLst>
          </p:cNvPr>
          <p:cNvSpPr>
            <a:spLocks noGrp="1"/>
          </p:cNvSpPr>
          <p:nvPr>
            <p:ph type="ftr" sz="quarter" idx="11"/>
          </p:nvPr>
        </p:nvSpPr>
        <p:spPr/>
        <p:txBody>
          <a:bodyPr/>
          <a:lstStyle/>
          <a:p>
            <a:endParaRPr lang="en-MU"/>
          </a:p>
        </p:txBody>
      </p:sp>
      <p:sp>
        <p:nvSpPr>
          <p:cNvPr id="6" name="Slide Number Placeholder 5">
            <a:extLst>
              <a:ext uri="{FF2B5EF4-FFF2-40B4-BE49-F238E27FC236}">
                <a16:creationId xmlns:a16="http://schemas.microsoft.com/office/drawing/2014/main" id="{EFD33BCB-EA9D-982A-E000-73C75D6D1E1F}"/>
              </a:ext>
            </a:extLst>
          </p:cNvPr>
          <p:cNvSpPr>
            <a:spLocks noGrp="1"/>
          </p:cNvSpPr>
          <p:nvPr>
            <p:ph type="sldNum" sz="quarter" idx="12"/>
          </p:nvPr>
        </p:nvSpPr>
        <p:spPr/>
        <p:txBody>
          <a:bodyPr/>
          <a:lstStyle/>
          <a:p>
            <a:fld id="{7F962247-CCE9-437C-91EB-E59C20CB4D9D}" type="slidenum">
              <a:rPr lang="en-MU" smtClean="0"/>
              <a:t>‹#›</a:t>
            </a:fld>
            <a:endParaRPr lang="en-MU"/>
          </a:p>
        </p:txBody>
      </p:sp>
    </p:spTree>
    <p:extLst>
      <p:ext uri="{BB962C8B-B14F-4D97-AF65-F5344CB8AC3E}">
        <p14:creationId xmlns:p14="http://schemas.microsoft.com/office/powerpoint/2010/main" val="115473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CA4D5-FAE4-2041-0B61-7EBF69E35E08}"/>
              </a:ext>
            </a:extLst>
          </p:cNvPr>
          <p:cNvSpPr>
            <a:spLocks noGrp="1"/>
          </p:cNvSpPr>
          <p:nvPr>
            <p:ph type="title"/>
          </p:nvPr>
        </p:nvSpPr>
        <p:spPr/>
        <p:txBody>
          <a:bodyPr/>
          <a:lstStyle/>
          <a:p>
            <a:r>
              <a:rPr lang="en-US"/>
              <a:t>Click to edit Master title style</a:t>
            </a:r>
            <a:endParaRPr lang="en-MU"/>
          </a:p>
        </p:txBody>
      </p:sp>
      <p:sp>
        <p:nvSpPr>
          <p:cNvPr id="3" name="Vertical Text Placeholder 2">
            <a:extLst>
              <a:ext uri="{FF2B5EF4-FFF2-40B4-BE49-F238E27FC236}">
                <a16:creationId xmlns:a16="http://schemas.microsoft.com/office/drawing/2014/main" id="{721EDC7F-3A8B-AA40-EC2A-EFCB764DEC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U"/>
          </a:p>
        </p:txBody>
      </p:sp>
      <p:sp>
        <p:nvSpPr>
          <p:cNvPr id="4" name="Date Placeholder 3">
            <a:extLst>
              <a:ext uri="{FF2B5EF4-FFF2-40B4-BE49-F238E27FC236}">
                <a16:creationId xmlns:a16="http://schemas.microsoft.com/office/drawing/2014/main" id="{FB7C353B-C29E-0189-B59B-CFDF2F98292F}"/>
              </a:ext>
            </a:extLst>
          </p:cNvPr>
          <p:cNvSpPr>
            <a:spLocks noGrp="1"/>
          </p:cNvSpPr>
          <p:nvPr>
            <p:ph type="dt" sz="half" idx="10"/>
          </p:nvPr>
        </p:nvSpPr>
        <p:spPr/>
        <p:txBody>
          <a:bodyPr/>
          <a:lstStyle/>
          <a:p>
            <a:fld id="{50819D9F-FBED-49F8-9B2E-95767C2281A7}" type="datetimeFigureOut">
              <a:rPr lang="en-MU" smtClean="0"/>
              <a:t>11/09/2023</a:t>
            </a:fld>
            <a:endParaRPr lang="en-MU"/>
          </a:p>
        </p:txBody>
      </p:sp>
      <p:sp>
        <p:nvSpPr>
          <p:cNvPr id="5" name="Footer Placeholder 4">
            <a:extLst>
              <a:ext uri="{FF2B5EF4-FFF2-40B4-BE49-F238E27FC236}">
                <a16:creationId xmlns:a16="http://schemas.microsoft.com/office/drawing/2014/main" id="{158971F4-372A-885D-0314-95B14D6CCF8A}"/>
              </a:ext>
            </a:extLst>
          </p:cNvPr>
          <p:cNvSpPr>
            <a:spLocks noGrp="1"/>
          </p:cNvSpPr>
          <p:nvPr>
            <p:ph type="ftr" sz="quarter" idx="11"/>
          </p:nvPr>
        </p:nvSpPr>
        <p:spPr/>
        <p:txBody>
          <a:bodyPr/>
          <a:lstStyle/>
          <a:p>
            <a:endParaRPr lang="en-MU"/>
          </a:p>
        </p:txBody>
      </p:sp>
      <p:sp>
        <p:nvSpPr>
          <p:cNvPr id="6" name="Slide Number Placeholder 5">
            <a:extLst>
              <a:ext uri="{FF2B5EF4-FFF2-40B4-BE49-F238E27FC236}">
                <a16:creationId xmlns:a16="http://schemas.microsoft.com/office/drawing/2014/main" id="{1B570DBB-65BE-1C0F-091E-F5138FCBD74B}"/>
              </a:ext>
            </a:extLst>
          </p:cNvPr>
          <p:cNvSpPr>
            <a:spLocks noGrp="1"/>
          </p:cNvSpPr>
          <p:nvPr>
            <p:ph type="sldNum" sz="quarter" idx="12"/>
          </p:nvPr>
        </p:nvSpPr>
        <p:spPr/>
        <p:txBody>
          <a:bodyPr/>
          <a:lstStyle/>
          <a:p>
            <a:fld id="{7F962247-CCE9-437C-91EB-E59C20CB4D9D}" type="slidenum">
              <a:rPr lang="en-MU" smtClean="0"/>
              <a:t>‹#›</a:t>
            </a:fld>
            <a:endParaRPr lang="en-MU"/>
          </a:p>
        </p:txBody>
      </p:sp>
    </p:spTree>
    <p:extLst>
      <p:ext uri="{BB962C8B-B14F-4D97-AF65-F5344CB8AC3E}">
        <p14:creationId xmlns:p14="http://schemas.microsoft.com/office/powerpoint/2010/main" val="375205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0FF70C-A5E9-8B0F-C87F-E3293E7D94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U"/>
          </a:p>
        </p:txBody>
      </p:sp>
      <p:sp>
        <p:nvSpPr>
          <p:cNvPr id="3" name="Vertical Text Placeholder 2">
            <a:extLst>
              <a:ext uri="{FF2B5EF4-FFF2-40B4-BE49-F238E27FC236}">
                <a16:creationId xmlns:a16="http://schemas.microsoft.com/office/drawing/2014/main" id="{5CD17A83-6483-A495-C7AC-A98BEF209C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U"/>
          </a:p>
        </p:txBody>
      </p:sp>
      <p:sp>
        <p:nvSpPr>
          <p:cNvPr id="4" name="Date Placeholder 3">
            <a:extLst>
              <a:ext uri="{FF2B5EF4-FFF2-40B4-BE49-F238E27FC236}">
                <a16:creationId xmlns:a16="http://schemas.microsoft.com/office/drawing/2014/main" id="{EEC87C99-B58B-EB35-3D09-B847DED4D60F}"/>
              </a:ext>
            </a:extLst>
          </p:cNvPr>
          <p:cNvSpPr>
            <a:spLocks noGrp="1"/>
          </p:cNvSpPr>
          <p:nvPr>
            <p:ph type="dt" sz="half" idx="10"/>
          </p:nvPr>
        </p:nvSpPr>
        <p:spPr/>
        <p:txBody>
          <a:bodyPr/>
          <a:lstStyle/>
          <a:p>
            <a:fld id="{50819D9F-FBED-49F8-9B2E-95767C2281A7}" type="datetimeFigureOut">
              <a:rPr lang="en-MU" smtClean="0"/>
              <a:t>11/09/2023</a:t>
            </a:fld>
            <a:endParaRPr lang="en-MU"/>
          </a:p>
        </p:txBody>
      </p:sp>
      <p:sp>
        <p:nvSpPr>
          <p:cNvPr id="5" name="Footer Placeholder 4">
            <a:extLst>
              <a:ext uri="{FF2B5EF4-FFF2-40B4-BE49-F238E27FC236}">
                <a16:creationId xmlns:a16="http://schemas.microsoft.com/office/drawing/2014/main" id="{0617F28E-7A56-9EE4-B6CB-A948407F4880}"/>
              </a:ext>
            </a:extLst>
          </p:cNvPr>
          <p:cNvSpPr>
            <a:spLocks noGrp="1"/>
          </p:cNvSpPr>
          <p:nvPr>
            <p:ph type="ftr" sz="quarter" idx="11"/>
          </p:nvPr>
        </p:nvSpPr>
        <p:spPr/>
        <p:txBody>
          <a:bodyPr/>
          <a:lstStyle/>
          <a:p>
            <a:endParaRPr lang="en-MU"/>
          </a:p>
        </p:txBody>
      </p:sp>
      <p:sp>
        <p:nvSpPr>
          <p:cNvPr id="6" name="Slide Number Placeholder 5">
            <a:extLst>
              <a:ext uri="{FF2B5EF4-FFF2-40B4-BE49-F238E27FC236}">
                <a16:creationId xmlns:a16="http://schemas.microsoft.com/office/drawing/2014/main" id="{A1AC216C-8F6A-2F2D-7D16-36210CB81232}"/>
              </a:ext>
            </a:extLst>
          </p:cNvPr>
          <p:cNvSpPr>
            <a:spLocks noGrp="1"/>
          </p:cNvSpPr>
          <p:nvPr>
            <p:ph type="sldNum" sz="quarter" idx="12"/>
          </p:nvPr>
        </p:nvSpPr>
        <p:spPr/>
        <p:txBody>
          <a:bodyPr/>
          <a:lstStyle/>
          <a:p>
            <a:fld id="{7F962247-CCE9-437C-91EB-E59C20CB4D9D}" type="slidenum">
              <a:rPr lang="en-MU" smtClean="0"/>
              <a:t>‹#›</a:t>
            </a:fld>
            <a:endParaRPr lang="en-MU"/>
          </a:p>
        </p:txBody>
      </p:sp>
    </p:spTree>
    <p:extLst>
      <p:ext uri="{BB962C8B-B14F-4D97-AF65-F5344CB8AC3E}">
        <p14:creationId xmlns:p14="http://schemas.microsoft.com/office/powerpoint/2010/main" val="228493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B2292-7D40-A506-C7D1-E4C4D7B6A334}"/>
              </a:ext>
            </a:extLst>
          </p:cNvPr>
          <p:cNvSpPr>
            <a:spLocks noGrp="1"/>
          </p:cNvSpPr>
          <p:nvPr>
            <p:ph type="title"/>
          </p:nvPr>
        </p:nvSpPr>
        <p:spPr/>
        <p:txBody>
          <a:bodyPr/>
          <a:lstStyle/>
          <a:p>
            <a:r>
              <a:rPr lang="en-US"/>
              <a:t>Click to edit Master title style</a:t>
            </a:r>
            <a:endParaRPr lang="en-MU"/>
          </a:p>
        </p:txBody>
      </p:sp>
      <p:sp>
        <p:nvSpPr>
          <p:cNvPr id="3" name="Content Placeholder 2">
            <a:extLst>
              <a:ext uri="{FF2B5EF4-FFF2-40B4-BE49-F238E27FC236}">
                <a16:creationId xmlns:a16="http://schemas.microsoft.com/office/drawing/2014/main" id="{91F38642-8A93-15BC-0F8C-48AC87142B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U"/>
          </a:p>
        </p:txBody>
      </p:sp>
      <p:sp>
        <p:nvSpPr>
          <p:cNvPr id="4" name="Date Placeholder 3">
            <a:extLst>
              <a:ext uri="{FF2B5EF4-FFF2-40B4-BE49-F238E27FC236}">
                <a16:creationId xmlns:a16="http://schemas.microsoft.com/office/drawing/2014/main" id="{FAD2B025-ED20-E2B7-8985-D91E4C053D09}"/>
              </a:ext>
            </a:extLst>
          </p:cNvPr>
          <p:cNvSpPr>
            <a:spLocks noGrp="1"/>
          </p:cNvSpPr>
          <p:nvPr>
            <p:ph type="dt" sz="half" idx="10"/>
          </p:nvPr>
        </p:nvSpPr>
        <p:spPr/>
        <p:txBody>
          <a:bodyPr/>
          <a:lstStyle/>
          <a:p>
            <a:fld id="{50819D9F-FBED-49F8-9B2E-95767C2281A7}" type="datetimeFigureOut">
              <a:rPr lang="en-MU" smtClean="0"/>
              <a:t>11/09/2023</a:t>
            </a:fld>
            <a:endParaRPr lang="en-MU"/>
          </a:p>
        </p:txBody>
      </p:sp>
      <p:sp>
        <p:nvSpPr>
          <p:cNvPr id="5" name="Footer Placeholder 4">
            <a:extLst>
              <a:ext uri="{FF2B5EF4-FFF2-40B4-BE49-F238E27FC236}">
                <a16:creationId xmlns:a16="http://schemas.microsoft.com/office/drawing/2014/main" id="{6264870A-A4CE-83E7-8E90-C62FC81D8003}"/>
              </a:ext>
            </a:extLst>
          </p:cNvPr>
          <p:cNvSpPr>
            <a:spLocks noGrp="1"/>
          </p:cNvSpPr>
          <p:nvPr>
            <p:ph type="ftr" sz="quarter" idx="11"/>
          </p:nvPr>
        </p:nvSpPr>
        <p:spPr/>
        <p:txBody>
          <a:bodyPr/>
          <a:lstStyle/>
          <a:p>
            <a:endParaRPr lang="en-MU"/>
          </a:p>
        </p:txBody>
      </p:sp>
      <p:sp>
        <p:nvSpPr>
          <p:cNvPr id="6" name="Slide Number Placeholder 5">
            <a:extLst>
              <a:ext uri="{FF2B5EF4-FFF2-40B4-BE49-F238E27FC236}">
                <a16:creationId xmlns:a16="http://schemas.microsoft.com/office/drawing/2014/main" id="{EB01788E-A30A-3131-C0EF-EC9AF267FDBB}"/>
              </a:ext>
            </a:extLst>
          </p:cNvPr>
          <p:cNvSpPr>
            <a:spLocks noGrp="1"/>
          </p:cNvSpPr>
          <p:nvPr>
            <p:ph type="sldNum" sz="quarter" idx="12"/>
          </p:nvPr>
        </p:nvSpPr>
        <p:spPr/>
        <p:txBody>
          <a:bodyPr/>
          <a:lstStyle/>
          <a:p>
            <a:fld id="{7F962247-CCE9-437C-91EB-E59C20CB4D9D}" type="slidenum">
              <a:rPr lang="en-MU" smtClean="0"/>
              <a:t>‹#›</a:t>
            </a:fld>
            <a:endParaRPr lang="en-MU"/>
          </a:p>
        </p:txBody>
      </p:sp>
    </p:spTree>
    <p:extLst>
      <p:ext uri="{BB962C8B-B14F-4D97-AF65-F5344CB8AC3E}">
        <p14:creationId xmlns:p14="http://schemas.microsoft.com/office/powerpoint/2010/main" val="2273687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71AC-C398-CA56-EE8E-F27D9D7D95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U"/>
          </a:p>
        </p:txBody>
      </p:sp>
      <p:sp>
        <p:nvSpPr>
          <p:cNvPr id="3" name="Text Placeholder 2">
            <a:extLst>
              <a:ext uri="{FF2B5EF4-FFF2-40B4-BE49-F238E27FC236}">
                <a16:creationId xmlns:a16="http://schemas.microsoft.com/office/drawing/2014/main" id="{9BED83AD-2560-BE05-F49A-5D1D003BE4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B99ECD-B765-D741-5D50-A1E3D8C3FFC1}"/>
              </a:ext>
            </a:extLst>
          </p:cNvPr>
          <p:cNvSpPr>
            <a:spLocks noGrp="1"/>
          </p:cNvSpPr>
          <p:nvPr>
            <p:ph type="dt" sz="half" idx="10"/>
          </p:nvPr>
        </p:nvSpPr>
        <p:spPr/>
        <p:txBody>
          <a:bodyPr/>
          <a:lstStyle/>
          <a:p>
            <a:fld id="{50819D9F-FBED-49F8-9B2E-95767C2281A7}" type="datetimeFigureOut">
              <a:rPr lang="en-MU" smtClean="0"/>
              <a:t>11/09/2023</a:t>
            </a:fld>
            <a:endParaRPr lang="en-MU"/>
          </a:p>
        </p:txBody>
      </p:sp>
      <p:sp>
        <p:nvSpPr>
          <p:cNvPr id="5" name="Footer Placeholder 4">
            <a:extLst>
              <a:ext uri="{FF2B5EF4-FFF2-40B4-BE49-F238E27FC236}">
                <a16:creationId xmlns:a16="http://schemas.microsoft.com/office/drawing/2014/main" id="{C4FD1322-DDBD-555A-3A17-22D939CFCD08}"/>
              </a:ext>
            </a:extLst>
          </p:cNvPr>
          <p:cNvSpPr>
            <a:spLocks noGrp="1"/>
          </p:cNvSpPr>
          <p:nvPr>
            <p:ph type="ftr" sz="quarter" idx="11"/>
          </p:nvPr>
        </p:nvSpPr>
        <p:spPr/>
        <p:txBody>
          <a:bodyPr/>
          <a:lstStyle/>
          <a:p>
            <a:endParaRPr lang="en-MU"/>
          </a:p>
        </p:txBody>
      </p:sp>
      <p:sp>
        <p:nvSpPr>
          <p:cNvPr id="6" name="Slide Number Placeholder 5">
            <a:extLst>
              <a:ext uri="{FF2B5EF4-FFF2-40B4-BE49-F238E27FC236}">
                <a16:creationId xmlns:a16="http://schemas.microsoft.com/office/drawing/2014/main" id="{631E9C11-4D06-7971-C43F-CA7A91169BB9}"/>
              </a:ext>
            </a:extLst>
          </p:cNvPr>
          <p:cNvSpPr>
            <a:spLocks noGrp="1"/>
          </p:cNvSpPr>
          <p:nvPr>
            <p:ph type="sldNum" sz="quarter" idx="12"/>
          </p:nvPr>
        </p:nvSpPr>
        <p:spPr/>
        <p:txBody>
          <a:bodyPr/>
          <a:lstStyle/>
          <a:p>
            <a:fld id="{7F962247-CCE9-437C-91EB-E59C20CB4D9D}" type="slidenum">
              <a:rPr lang="en-MU" smtClean="0"/>
              <a:t>‹#›</a:t>
            </a:fld>
            <a:endParaRPr lang="en-MU"/>
          </a:p>
        </p:txBody>
      </p:sp>
    </p:spTree>
    <p:extLst>
      <p:ext uri="{BB962C8B-B14F-4D97-AF65-F5344CB8AC3E}">
        <p14:creationId xmlns:p14="http://schemas.microsoft.com/office/powerpoint/2010/main" val="313338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DD66A-A81B-9E90-159C-A78ACE7320EA}"/>
              </a:ext>
            </a:extLst>
          </p:cNvPr>
          <p:cNvSpPr>
            <a:spLocks noGrp="1"/>
          </p:cNvSpPr>
          <p:nvPr>
            <p:ph type="title"/>
          </p:nvPr>
        </p:nvSpPr>
        <p:spPr/>
        <p:txBody>
          <a:bodyPr/>
          <a:lstStyle/>
          <a:p>
            <a:r>
              <a:rPr lang="en-US"/>
              <a:t>Click to edit Master title style</a:t>
            </a:r>
            <a:endParaRPr lang="en-MU"/>
          </a:p>
        </p:txBody>
      </p:sp>
      <p:sp>
        <p:nvSpPr>
          <p:cNvPr id="3" name="Content Placeholder 2">
            <a:extLst>
              <a:ext uri="{FF2B5EF4-FFF2-40B4-BE49-F238E27FC236}">
                <a16:creationId xmlns:a16="http://schemas.microsoft.com/office/drawing/2014/main" id="{CE596397-A12D-EF95-C3B6-CF1323976A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U"/>
          </a:p>
        </p:txBody>
      </p:sp>
      <p:sp>
        <p:nvSpPr>
          <p:cNvPr id="4" name="Content Placeholder 3">
            <a:extLst>
              <a:ext uri="{FF2B5EF4-FFF2-40B4-BE49-F238E27FC236}">
                <a16:creationId xmlns:a16="http://schemas.microsoft.com/office/drawing/2014/main" id="{1303EDBF-EB46-6D76-DDE9-360AEF117C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U"/>
          </a:p>
        </p:txBody>
      </p:sp>
      <p:sp>
        <p:nvSpPr>
          <p:cNvPr id="5" name="Date Placeholder 4">
            <a:extLst>
              <a:ext uri="{FF2B5EF4-FFF2-40B4-BE49-F238E27FC236}">
                <a16:creationId xmlns:a16="http://schemas.microsoft.com/office/drawing/2014/main" id="{59BB28CF-DF4C-C228-FD5A-0EFC01E74F26}"/>
              </a:ext>
            </a:extLst>
          </p:cNvPr>
          <p:cNvSpPr>
            <a:spLocks noGrp="1"/>
          </p:cNvSpPr>
          <p:nvPr>
            <p:ph type="dt" sz="half" idx="10"/>
          </p:nvPr>
        </p:nvSpPr>
        <p:spPr/>
        <p:txBody>
          <a:bodyPr/>
          <a:lstStyle/>
          <a:p>
            <a:fld id="{50819D9F-FBED-49F8-9B2E-95767C2281A7}" type="datetimeFigureOut">
              <a:rPr lang="en-MU" smtClean="0"/>
              <a:t>11/09/2023</a:t>
            </a:fld>
            <a:endParaRPr lang="en-MU"/>
          </a:p>
        </p:txBody>
      </p:sp>
      <p:sp>
        <p:nvSpPr>
          <p:cNvPr id="6" name="Footer Placeholder 5">
            <a:extLst>
              <a:ext uri="{FF2B5EF4-FFF2-40B4-BE49-F238E27FC236}">
                <a16:creationId xmlns:a16="http://schemas.microsoft.com/office/drawing/2014/main" id="{6118340C-75F4-4E61-469F-FAED73145E90}"/>
              </a:ext>
            </a:extLst>
          </p:cNvPr>
          <p:cNvSpPr>
            <a:spLocks noGrp="1"/>
          </p:cNvSpPr>
          <p:nvPr>
            <p:ph type="ftr" sz="quarter" idx="11"/>
          </p:nvPr>
        </p:nvSpPr>
        <p:spPr/>
        <p:txBody>
          <a:bodyPr/>
          <a:lstStyle/>
          <a:p>
            <a:endParaRPr lang="en-MU"/>
          </a:p>
        </p:txBody>
      </p:sp>
      <p:sp>
        <p:nvSpPr>
          <p:cNvPr id="7" name="Slide Number Placeholder 6">
            <a:extLst>
              <a:ext uri="{FF2B5EF4-FFF2-40B4-BE49-F238E27FC236}">
                <a16:creationId xmlns:a16="http://schemas.microsoft.com/office/drawing/2014/main" id="{0C566433-032E-2154-3536-3DADDE859859}"/>
              </a:ext>
            </a:extLst>
          </p:cNvPr>
          <p:cNvSpPr>
            <a:spLocks noGrp="1"/>
          </p:cNvSpPr>
          <p:nvPr>
            <p:ph type="sldNum" sz="quarter" idx="12"/>
          </p:nvPr>
        </p:nvSpPr>
        <p:spPr/>
        <p:txBody>
          <a:bodyPr/>
          <a:lstStyle/>
          <a:p>
            <a:fld id="{7F962247-CCE9-437C-91EB-E59C20CB4D9D}" type="slidenum">
              <a:rPr lang="en-MU" smtClean="0"/>
              <a:t>‹#›</a:t>
            </a:fld>
            <a:endParaRPr lang="en-MU"/>
          </a:p>
        </p:txBody>
      </p:sp>
    </p:spTree>
    <p:extLst>
      <p:ext uri="{BB962C8B-B14F-4D97-AF65-F5344CB8AC3E}">
        <p14:creationId xmlns:p14="http://schemas.microsoft.com/office/powerpoint/2010/main" val="1303626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10BFF-0874-A378-F2F3-48992AE17607}"/>
              </a:ext>
            </a:extLst>
          </p:cNvPr>
          <p:cNvSpPr>
            <a:spLocks noGrp="1"/>
          </p:cNvSpPr>
          <p:nvPr>
            <p:ph type="title"/>
          </p:nvPr>
        </p:nvSpPr>
        <p:spPr>
          <a:xfrm>
            <a:off x="839788" y="365125"/>
            <a:ext cx="10515600" cy="1325563"/>
          </a:xfrm>
        </p:spPr>
        <p:txBody>
          <a:bodyPr/>
          <a:lstStyle/>
          <a:p>
            <a:r>
              <a:rPr lang="en-US"/>
              <a:t>Click to edit Master title style</a:t>
            </a:r>
            <a:endParaRPr lang="en-MU"/>
          </a:p>
        </p:txBody>
      </p:sp>
      <p:sp>
        <p:nvSpPr>
          <p:cNvPr id="3" name="Text Placeholder 2">
            <a:extLst>
              <a:ext uri="{FF2B5EF4-FFF2-40B4-BE49-F238E27FC236}">
                <a16:creationId xmlns:a16="http://schemas.microsoft.com/office/drawing/2014/main" id="{F63CA6CB-562E-83C8-FE38-351069F624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7B394E-723D-38EE-7174-9B70FF303F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U"/>
          </a:p>
        </p:txBody>
      </p:sp>
      <p:sp>
        <p:nvSpPr>
          <p:cNvPr id="5" name="Text Placeholder 4">
            <a:extLst>
              <a:ext uri="{FF2B5EF4-FFF2-40B4-BE49-F238E27FC236}">
                <a16:creationId xmlns:a16="http://schemas.microsoft.com/office/drawing/2014/main" id="{35EB43DA-C06F-50E0-ED1F-F32B7CD9F9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68CDF1-3630-4092-B95A-8EEC6B2087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U"/>
          </a:p>
        </p:txBody>
      </p:sp>
      <p:sp>
        <p:nvSpPr>
          <p:cNvPr id="7" name="Date Placeholder 6">
            <a:extLst>
              <a:ext uri="{FF2B5EF4-FFF2-40B4-BE49-F238E27FC236}">
                <a16:creationId xmlns:a16="http://schemas.microsoft.com/office/drawing/2014/main" id="{F88A6142-10B1-0817-3D4E-186D290AFE81}"/>
              </a:ext>
            </a:extLst>
          </p:cNvPr>
          <p:cNvSpPr>
            <a:spLocks noGrp="1"/>
          </p:cNvSpPr>
          <p:nvPr>
            <p:ph type="dt" sz="half" idx="10"/>
          </p:nvPr>
        </p:nvSpPr>
        <p:spPr/>
        <p:txBody>
          <a:bodyPr/>
          <a:lstStyle/>
          <a:p>
            <a:fld id="{50819D9F-FBED-49F8-9B2E-95767C2281A7}" type="datetimeFigureOut">
              <a:rPr lang="en-MU" smtClean="0"/>
              <a:t>11/09/2023</a:t>
            </a:fld>
            <a:endParaRPr lang="en-MU"/>
          </a:p>
        </p:txBody>
      </p:sp>
      <p:sp>
        <p:nvSpPr>
          <p:cNvPr id="8" name="Footer Placeholder 7">
            <a:extLst>
              <a:ext uri="{FF2B5EF4-FFF2-40B4-BE49-F238E27FC236}">
                <a16:creationId xmlns:a16="http://schemas.microsoft.com/office/drawing/2014/main" id="{2DBE19FA-AA15-DBC1-63AF-C5AFC427D46A}"/>
              </a:ext>
            </a:extLst>
          </p:cNvPr>
          <p:cNvSpPr>
            <a:spLocks noGrp="1"/>
          </p:cNvSpPr>
          <p:nvPr>
            <p:ph type="ftr" sz="quarter" idx="11"/>
          </p:nvPr>
        </p:nvSpPr>
        <p:spPr/>
        <p:txBody>
          <a:bodyPr/>
          <a:lstStyle/>
          <a:p>
            <a:endParaRPr lang="en-MU"/>
          </a:p>
        </p:txBody>
      </p:sp>
      <p:sp>
        <p:nvSpPr>
          <p:cNvPr id="9" name="Slide Number Placeholder 8">
            <a:extLst>
              <a:ext uri="{FF2B5EF4-FFF2-40B4-BE49-F238E27FC236}">
                <a16:creationId xmlns:a16="http://schemas.microsoft.com/office/drawing/2014/main" id="{26EB4780-6539-E3C6-6319-AB9B8FCBF39E}"/>
              </a:ext>
            </a:extLst>
          </p:cNvPr>
          <p:cNvSpPr>
            <a:spLocks noGrp="1"/>
          </p:cNvSpPr>
          <p:nvPr>
            <p:ph type="sldNum" sz="quarter" idx="12"/>
          </p:nvPr>
        </p:nvSpPr>
        <p:spPr/>
        <p:txBody>
          <a:bodyPr/>
          <a:lstStyle/>
          <a:p>
            <a:fld id="{7F962247-CCE9-437C-91EB-E59C20CB4D9D}" type="slidenum">
              <a:rPr lang="en-MU" smtClean="0"/>
              <a:t>‹#›</a:t>
            </a:fld>
            <a:endParaRPr lang="en-MU"/>
          </a:p>
        </p:txBody>
      </p:sp>
    </p:spTree>
    <p:extLst>
      <p:ext uri="{BB962C8B-B14F-4D97-AF65-F5344CB8AC3E}">
        <p14:creationId xmlns:p14="http://schemas.microsoft.com/office/powerpoint/2010/main" val="3405644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5109-5D64-6871-9221-1D5EE829BF86}"/>
              </a:ext>
            </a:extLst>
          </p:cNvPr>
          <p:cNvSpPr>
            <a:spLocks noGrp="1"/>
          </p:cNvSpPr>
          <p:nvPr>
            <p:ph type="title"/>
          </p:nvPr>
        </p:nvSpPr>
        <p:spPr/>
        <p:txBody>
          <a:bodyPr/>
          <a:lstStyle/>
          <a:p>
            <a:r>
              <a:rPr lang="en-US"/>
              <a:t>Click to edit Master title style</a:t>
            </a:r>
            <a:endParaRPr lang="en-MU"/>
          </a:p>
        </p:txBody>
      </p:sp>
      <p:sp>
        <p:nvSpPr>
          <p:cNvPr id="3" name="Date Placeholder 2">
            <a:extLst>
              <a:ext uri="{FF2B5EF4-FFF2-40B4-BE49-F238E27FC236}">
                <a16:creationId xmlns:a16="http://schemas.microsoft.com/office/drawing/2014/main" id="{5A53435F-A07F-E024-D679-449F8558840F}"/>
              </a:ext>
            </a:extLst>
          </p:cNvPr>
          <p:cNvSpPr>
            <a:spLocks noGrp="1"/>
          </p:cNvSpPr>
          <p:nvPr>
            <p:ph type="dt" sz="half" idx="10"/>
          </p:nvPr>
        </p:nvSpPr>
        <p:spPr/>
        <p:txBody>
          <a:bodyPr/>
          <a:lstStyle/>
          <a:p>
            <a:fld id="{50819D9F-FBED-49F8-9B2E-95767C2281A7}" type="datetimeFigureOut">
              <a:rPr lang="en-MU" smtClean="0"/>
              <a:t>11/09/2023</a:t>
            </a:fld>
            <a:endParaRPr lang="en-MU"/>
          </a:p>
        </p:txBody>
      </p:sp>
      <p:sp>
        <p:nvSpPr>
          <p:cNvPr id="4" name="Footer Placeholder 3">
            <a:extLst>
              <a:ext uri="{FF2B5EF4-FFF2-40B4-BE49-F238E27FC236}">
                <a16:creationId xmlns:a16="http://schemas.microsoft.com/office/drawing/2014/main" id="{26318982-28F7-34CA-81BD-5D79D90A5457}"/>
              </a:ext>
            </a:extLst>
          </p:cNvPr>
          <p:cNvSpPr>
            <a:spLocks noGrp="1"/>
          </p:cNvSpPr>
          <p:nvPr>
            <p:ph type="ftr" sz="quarter" idx="11"/>
          </p:nvPr>
        </p:nvSpPr>
        <p:spPr/>
        <p:txBody>
          <a:bodyPr/>
          <a:lstStyle/>
          <a:p>
            <a:endParaRPr lang="en-MU"/>
          </a:p>
        </p:txBody>
      </p:sp>
      <p:sp>
        <p:nvSpPr>
          <p:cNvPr id="5" name="Slide Number Placeholder 4">
            <a:extLst>
              <a:ext uri="{FF2B5EF4-FFF2-40B4-BE49-F238E27FC236}">
                <a16:creationId xmlns:a16="http://schemas.microsoft.com/office/drawing/2014/main" id="{BDCDAEAD-6D98-0E5B-2E99-A5D2734F795E}"/>
              </a:ext>
            </a:extLst>
          </p:cNvPr>
          <p:cNvSpPr>
            <a:spLocks noGrp="1"/>
          </p:cNvSpPr>
          <p:nvPr>
            <p:ph type="sldNum" sz="quarter" idx="12"/>
          </p:nvPr>
        </p:nvSpPr>
        <p:spPr/>
        <p:txBody>
          <a:bodyPr/>
          <a:lstStyle/>
          <a:p>
            <a:fld id="{7F962247-CCE9-437C-91EB-E59C20CB4D9D}" type="slidenum">
              <a:rPr lang="en-MU" smtClean="0"/>
              <a:t>‹#›</a:t>
            </a:fld>
            <a:endParaRPr lang="en-MU"/>
          </a:p>
        </p:txBody>
      </p:sp>
    </p:spTree>
    <p:extLst>
      <p:ext uri="{BB962C8B-B14F-4D97-AF65-F5344CB8AC3E}">
        <p14:creationId xmlns:p14="http://schemas.microsoft.com/office/powerpoint/2010/main" val="2571216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44B545-ED95-1E62-02AC-B924BF75191B}"/>
              </a:ext>
            </a:extLst>
          </p:cNvPr>
          <p:cNvSpPr>
            <a:spLocks noGrp="1"/>
          </p:cNvSpPr>
          <p:nvPr>
            <p:ph type="dt" sz="half" idx="10"/>
          </p:nvPr>
        </p:nvSpPr>
        <p:spPr/>
        <p:txBody>
          <a:bodyPr/>
          <a:lstStyle/>
          <a:p>
            <a:fld id="{50819D9F-FBED-49F8-9B2E-95767C2281A7}" type="datetimeFigureOut">
              <a:rPr lang="en-MU" smtClean="0"/>
              <a:t>11/09/2023</a:t>
            </a:fld>
            <a:endParaRPr lang="en-MU"/>
          </a:p>
        </p:txBody>
      </p:sp>
      <p:sp>
        <p:nvSpPr>
          <p:cNvPr id="3" name="Footer Placeholder 2">
            <a:extLst>
              <a:ext uri="{FF2B5EF4-FFF2-40B4-BE49-F238E27FC236}">
                <a16:creationId xmlns:a16="http://schemas.microsoft.com/office/drawing/2014/main" id="{A8C2FD9D-123F-0EF6-752D-CF36713265F5}"/>
              </a:ext>
            </a:extLst>
          </p:cNvPr>
          <p:cNvSpPr>
            <a:spLocks noGrp="1"/>
          </p:cNvSpPr>
          <p:nvPr>
            <p:ph type="ftr" sz="quarter" idx="11"/>
          </p:nvPr>
        </p:nvSpPr>
        <p:spPr/>
        <p:txBody>
          <a:bodyPr/>
          <a:lstStyle/>
          <a:p>
            <a:endParaRPr lang="en-MU"/>
          </a:p>
        </p:txBody>
      </p:sp>
      <p:sp>
        <p:nvSpPr>
          <p:cNvPr id="4" name="Slide Number Placeholder 3">
            <a:extLst>
              <a:ext uri="{FF2B5EF4-FFF2-40B4-BE49-F238E27FC236}">
                <a16:creationId xmlns:a16="http://schemas.microsoft.com/office/drawing/2014/main" id="{C7482835-722F-36B5-B3B7-907EB02DAAEA}"/>
              </a:ext>
            </a:extLst>
          </p:cNvPr>
          <p:cNvSpPr>
            <a:spLocks noGrp="1"/>
          </p:cNvSpPr>
          <p:nvPr>
            <p:ph type="sldNum" sz="quarter" idx="12"/>
          </p:nvPr>
        </p:nvSpPr>
        <p:spPr/>
        <p:txBody>
          <a:bodyPr/>
          <a:lstStyle/>
          <a:p>
            <a:fld id="{7F962247-CCE9-437C-91EB-E59C20CB4D9D}" type="slidenum">
              <a:rPr lang="en-MU" smtClean="0"/>
              <a:t>‹#›</a:t>
            </a:fld>
            <a:endParaRPr lang="en-MU"/>
          </a:p>
        </p:txBody>
      </p:sp>
    </p:spTree>
    <p:extLst>
      <p:ext uri="{BB962C8B-B14F-4D97-AF65-F5344CB8AC3E}">
        <p14:creationId xmlns:p14="http://schemas.microsoft.com/office/powerpoint/2010/main" val="263777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97143-42F0-6E76-1EB1-ED678919B9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U"/>
          </a:p>
        </p:txBody>
      </p:sp>
      <p:sp>
        <p:nvSpPr>
          <p:cNvPr id="3" name="Content Placeholder 2">
            <a:extLst>
              <a:ext uri="{FF2B5EF4-FFF2-40B4-BE49-F238E27FC236}">
                <a16:creationId xmlns:a16="http://schemas.microsoft.com/office/drawing/2014/main" id="{DC43D2C1-621C-B9DF-242C-B81179D1D6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U"/>
          </a:p>
        </p:txBody>
      </p:sp>
      <p:sp>
        <p:nvSpPr>
          <p:cNvPr id="4" name="Text Placeholder 3">
            <a:extLst>
              <a:ext uri="{FF2B5EF4-FFF2-40B4-BE49-F238E27FC236}">
                <a16:creationId xmlns:a16="http://schemas.microsoft.com/office/drawing/2014/main" id="{6D1D89F3-1DFF-6ACD-5361-072516C2B8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AE2BF1-41DB-6566-F305-D769FB6DBDC8}"/>
              </a:ext>
            </a:extLst>
          </p:cNvPr>
          <p:cNvSpPr>
            <a:spLocks noGrp="1"/>
          </p:cNvSpPr>
          <p:nvPr>
            <p:ph type="dt" sz="half" idx="10"/>
          </p:nvPr>
        </p:nvSpPr>
        <p:spPr/>
        <p:txBody>
          <a:bodyPr/>
          <a:lstStyle/>
          <a:p>
            <a:fld id="{50819D9F-FBED-49F8-9B2E-95767C2281A7}" type="datetimeFigureOut">
              <a:rPr lang="en-MU" smtClean="0"/>
              <a:t>11/09/2023</a:t>
            </a:fld>
            <a:endParaRPr lang="en-MU"/>
          </a:p>
        </p:txBody>
      </p:sp>
      <p:sp>
        <p:nvSpPr>
          <p:cNvPr id="6" name="Footer Placeholder 5">
            <a:extLst>
              <a:ext uri="{FF2B5EF4-FFF2-40B4-BE49-F238E27FC236}">
                <a16:creationId xmlns:a16="http://schemas.microsoft.com/office/drawing/2014/main" id="{F0DDF9D7-EBDA-B369-987E-32A1CDCFCB3E}"/>
              </a:ext>
            </a:extLst>
          </p:cNvPr>
          <p:cNvSpPr>
            <a:spLocks noGrp="1"/>
          </p:cNvSpPr>
          <p:nvPr>
            <p:ph type="ftr" sz="quarter" idx="11"/>
          </p:nvPr>
        </p:nvSpPr>
        <p:spPr/>
        <p:txBody>
          <a:bodyPr/>
          <a:lstStyle/>
          <a:p>
            <a:endParaRPr lang="en-MU"/>
          </a:p>
        </p:txBody>
      </p:sp>
      <p:sp>
        <p:nvSpPr>
          <p:cNvPr id="7" name="Slide Number Placeholder 6">
            <a:extLst>
              <a:ext uri="{FF2B5EF4-FFF2-40B4-BE49-F238E27FC236}">
                <a16:creationId xmlns:a16="http://schemas.microsoft.com/office/drawing/2014/main" id="{322CFB0C-D560-0606-F9C2-975C55F79C2A}"/>
              </a:ext>
            </a:extLst>
          </p:cNvPr>
          <p:cNvSpPr>
            <a:spLocks noGrp="1"/>
          </p:cNvSpPr>
          <p:nvPr>
            <p:ph type="sldNum" sz="quarter" idx="12"/>
          </p:nvPr>
        </p:nvSpPr>
        <p:spPr/>
        <p:txBody>
          <a:bodyPr/>
          <a:lstStyle/>
          <a:p>
            <a:fld id="{7F962247-CCE9-437C-91EB-E59C20CB4D9D}" type="slidenum">
              <a:rPr lang="en-MU" smtClean="0"/>
              <a:t>‹#›</a:t>
            </a:fld>
            <a:endParaRPr lang="en-MU"/>
          </a:p>
        </p:txBody>
      </p:sp>
    </p:spTree>
    <p:extLst>
      <p:ext uri="{BB962C8B-B14F-4D97-AF65-F5344CB8AC3E}">
        <p14:creationId xmlns:p14="http://schemas.microsoft.com/office/powerpoint/2010/main" val="1423660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6E6F2-6863-72BB-70BA-417CAD8C41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U"/>
          </a:p>
        </p:txBody>
      </p:sp>
      <p:sp>
        <p:nvSpPr>
          <p:cNvPr id="3" name="Picture Placeholder 2">
            <a:extLst>
              <a:ext uri="{FF2B5EF4-FFF2-40B4-BE49-F238E27FC236}">
                <a16:creationId xmlns:a16="http://schemas.microsoft.com/office/drawing/2014/main" id="{05E5B1D2-A0AC-A9B4-BAA5-741D91D04E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U"/>
          </a:p>
        </p:txBody>
      </p:sp>
      <p:sp>
        <p:nvSpPr>
          <p:cNvPr id="4" name="Text Placeholder 3">
            <a:extLst>
              <a:ext uri="{FF2B5EF4-FFF2-40B4-BE49-F238E27FC236}">
                <a16:creationId xmlns:a16="http://schemas.microsoft.com/office/drawing/2014/main" id="{925B16B2-8A5D-CC5E-AEFA-D03F045C00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DF882F-75AC-E676-C360-CA96EAA8B9A9}"/>
              </a:ext>
            </a:extLst>
          </p:cNvPr>
          <p:cNvSpPr>
            <a:spLocks noGrp="1"/>
          </p:cNvSpPr>
          <p:nvPr>
            <p:ph type="dt" sz="half" idx="10"/>
          </p:nvPr>
        </p:nvSpPr>
        <p:spPr/>
        <p:txBody>
          <a:bodyPr/>
          <a:lstStyle/>
          <a:p>
            <a:fld id="{50819D9F-FBED-49F8-9B2E-95767C2281A7}" type="datetimeFigureOut">
              <a:rPr lang="en-MU" smtClean="0"/>
              <a:t>11/09/2023</a:t>
            </a:fld>
            <a:endParaRPr lang="en-MU"/>
          </a:p>
        </p:txBody>
      </p:sp>
      <p:sp>
        <p:nvSpPr>
          <p:cNvPr id="6" name="Footer Placeholder 5">
            <a:extLst>
              <a:ext uri="{FF2B5EF4-FFF2-40B4-BE49-F238E27FC236}">
                <a16:creationId xmlns:a16="http://schemas.microsoft.com/office/drawing/2014/main" id="{D3423DFB-0B79-BA1D-614D-ED6510E8A6FB}"/>
              </a:ext>
            </a:extLst>
          </p:cNvPr>
          <p:cNvSpPr>
            <a:spLocks noGrp="1"/>
          </p:cNvSpPr>
          <p:nvPr>
            <p:ph type="ftr" sz="quarter" idx="11"/>
          </p:nvPr>
        </p:nvSpPr>
        <p:spPr/>
        <p:txBody>
          <a:bodyPr/>
          <a:lstStyle/>
          <a:p>
            <a:endParaRPr lang="en-MU"/>
          </a:p>
        </p:txBody>
      </p:sp>
      <p:sp>
        <p:nvSpPr>
          <p:cNvPr id="7" name="Slide Number Placeholder 6">
            <a:extLst>
              <a:ext uri="{FF2B5EF4-FFF2-40B4-BE49-F238E27FC236}">
                <a16:creationId xmlns:a16="http://schemas.microsoft.com/office/drawing/2014/main" id="{1F850251-A13C-F7B5-2369-681C3FA04C40}"/>
              </a:ext>
            </a:extLst>
          </p:cNvPr>
          <p:cNvSpPr>
            <a:spLocks noGrp="1"/>
          </p:cNvSpPr>
          <p:nvPr>
            <p:ph type="sldNum" sz="quarter" idx="12"/>
          </p:nvPr>
        </p:nvSpPr>
        <p:spPr/>
        <p:txBody>
          <a:bodyPr/>
          <a:lstStyle/>
          <a:p>
            <a:fld id="{7F962247-CCE9-437C-91EB-E59C20CB4D9D}" type="slidenum">
              <a:rPr lang="en-MU" smtClean="0"/>
              <a:t>‹#›</a:t>
            </a:fld>
            <a:endParaRPr lang="en-MU"/>
          </a:p>
        </p:txBody>
      </p:sp>
    </p:spTree>
    <p:extLst>
      <p:ext uri="{BB962C8B-B14F-4D97-AF65-F5344CB8AC3E}">
        <p14:creationId xmlns:p14="http://schemas.microsoft.com/office/powerpoint/2010/main" val="4198966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7FE195-CA2D-42A3-8ED0-7CFD039B07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U"/>
          </a:p>
        </p:txBody>
      </p:sp>
      <p:sp>
        <p:nvSpPr>
          <p:cNvPr id="3" name="Text Placeholder 2">
            <a:extLst>
              <a:ext uri="{FF2B5EF4-FFF2-40B4-BE49-F238E27FC236}">
                <a16:creationId xmlns:a16="http://schemas.microsoft.com/office/drawing/2014/main" id="{B29126A9-3EE4-A9E9-48C4-A5D4F64864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U"/>
          </a:p>
        </p:txBody>
      </p:sp>
      <p:sp>
        <p:nvSpPr>
          <p:cNvPr id="4" name="Date Placeholder 3">
            <a:extLst>
              <a:ext uri="{FF2B5EF4-FFF2-40B4-BE49-F238E27FC236}">
                <a16:creationId xmlns:a16="http://schemas.microsoft.com/office/drawing/2014/main" id="{538A07C7-0A36-00C1-7159-921453EBB7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19D9F-FBED-49F8-9B2E-95767C2281A7}" type="datetimeFigureOut">
              <a:rPr lang="en-MU" smtClean="0"/>
              <a:t>11/09/2023</a:t>
            </a:fld>
            <a:endParaRPr lang="en-MU"/>
          </a:p>
        </p:txBody>
      </p:sp>
      <p:sp>
        <p:nvSpPr>
          <p:cNvPr id="5" name="Footer Placeholder 4">
            <a:extLst>
              <a:ext uri="{FF2B5EF4-FFF2-40B4-BE49-F238E27FC236}">
                <a16:creationId xmlns:a16="http://schemas.microsoft.com/office/drawing/2014/main" id="{71F6C615-F847-83D6-6D82-C2C24B4804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U"/>
          </a:p>
        </p:txBody>
      </p:sp>
      <p:sp>
        <p:nvSpPr>
          <p:cNvPr id="6" name="Slide Number Placeholder 5">
            <a:extLst>
              <a:ext uri="{FF2B5EF4-FFF2-40B4-BE49-F238E27FC236}">
                <a16:creationId xmlns:a16="http://schemas.microsoft.com/office/drawing/2014/main" id="{9FD23411-23E2-D4B6-4A87-4DAAA66467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62247-CCE9-437C-91EB-E59C20CB4D9D}" type="slidenum">
              <a:rPr lang="en-MU" smtClean="0"/>
              <a:t>‹#›</a:t>
            </a:fld>
            <a:endParaRPr lang="en-MU"/>
          </a:p>
        </p:txBody>
      </p:sp>
    </p:spTree>
    <p:extLst>
      <p:ext uri="{BB962C8B-B14F-4D97-AF65-F5344CB8AC3E}">
        <p14:creationId xmlns:p14="http://schemas.microsoft.com/office/powerpoint/2010/main" val="3698930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M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eenshya.gunnoo@utm.ac.mu" TargetMode="External"/><Relationship Id="rId2" Type="http://schemas.openxmlformats.org/officeDocument/2006/relationships/hyperlink" Target="mailto:bindahe@yahoo.co.uk"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B4E91-7022-170F-C693-6D857A7A2439}"/>
              </a:ext>
            </a:extLst>
          </p:cNvPr>
          <p:cNvSpPr>
            <a:spLocks noGrp="1"/>
          </p:cNvSpPr>
          <p:nvPr>
            <p:ph type="ctrTitle"/>
          </p:nvPr>
        </p:nvSpPr>
        <p:spPr>
          <a:xfrm>
            <a:off x="1745672" y="2008909"/>
            <a:ext cx="8922327" cy="1501053"/>
          </a:xfrm>
        </p:spPr>
        <p:txBody>
          <a:bodyPr>
            <a:normAutofit fontScale="90000"/>
          </a:bodyPr>
          <a:lstStyle/>
          <a:p>
            <a:pPr>
              <a:lnSpc>
                <a:spcPct val="115000"/>
              </a:lnSpc>
              <a:spcAft>
                <a:spcPts val="1000"/>
              </a:spcAft>
            </a:pP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US" sz="2400" b="1" i="1" kern="100" dirty="0">
                <a:latin typeface="Times New Roman" panose="02020603050405020304" pitchFamily="18" charset="0"/>
                <a:ea typeface="Calibri" panose="020F0502020204030204" pitchFamily="34" charset="0"/>
                <a:cs typeface="Times New Roman" panose="02020603050405020304" pitchFamily="18" charset="0"/>
              </a:rPr>
            </a:br>
            <a:br>
              <a:rPr lang="en-MU" sz="1800" kern="100" dirty="0">
                <a:effectLst/>
                <a:latin typeface="Calibri" panose="020F0502020204030204" pitchFamily="34" charset="0"/>
                <a:ea typeface="Calibri" panose="020F0502020204030204" pitchFamily="34" charset="0"/>
                <a:cs typeface="Times New Roman" panose="02020603050405020304" pitchFamily="18" charset="0"/>
              </a:rPr>
            </a:b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MU" sz="3100" b="1" i="1" kern="100" dirty="0">
                <a:latin typeface="Times New Roman" panose="02020603050405020304" pitchFamily="18" charset="0"/>
                <a:ea typeface="Calibri" panose="020F0502020204030204" pitchFamily="34" charset="0"/>
                <a:cs typeface="Times New Roman" panose="02020603050405020304" pitchFamily="18" charset="0"/>
              </a:rPr>
              <a:t>Understanding the Evolving Landscape of Consumer Durables Purchases </a:t>
            </a:r>
            <a:r>
              <a:rPr lang="en-US" sz="3100" b="1" i="1" kern="100" dirty="0">
                <a:latin typeface="Times New Roman" panose="02020603050405020304" pitchFamily="18" charset="0"/>
                <a:ea typeface="Calibri" panose="020F0502020204030204" pitchFamily="34" charset="0"/>
                <a:cs typeface="Times New Roman" panose="02020603050405020304" pitchFamily="18" charset="0"/>
              </a:rPr>
              <a:t>in </a:t>
            </a:r>
            <a:r>
              <a:rPr lang="en-MU" sz="3100" b="1" i="1" kern="100" dirty="0">
                <a:latin typeface="Times New Roman" panose="02020603050405020304" pitchFamily="18" charset="0"/>
                <a:ea typeface="Calibri" panose="020F0502020204030204" pitchFamily="34" charset="0"/>
                <a:cs typeface="Times New Roman" panose="02020603050405020304" pitchFamily="18" charset="0"/>
              </a:rPr>
              <a:t>Post-COVID-19</a:t>
            </a:r>
            <a:r>
              <a:rPr lang="en-US" sz="3100" b="1" i="1" kern="100" dirty="0">
                <a:latin typeface="Times New Roman" panose="02020603050405020304" pitchFamily="18" charset="0"/>
                <a:ea typeface="Calibri" panose="020F0502020204030204" pitchFamily="34" charset="0"/>
                <a:cs typeface="Times New Roman" panose="02020603050405020304" pitchFamily="18" charset="0"/>
              </a:rPr>
              <a:t> in</a:t>
            </a:r>
            <a:r>
              <a:rPr lang="en-MU" sz="3100" b="1" i="1" kern="100" dirty="0">
                <a:latin typeface="Times New Roman" panose="02020603050405020304" pitchFamily="18" charset="0"/>
                <a:ea typeface="Calibri" panose="020F0502020204030204" pitchFamily="34" charset="0"/>
                <a:cs typeface="Times New Roman" panose="02020603050405020304" pitchFamily="18" charset="0"/>
              </a:rPr>
              <a:t> Mauritius</a:t>
            </a:r>
            <a:br>
              <a:rPr lang="en-MU"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MU" dirty="0"/>
          </a:p>
        </p:txBody>
      </p:sp>
      <p:sp>
        <p:nvSpPr>
          <p:cNvPr id="3" name="Subtitle 2">
            <a:extLst>
              <a:ext uri="{FF2B5EF4-FFF2-40B4-BE49-F238E27FC236}">
                <a16:creationId xmlns:a16="http://schemas.microsoft.com/office/drawing/2014/main" id="{76BA711C-726C-D047-838F-33B42FFC7BEC}"/>
              </a:ext>
            </a:extLst>
          </p:cNvPr>
          <p:cNvSpPr>
            <a:spLocks noGrp="1"/>
          </p:cNvSpPr>
          <p:nvPr>
            <p:ph type="subTitle" idx="1"/>
          </p:nvPr>
        </p:nvSpPr>
        <p:spPr/>
        <p:txBody>
          <a:bodyPr>
            <a:normAutofit fontScale="92500" lnSpcReduction="10000"/>
          </a:bodyPr>
          <a:lstStyle/>
          <a:p>
            <a:r>
              <a:rPr lang="en-MU" sz="2400" b="1" i="1" kern="100" dirty="0">
                <a:effectLst/>
                <a:latin typeface="Times New Roman" panose="02020603050405020304" pitchFamily="18" charset="0"/>
                <a:ea typeface="Calibri" panose="020F0502020204030204" pitchFamily="34" charset="0"/>
                <a:cs typeface="Times New Roman" panose="02020603050405020304" pitchFamily="18" charset="0"/>
              </a:rPr>
              <a:t>Eric BINDAH (University of Mauritius)</a:t>
            </a:r>
            <a:br>
              <a:rPr lang="en-MU" sz="2400" kern="100" dirty="0">
                <a:effectLst/>
                <a:latin typeface="Calibri" panose="020F0502020204030204" pitchFamily="34" charset="0"/>
                <a:ea typeface="Calibri" panose="020F0502020204030204" pitchFamily="34" charset="0"/>
                <a:cs typeface="Times New Roman" panose="02020603050405020304" pitchFamily="18" charset="0"/>
              </a:rPr>
            </a:br>
            <a:r>
              <a:rPr lang="en-MU" sz="2400" b="1" i="1" u="none" strike="noStrike" kern="1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bindahe@yahoo.co.uk</a:t>
            </a:r>
            <a:endParaRPr lang="en-US" sz="2400" b="1" i="1" u="none" strike="noStrike" kern="1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br>
              <a:rPr lang="en-MU" sz="2400" kern="100" dirty="0">
                <a:effectLst/>
                <a:latin typeface="Calibri" panose="020F0502020204030204" pitchFamily="34" charset="0"/>
                <a:ea typeface="Calibri" panose="020F0502020204030204" pitchFamily="34" charset="0"/>
                <a:cs typeface="Times New Roman" panose="02020603050405020304" pitchFamily="18" charset="0"/>
              </a:rPr>
            </a:br>
            <a:r>
              <a:rPr lang="en-MU" sz="2400" b="1" i="1" kern="100" dirty="0">
                <a:effectLst/>
                <a:latin typeface="Times New Roman" panose="02020603050405020304" pitchFamily="18" charset="0"/>
                <a:ea typeface="Calibri" panose="020F0502020204030204" pitchFamily="34" charset="0"/>
                <a:cs typeface="Times New Roman" panose="02020603050405020304" pitchFamily="18" charset="0"/>
              </a:rPr>
              <a:t>Leenshya GUNNOO (University of Technology Mauritius)</a:t>
            </a:r>
            <a:br>
              <a:rPr lang="en-MU" sz="2400" kern="100" dirty="0">
                <a:effectLst/>
                <a:latin typeface="Calibri" panose="020F0502020204030204" pitchFamily="34" charset="0"/>
                <a:ea typeface="Calibri" panose="020F0502020204030204" pitchFamily="34" charset="0"/>
                <a:cs typeface="Times New Roman" panose="02020603050405020304" pitchFamily="18" charset="0"/>
              </a:rPr>
            </a:br>
            <a:r>
              <a:rPr lang="en-MU" sz="2400" b="1" i="1" u="none" strike="noStrike" kern="1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leenshya.gunnoo@utm.ac.mu</a:t>
            </a:r>
            <a:endParaRPr lang="en-MU" dirty="0"/>
          </a:p>
        </p:txBody>
      </p:sp>
      <p:pic>
        <p:nvPicPr>
          <p:cNvPr id="5" name="Picture 4">
            <a:extLst>
              <a:ext uri="{FF2B5EF4-FFF2-40B4-BE49-F238E27FC236}">
                <a16:creationId xmlns:a16="http://schemas.microsoft.com/office/drawing/2014/main" id="{9E2E1656-5223-9FC3-B824-B8ABC04AA25E}"/>
              </a:ext>
            </a:extLst>
          </p:cNvPr>
          <p:cNvPicPr>
            <a:picLocks noChangeAspect="1"/>
          </p:cNvPicPr>
          <p:nvPr/>
        </p:nvPicPr>
        <p:blipFill>
          <a:blip r:embed="rId4"/>
          <a:stretch>
            <a:fillRect/>
          </a:stretch>
        </p:blipFill>
        <p:spPr>
          <a:xfrm>
            <a:off x="4867836" y="0"/>
            <a:ext cx="2698376" cy="1600200"/>
          </a:xfrm>
          <a:prstGeom prst="rect">
            <a:avLst/>
          </a:prstGeom>
        </p:spPr>
      </p:pic>
    </p:spTree>
    <p:extLst>
      <p:ext uri="{BB962C8B-B14F-4D97-AF65-F5344CB8AC3E}">
        <p14:creationId xmlns:p14="http://schemas.microsoft.com/office/powerpoint/2010/main" val="22680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FE02-744E-CF35-C28B-1956CCB6816E}"/>
              </a:ext>
            </a:extLst>
          </p:cNvPr>
          <p:cNvSpPr>
            <a:spLocks noGrp="1"/>
          </p:cNvSpPr>
          <p:nvPr>
            <p:ph type="title"/>
          </p:nvPr>
        </p:nvSpPr>
        <p:spPr>
          <a:xfrm>
            <a:off x="838200" y="365126"/>
            <a:ext cx="10515600" cy="315912"/>
          </a:xfrm>
        </p:spPr>
        <p:txBody>
          <a:bodyPr>
            <a:normAutofit fontScale="90000"/>
          </a:bodyPr>
          <a:lstStyle/>
          <a:p>
            <a:pPr algn="ctr"/>
            <a:r>
              <a:rPr lang="en-MU" sz="3200" b="1" kern="100" dirty="0">
                <a:latin typeface="Times New Roman" panose="02020603050405020304" pitchFamily="18" charset="0"/>
                <a:ea typeface="Calibri" panose="020F0502020204030204" pitchFamily="34" charset="0"/>
                <a:cs typeface="Times New Roman" panose="02020603050405020304" pitchFamily="18" charset="0"/>
              </a:rPr>
              <a:t>Recommendation and Conclusion</a:t>
            </a:r>
          </a:p>
        </p:txBody>
      </p:sp>
      <p:sp>
        <p:nvSpPr>
          <p:cNvPr id="3" name="Content Placeholder 2">
            <a:extLst>
              <a:ext uri="{FF2B5EF4-FFF2-40B4-BE49-F238E27FC236}">
                <a16:creationId xmlns:a16="http://schemas.microsoft.com/office/drawing/2014/main" id="{E840C81B-1ADE-1B99-BDC9-7C45810F90B9}"/>
              </a:ext>
            </a:extLst>
          </p:cNvPr>
          <p:cNvSpPr>
            <a:spLocks noGrp="1"/>
          </p:cNvSpPr>
          <p:nvPr>
            <p:ph idx="1"/>
          </p:nvPr>
        </p:nvSpPr>
        <p:spPr>
          <a:xfrm>
            <a:off x="249381" y="681038"/>
            <a:ext cx="11804073" cy="6024562"/>
          </a:xfrm>
        </p:spPr>
        <p:txBody>
          <a:bodyPr/>
          <a:lstStyle/>
          <a:p>
            <a:pPr algn="just"/>
            <a:r>
              <a:rPr lang="en-MU" sz="1800" dirty="0">
                <a:solidFill>
                  <a:srgbClr val="000000"/>
                </a:solidFill>
                <a:effectLst/>
                <a:latin typeface="Times New Roman" panose="02020603050405020304" pitchFamily="18" charset="0"/>
                <a:ea typeface="Times New Roman" panose="02020603050405020304" pitchFamily="18" charset="0"/>
              </a:rPr>
              <a:t>This study reveals that Mauritian consumers exhibit a preference for careful consideration and planned buying decisions over impulsive choices when purchasing consumer durables products.</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r>
              <a:rPr lang="en-MU" sz="1800" dirty="0">
                <a:solidFill>
                  <a:srgbClr val="000000"/>
                </a:solidFill>
                <a:effectLst/>
                <a:latin typeface="Times New Roman" panose="02020603050405020304" pitchFamily="18" charset="0"/>
                <a:ea typeface="Times New Roman" panose="02020603050405020304" pitchFamily="18" charset="0"/>
              </a:rPr>
              <a:t> Additionally, they are inclined to explore multiple brands rather than adhering to a single brand, suggesting that brand loyalty may not be a dominant factor.</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r>
              <a:rPr lang="en-MU" sz="1800" dirty="0">
                <a:solidFill>
                  <a:srgbClr val="000000"/>
                </a:solidFill>
                <a:effectLst/>
                <a:latin typeface="Times New Roman" panose="02020603050405020304" pitchFamily="18" charset="0"/>
                <a:ea typeface="Times New Roman" panose="02020603050405020304" pitchFamily="18" charset="0"/>
              </a:rPr>
              <a:t> Most of the sampled population acknowledges the evaluation of alternatives before making a purchase decision, indicating that consumers in Mauritius have well-defined preferences and criteria for their buying choices.</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r>
              <a:rPr lang="en-MU" sz="1800" dirty="0">
                <a:solidFill>
                  <a:srgbClr val="000000"/>
                </a:solidFill>
                <a:effectLst/>
                <a:latin typeface="Times New Roman" panose="02020603050405020304" pitchFamily="18" charset="0"/>
                <a:ea typeface="Times New Roman" panose="02020603050405020304" pitchFamily="18" charset="0"/>
              </a:rPr>
              <a:t>In conclusion, the findings of this study provide a comprehensive snapshot of consumer </a:t>
            </a:r>
            <a:r>
              <a:rPr lang="en-MU" sz="1800" dirty="0" err="1">
                <a:solidFill>
                  <a:srgbClr val="000000"/>
                </a:solidFill>
                <a:effectLst/>
                <a:latin typeface="Times New Roman" panose="02020603050405020304" pitchFamily="18" charset="0"/>
                <a:ea typeface="Times New Roman" panose="02020603050405020304" pitchFamily="18" charset="0"/>
              </a:rPr>
              <a:t>behavior</a:t>
            </a:r>
            <a:r>
              <a:rPr lang="en-MU" sz="1800" dirty="0">
                <a:solidFill>
                  <a:srgbClr val="000000"/>
                </a:solidFill>
                <a:effectLst/>
                <a:latin typeface="Times New Roman" panose="02020603050405020304" pitchFamily="18" charset="0"/>
                <a:ea typeface="Times New Roman" panose="02020603050405020304" pitchFamily="18" charset="0"/>
              </a:rPr>
              <a:t> in the post-COVID-19 landscape of Mauritius. While cultural, social, and psychological factors appear to have limited influence, personal factors, and economic conditions emerge as the driving forces behind consumer choices.</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r>
              <a:rPr lang="en-MU" sz="1800" dirty="0">
                <a:solidFill>
                  <a:srgbClr val="000000"/>
                </a:solidFill>
                <a:effectLst/>
                <a:latin typeface="Times New Roman" panose="02020603050405020304" pitchFamily="18" charset="0"/>
                <a:ea typeface="Times New Roman" panose="02020603050405020304" pitchFamily="18" charset="0"/>
              </a:rPr>
              <a:t> It is imperative for businesses to adapt to these evolving consumer preferences, focusing on factors like product quality, pricing, and performance, as well as leveraging the growing trend toward online shopping.</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r>
              <a:rPr lang="en-MU" sz="1800" dirty="0">
                <a:solidFill>
                  <a:srgbClr val="000000"/>
                </a:solidFill>
                <a:effectLst/>
                <a:latin typeface="Times New Roman" panose="02020603050405020304" pitchFamily="18" charset="0"/>
                <a:ea typeface="Times New Roman" panose="02020603050405020304" pitchFamily="18" charset="0"/>
              </a:rPr>
              <a:t> Future research should continue to monitor and explore the shifting dynamics of consumer </a:t>
            </a:r>
            <a:r>
              <a:rPr lang="en-MU" sz="1800" dirty="0" err="1">
                <a:solidFill>
                  <a:srgbClr val="000000"/>
                </a:solidFill>
                <a:effectLst/>
                <a:latin typeface="Times New Roman" panose="02020603050405020304" pitchFamily="18" charset="0"/>
                <a:ea typeface="Times New Roman" panose="02020603050405020304" pitchFamily="18" charset="0"/>
              </a:rPr>
              <a:t>behavior</a:t>
            </a:r>
            <a:r>
              <a:rPr lang="en-MU" sz="1800" dirty="0">
                <a:solidFill>
                  <a:srgbClr val="000000"/>
                </a:solidFill>
                <a:effectLst/>
                <a:latin typeface="Times New Roman" panose="02020603050405020304" pitchFamily="18" charset="0"/>
                <a:ea typeface="Times New Roman" panose="02020603050405020304" pitchFamily="18" charset="0"/>
              </a:rPr>
              <a:t> in the ever-changing post-pandemic environment.</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endParaRPr lang="en-US" sz="1800" dirty="0">
              <a:solidFill>
                <a:srgbClr val="000000"/>
              </a:solidFill>
              <a:latin typeface="Times New Roman" panose="02020603050405020304" pitchFamily="18" charset="0"/>
              <a:ea typeface="Times New Roman" panose="02020603050405020304" pitchFamily="18" charset="0"/>
            </a:endParaRPr>
          </a:p>
          <a:p>
            <a:pPr algn="just"/>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endParaRPr lang="en-M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2679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6356068-EC79-AA1E-0740-F0F623D01BD5}"/>
              </a:ext>
            </a:extLst>
          </p:cNvPr>
          <p:cNvPicPr>
            <a:picLocks noGrp="1" noChangeAspect="1"/>
          </p:cNvPicPr>
          <p:nvPr>
            <p:ph idx="1"/>
          </p:nvPr>
        </p:nvPicPr>
        <p:blipFill>
          <a:blip r:embed="rId2"/>
          <a:stretch>
            <a:fillRect/>
          </a:stretch>
        </p:blipFill>
        <p:spPr>
          <a:xfrm>
            <a:off x="0" y="0"/>
            <a:ext cx="12192000" cy="6858000"/>
          </a:xfrm>
        </p:spPr>
      </p:pic>
    </p:spTree>
    <p:extLst>
      <p:ext uri="{BB962C8B-B14F-4D97-AF65-F5344CB8AC3E}">
        <p14:creationId xmlns:p14="http://schemas.microsoft.com/office/powerpoint/2010/main" val="3348386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FE02-744E-CF35-C28B-1956CCB6816E}"/>
              </a:ext>
            </a:extLst>
          </p:cNvPr>
          <p:cNvSpPr>
            <a:spLocks noGrp="1"/>
          </p:cNvSpPr>
          <p:nvPr>
            <p:ph type="title"/>
          </p:nvPr>
        </p:nvSpPr>
        <p:spPr>
          <a:xfrm>
            <a:off x="838200" y="365126"/>
            <a:ext cx="10515600" cy="632402"/>
          </a:xfrm>
        </p:spPr>
        <p:txBody>
          <a:bodyPr>
            <a:normAutofit fontScale="90000"/>
          </a:bodyPr>
          <a:lstStyle/>
          <a:p>
            <a:pPr algn="ctr"/>
            <a:r>
              <a:rPr lang="en-MU" sz="4000" b="1" kern="100" dirty="0">
                <a:effectLst/>
                <a:latin typeface="Times New Roman" panose="02020603050405020304" pitchFamily="18" charset="0"/>
                <a:ea typeface="Calibri" panose="020F0502020204030204" pitchFamily="34" charset="0"/>
                <a:cs typeface="Times New Roman" panose="02020603050405020304" pitchFamily="18" charset="0"/>
              </a:rPr>
              <a:t>Introduction</a:t>
            </a:r>
            <a:br>
              <a:rPr lang="en-MU"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MU" dirty="0"/>
          </a:p>
        </p:txBody>
      </p:sp>
      <p:sp>
        <p:nvSpPr>
          <p:cNvPr id="3" name="Content Placeholder 2">
            <a:extLst>
              <a:ext uri="{FF2B5EF4-FFF2-40B4-BE49-F238E27FC236}">
                <a16:creationId xmlns:a16="http://schemas.microsoft.com/office/drawing/2014/main" id="{E840C81B-1ADE-1B99-BDC9-7C45810F90B9}"/>
              </a:ext>
            </a:extLst>
          </p:cNvPr>
          <p:cNvSpPr>
            <a:spLocks noGrp="1"/>
          </p:cNvSpPr>
          <p:nvPr>
            <p:ph idx="1"/>
          </p:nvPr>
        </p:nvSpPr>
        <p:spPr>
          <a:xfrm>
            <a:off x="221673" y="651164"/>
            <a:ext cx="11707091" cy="5971309"/>
          </a:xfrm>
        </p:spPr>
        <p:txBody>
          <a:bodyPr/>
          <a:lstStyle/>
          <a:p>
            <a:r>
              <a:rPr lang="en-MU" sz="1800" dirty="0">
                <a:effectLst/>
                <a:latin typeface="Times New Roman" panose="02020603050405020304" pitchFamily="18" charset="0"/>
                <a:ea typeface="Calibri" panose="020F0502020204030204" pitchFamily="34" charset="0"/>
              </a:rPr>
              <a:t>There are multiple factors that affecting consumer buying </a:t>
            </a:r>
            <a:r>
              <a:rPr lang="en-MU" sz="1800" dirty="0" err="1">
                <a:effectLst/>
                <a:latin typeface="Times New Roman" panose="02020603050405020304" pitchFamily="18" charset="0"/>
                <a:ea typeface="Calibri" panose="020F0502020204030204" pitchFamily="34" charset="0"/>
              </a:rPr>
              <a:t>behavior</a:t>
            </a:r>
            <a:r>
              <a:rPr lang="en-MU" sz="1800" dirty="0">
                <a:effectLst/>
                <a:latin typeface="Times New Roman" panose="02020603050405020304" pitchFamily="18" charset="0"/>
                <a:ea typeface="Calibri" panose="020F0502020204030204" pitchFamily="34" charset="0"/>
              </a:rPr>
              <a:t> when they purchase durable goods. With the availability of local goods and also the increase in exported goods due to globalization, the process of purchasing durable goods become more complex.</a:t>
            </a:r>
            <a:endParaRPr lang="en-US" sz="1800" dirty="0">
              <a:effectLst/>
              <a:latin typeface="Times New Roman" panose="02020603050405020304" pitchFamily="18" charset="0"/>
              <a:ea typeface="Calibri" panose="020F0502020204030204" pitchFamily="34" charset="0"/>
            </a:endParaRPr>
          </a:p>
          <a:p>
            <a:pPr marL="0" indent="0">
              <a:buNone/>
            </a:pPr>
            <a:endParaRPr lang="en-US" sz="1800" dirty="0">
              <a:effectLst/>
              <a:latin typeface="Times New Roman" panose="02020603050405020304" pitchFamily="18" charset="0"/>
              <a:ea typeface="Calibri" panose="020F0502020204030204" pitchFamily="34" charset="0"/>
            </a:endParaRPr>
          </a:p>
          <a:p>
            <a:r>
              <a:rPr lang="en-MU" sz="1800" dirty="0">
                <a:effectLst/>
                <a:latin typeface="Times New Roman" panose="02020603050405020304" pitchFamily="18" charset="0"/>
                <a:ea typeface="Calibri" panose="020F0502020204030204" pitchFamily="34" charset="0"/>
              </a:rPr>
              <a:t>According to Tyagi (2019), since everything revolves around the buyer, </a:t>
            </a:r>
            <a:r>
              <a:rPr lang="en-MU" sz="1800" dirty="0" err="1">
                <a:effectLst/>
                <a:latin typeface="Times New Roman" panose="02020603050405020304" pitchFamily="18" charset="0"/>
                <a:ea typeface="Calibri" panose="020F0502020204030204" pitchFamily="34" charset="0"/>
              </a:rPr>
              <a:t>analyzing</a:t>
            </a:r>
            <a:r>
              <a:rPr lang="en-MU" sz="1800" dirty="0">
                <a:effectLst/>
                <a:latin typeface="Times New Roman" panose="02020603050405020304" pitchFamily="18" charset="0"/>
                <a:ea typeface="Calibri" panose="020F0502020204030204" pitchFamily="34" charset="0"/>
              </a:rPr>
              <a:t> consumer </a:t>
            </a:r>
            <a:r>
              <a:rPr lang="en-MU" sz="1800" dirty="0" err="1">
                <a:effectLst/>
                <a:latin typeface="Times New Roman" panose="02020603050405020304" pitchFamily="18" charset="0"/>
                <a:ea typeface="Calibri" panose="020F0502020204030204" pitchFamily="34" charset="0"/>
              </a:rPr>
              <a:t>behavior</a:t>
            </a:r>
            <a:r>
              <a:rPr lang="en-MU" sz="1800" dirty="0">
                <a:effectLst/>
                <a:latin typeface="Times New Roman" panose="02020603050405020304" pitchFamily="18" charset="0"/>
                <a:ea typeface="Calibri" panose="020F0502020204030204" pitchFamily="34" charset="0"/>
              </a:rPr>
              <a:t> has taken on increased importance.</a:t>
            </a:r>
            <a:endParaRPr lang="en-US" sz="1800" dirty="0">
              <a:effectLst/>
              <a:latin typeface="Times New Roman" panose="02020603050405020304" pitchFamily="18" charset="0"/>
              <a:ea typeface="Calibri" panose="020F0502020204030204" pitchFamily="34" charset="0"/>
            </a:endParaRPr>
          </a:p>
          <a:p>
            <a:pPr marL="0" indent="0">
              <a:buNone/>
            </a:pPr>
            <a:endParaRPr lang="en-US" sz="1800" dirty="0">
              <a:latin typeface="Times New Roman" panose="02020603050405020304" pitchFamily="18" charset="0"/>
              <a:ea typeface="Calibri" panose="020F0502020204030204" pitchFamily="34" charset="0"/>
            </a:endParaRPr>
          </a:p>
          <a:p>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Kenton (2023) refers to c</a:t>
            </a:r>
            <a:r>
              <a:rPr lang="en-MU" sz="1800" kern="100" dirty="0" err="1">
                <a:effectLst/>
                <a:latin typeface="Times New Roman" panose="02020603050405020304" pitchFamily="18" charset="0"/>
                <a:ea typeface="Calibri" panose="020F0502020204030204" pitchFamily="34" charset="0"/>
                <a:cs typeface="Times New Roman" panose="02020603050405020304" pitchFamily="18" charset="0"/>
              </a:rPr>
              <a:t>onsumer</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durables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as</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goods or products that have a relatively long lifespan and are intended for repeated use over an extended period.</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These items are typically considered long-term investments by consumers because they can be used for an extended duration. Examples of consumer durables include appliances (e.g., refrigerators, washing machines), electronics (e.g., televisions, laptops), furniture, and automobiles.</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Given that there are not enough researches that closely assess the factors that influence consumer buying </a:t>
            </a:r>
            <a:r>
              <a:rPr lang="en-MU" sz="1800" kern="100" dirty="0" err="1">
                <a:effectLst/>
                <a:latin typeface="Times New Roman" panose="02020603050405020304" pitchFamily="18" charset="0"/>
                <a:ea typeface="Calibri" panose="020F0502020204030204" pitchFamily="34" charset="0"/>
                <a:cs typeface="Times New Roman" panose="02020603050405020304" pitchFamily="18" charset="0"/>
              </a:rPr>
              <a:t>behavior</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for consumer durables in Mauritius post Covid 19, this research will help us to better understand how Mauritians carry out their purchase decision concerning consumer durables goods.</a:t>
            </a: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MU" dirty="0"/>
          </a:p>
        </p:txBody>
      </p:sp>
    </p:spTree>
    <p:extLst>
      <p:ext uri="{BB962C8B-B14F-4D97-AF65-F5344CB8AC3E}">
        <p14:creationId xmlns:p14="http://schemas.microsoft.com/office/powerpoint/2010/main" val="3570640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D447DE8-8DA6-730D-83F2-EE22B8F89E14}"/>
              </a:ext>
            </a:extLst>
          </p:cNvPr>
          <p:cNvSpPr>
            <a:spLocks noGrp="1"/>
          </p:cNvSpPr>
          <p:nvPr>
            <p:ph idx="1"/>
          </p:nvPr>
        </p:nvSpPr>
        <p:spPr>
          <a:xfrm>
            <a:off x="193675" y="222250"/>
            <a:ext cx="11734800" cy="6524625"/>
          </a:xfrm>
        </p:spPr>
        <p:txBody>
          <a:bodyPr/>
          <a:lstStyle/>
          <a:p>
            <a:r>
              <a:rPr lang="en-MU" sz="1800" dirty="0">
                <a:effectLst/>
                <a:latin typeface="Times New Roman" panose="02020603050405020304" pitchFamily="18" charset="0"/>
                <a:ea typeface="Calibri" panose="020F0502020204030204" pitchFamily="34" charset="0"/>
              </a:rPr>
              <a:t>The objectives of this research are firstly to assess how consumers in Mauritius conduct their purchasing decisions of consumer durable goods </a:t>
            </a:r>
            <a:r>
              <a:rPr lang="en-US" sz="1800" dirty="0">
                <a:effectLst/>
                <a:latin typeface="Times New Roman" panose="02020603050405020304" pitchFamily="18" charset="0"/>
                <a:ea typeface="Calibri" panose="020F0502020204030204" pitchFamily="34" charset="0"/>
              </a:rPr>
              <a:t>post</a:t>
            </a:r>
            <a:r>
              <a:rPr lang="en-MU" sz="1800" dirty="0">
                <a:effectLst/>
                <a:latin typeface="Times New Roman" panose="02020603050405020304" pitchFamily="18" charset="0"/>
                <a:ea typeface="Calibri" panose="020F0502020204030204" pitchFamily="34" charset="0"/>
              </a:rPr>
              <a:t> Covid-19 pandemic. </a:t>
            </a:r>
            <a:endParaRPr lang="en-US" sz="1800" dirty="0">
              <a:effectLst/>
              <a:latin typeface="Times New Roman" panose="02020603050405020304" pitchFamily="18" charset="0"/>
              <a:ea typeface="Calibri" panose="020F0502020204030204" pitchFamily="34" charset="0"/>
            </a:endParaRPr>
          </a:p>
          <a:p>
            <a:endParaRPr lang="en-US" sz="1800" dirty="0">
              <a:effectLst/>
              <a:latin typeface="Times New Roman" panose="02020603050405020304" pitchFamily="18" charset="0"/>
              <a:ea typeface="Calibri" panose="020F0502020204030204" pitchFamily="34" charset="0"/>
            </a:endParaRPr>
          </a:p>
          <a:p>
            <a:r>
              <a:rPr lang="en-US" sz="1800" dirty="0">
                <a:effectLst/>
                <a:latin typeface="Times New Roman" panose="02020603050405020304" pitchFamily="18" charset="0"/>
                <a:ea typeface="Calibri" panose="020F0502020204030204" pitchFamily="34" charset="0"/>
              </a:rPr>
              <a:t>This study will also aid to </a:t>
            </a:r>
            <a:r>
              <a:rPr lang="en-MU" sz="1800" dirty="0">
                <a:effectLst/>
                <a:latin typeface="Times New Roman" panose="02020603050405020304" pitchFamily="18" charset="0"/>
                <a:ea typeface="Calibri" panose="020F0502020204030204" pitchFamily="34" charset="0"/>
              </a:rPr>
              <a:t>analyse how the factors of culture, social, personal and psychological influence consumer buying </a:t>
            </a:r>
            <a:r>
              <a:rPr lang="en-MU" sz="1800" dirty="0" err="1">
                <a:effectLst/>
                <a:latin typeface="Times New Roman" panose="02020603050405020304" pitchFamily="18" charset="0"/>
                <a:ea typeface="Calibri" panose="020F0502020204030204" pitchFamily="34" charset="0"/>
              </a:rPr>
              <a:t>behavior</a:t>
            </a:r>
            <a:r>
              <a:rPr lang="en-MU" sz="1800" dirty="0">
                <a:effectLst/>
                <a:latin typeface="Times New Roman" panose="02020603050405020304" pitchFamily="18" charset="0"/>
                <a:ea typeface="Calibri" panose="020F0502020204030204" pitchFamily="34" charset="0"/>
              </a:rPr>
              <a:t> of consumer durable goods in Mauritius post </a:t>
            </a:r>
            <a:r>
              <a:rPr lang="en-US" sz="1800" dirty="0">
                <a:effectLst/>
                <a:latin typeface="Times New Roman" panose="02020603050405020304" pitchFamily="18" charset="0"/>
                <a:ea typeface="Calibri" panose="020F0502020204030204" pitchFamily="34" charset="0"/>
              </a:rPr>
              <a:t>Covid 19 </a:t>
            </a:r>
            <a:r>
              <a:rPr lang="en-MU" sz="1800" dirty="0">
                <a:effectLst/>
                <a:latin typeface="Times New Roman" panose="02020603050405020304" pitchFamily="18" charset="0"/>
                <a:ea typeface="Calibri" panose="020F0502020204030204" pitchFamily="34" charset="0"/>
              </a:rPr>
              <a:t>pandemic.</a:t>
            </a:r>
            <a:endParaRPr lang="en-US" sz="1800" dirty="0">
              <a:effectLst/>
              <a:latin typeface="Times New Roman" panose="02020603050405020304" pitchFamily="18" charset="0"/>
              <a:ea typeface="Calibri" panose="020F0502020204030204" pitchFamily="34" charset="0"/>
            </a:endParaRPr>
          </a:p>
          <a:p>
            <a:endParaRPr lang="en-US" sz="1800" dirty="0">
              <a:effectLst/>
              <a:latin typeface="Times New Roman" panose="02020603050405020304" pitchFamily="18" charset="0"/>
              <a:ea typeface="Calibri" panose="020F0502020204030204" pitchFamily="34" charset="0"/>
            </a:endParaRPr>
          </a:p>
          <a:p>
            <a:r>
              <a:rPr lang="en-MU" sz="1800" dirty="0">
                <a:effectLst/>
                <a:latin typeface="Times New Roman" panose="02020603050405020304" pitchFamily="18" charset="0"/>
                <a:ea typeface="Calibri" panose="020F0502020204030204" pitchFamily="34" charset="0"/>
              </a:rPr>
              <a:t> </a:t>
            </a:r>
            <a:r>
              <a:rPr lang="en-US" sz="1800" dirty="0">
                <a:effectLst/>
                <a:latin typeface="Times New Roman" panose="02020603050405020304" pitchFamily="18" charset="0"/>
                <a:ea typeface="Calibri" panose="020F0502020204030204" pitchFamily="34" charset="0"/>
              </a:rPr>
              <a:t>Furthermore, it will help to </a:t>
            </a:r>
            <a:r>
              <a:rPr lang="en-MU" sz="1800" dirty="0">
                <a:effectLst/>
                <a:latin typeface="Times New Roman" panose="02020603050405020304" pitchFamily="18" charset="0"/>
                <a:ea typeface="Calibri" panose="020F0502020204030204" pitchFamily="34" charset="0"/>
              </a:rPr>
              <a:t>determine which factor has the most robust correlation with consumer buying </a:t>
            </a:r>
            <a:r>
              <a:rPr lang="en-MU" sz="1800" dirty="0" err="1">
                <a:effectLst/>
                <a:latin typeface="Times New Roman" panose="02020603050405020304" pitchFamily="18" charset="0"/>
                <a:ea typeface="Calibri" panose="020F0502020204030204" pitchFamily="34" charset="0"/>
              </a:rPr>
              <a:t>behavior</a:t>
            </a:r>
            <a:r>
              <a:rPr lang="en-MU" sz="1800" dirty="0">
                <a:effectLst/>
                <a:latin typeface="Times New Roman" panose="02020603050405020304" pitchFamily="18" charset="0"/>
                <a:ea typeface="Calibri" panose="020F0502020204030204" pitchFamily="34" charset="0"/>
              </a:rPr>
              <a:t> in Mauritius post Covid </a:t>
            </a:r>
            <a:r>
              <a:rPr lang="en-US" sz="1800" dirty="0">
                <a:effectLst/>
                <a:latin typeface="Times New Roman" panose="02020603050405020304" pitchFamily="18" charset="0"/>
                <a:ea typeface="Calibri" panose="020F0502020204030204" pitchFamily="34" charset="0"/>
              </a:rPr>
              <a:t>19 pandemic. </a:t>
            </a:r>
            <a:endParaRPr lang="en-MU" dirty="0"/>
          </a:p>
        </p:txBody>
      </p:sp>
    </p:spTree>
    <p:extLst>
      <p:ext uri="{BB962C8B-B14F-4D97-AF65-F5344CB8AC3E}">
        <p14:creationId xmlns:p14="http://schemas.microsoft.com/office/powerpoint/2010/main" val="2938146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FE02-744E-CF35-C28B-1956CCB6816E}"/>
              </a:ext>
            </a:extLst>
          </p:cNvPr>
          <p:cNvSpPr>
            <a:spLocks noGrp="1"/>
          </p:cNvSpPr>
          <p:nvPr>
            <p:ph type="title"/>
          </p:nvPr>
        </p:nvSpPr>
        <p:spPr>
          <a:xfrm>
            <a:off x="838200" y="365126"/>
            <a:ext cx="10515600" cy="315912"/>
          </a:xfrm>
        </p:spPr>
        <p:txBody>
          <a:bodyPr>
            <a:normAutofit fontScale="90000"/>
          </a:bodyPr>
          <a:lstStyle/>
          <a:p>
            <a:pPr algn="ctr"/>
            <a:r>
              <a:rPr lang="en-MU" sz="3600" b="1" kern="100" dirty="0">
                <a:latin typeface="Times New Roman" panose="02020603050405020304" pitchFamily="18" charset="0"/>
                <a:ea typeface="Calibri" panose="020F0502020204030204" pitchFamily="34" charset="0"/>
                <a:cs typeface="Times New Roman" panose="02020603050405020304" pitchFamily="18" charset="0"/>
              </a:rPr>
              <a:t>Literature Review</a:t>
            </a:r>
            <a:br>
              <a:rPr lang="en-MU" kern="100" dirty="0">
                <a:effectLst/>
                <a:latin typeface="Calibri" panose="020F0502020204030204" pitchFamily="34" charset="0"/>
                <a:ea typeface="Calibri" panose="020F0502020204030204" pitchFamily="34" charset="0"/>
                <a:cs typeface="Times New Roman" panose="02020603050405020304" pitchFamily="18" charset="0"/>
              </a:rPr>
            </a:br>
            <a:endParaRPr lang="en-MU" dirty="0"/>
          </a:p>
        </p:txBody>
      </p:sp>
      <p:sp>
        <p:nvSpPr>
          <p:cNvPr id="3" name="Content Placeholder 2">
            <a:extLst>
              <a:ext uri="{FF2B5EF4-FFF2-40B4-BE49-F238E27FC236}">
                <a16:creationId xmlns:a16="http://schemas.microsoft.com/office/drawing/2014/main" id="{E840C81B-1ADE-1B99-BDC9-7C45810F90B9}"/>
              </a:ext>
            </a:extLst>
          </p:cNvPr>
          <p:cNvSpPr>
            <a:spLocks noGrp="1"/>
          </p:cNvSpPr>
          <p:nvPr>
            <p:ph idx="1"/>
          </p:nvPr>
        </p:nvSpPr>
        <p:spPr>
          <a:xfrm>
            <a:off x="166255" y="498764"/>
            <a:ext cx="11887200" cy="6262254"/>
          </a:xfrm>
        </p:spPr>
        <p:txBody>
          <a:bodyPr/>
          <a:lstStyle/>
          <a:p>
            <a:r>
              <a:rPr lang="en-MU" sz="1800" b="1" kern="100" dirty="0">
                <a:effectLst/>
                <a:latin typeface="Times New Roman" panose="02020603050405020304" pitchFamily="18" charset="0"/>
                <a:ea typeface="Calibri" panose="020F0502020204030204" pitchFamily="34" charset="0"/>
                <a:cs typeface="Times New Roman" panose="02020603050405020304" pitchFamily="18" charset="0"/>
              </a:rPr>
              <a:t>The Stimulus-Response Model</a:t>
            </a: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en-MU" sz="1800" kern="100" dirty="0" err="1">
                <a:effectLst/>
                <a:latin typeface="Times New Roman" panose="02020603050405020304" pitchFamily="18" charset="0"/>
                <a:ea typeface="Calibri" panose="020F0502020204030204" pitchFamily="34" charset="0"/>
                <a:cs typeface="Times New Roman" panose="02020603050405020304" pitchFamily="18" charset="0"/>
              </a:rPr>
              <a:t>ccording</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to Kotler and </a:t>
            </a:r>
            <a:r>
              <a:rPr lang="en-MU" sz="1800" kern="100" dirty="0" err="1">
                <a:effectLst/>
                <a:latin typeface="Times New Roman" panose="02020603050405020304" pitchFamily="18" charset="0"/>
                <a:ea typeface="Calibri" panose="020F0502020204030204" pitchFamily="34" charset="0"/>
                <a:cs typeface="Times New Roman" panose="02020603050405020304" pitchFamily="18" charset="0"/>
              </a:rPr>
              <a:t>Amstrong</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(2012)</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t</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he black box model, illustrates the connection between the stimuli, the buyer's characteristics and </a:t>
            </a:r>
            <a:r>
              <a:rPr lang="en-MU" sz="1800" kern="100" dirty="0" err="1">
                <a:effectLst/>
                <a:latin typeface="Times New Roman" panose="02020603050405020304" pitchFamily="18" charset="0"/>
                <a:ea typeface="Calibri" panose="020F0502020204030204" pitchFamily="34" charset="0"/>
                <a:cs typeface="Times New Roman" panose="02020603050405020304" pitchFamily="18" charset="0"/>
              </a:rPr>
              <a:t>behavior</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the decision-making process, and the outcomes. External elements, or the 4Ps of marketing—place, price, product, and promotion—make up the stimulus. Macroeconomic factors including the economy, politics, society, and technology is also part of the stimulus. In the buyer's black box, which will subsequently give an indication of the responses, are buyer qualities like values, beliefs, lifestyle, and decision-making process.</a:t>
            </a: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MU" sz="1800" b="1" kern="100" dirty="0">
                <a:effectLst/>
                <a:latin typeface="Times New Roman" panose="02020603050405020304" pitchFamily="18" charset="0"/>
                <a:ea typeface="Calibri" panose="020F0502020204030204" pitchFamily="34" charset="0"/>
                <a:cs typeface="Times New Roman" panose="02020603050405020304" pitchFamily="18" charset="0"/>
              </a:rPr>
              <a:t>Culture</a:t>
            </a: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H1: There is a significant positive relationship between cultural factors and consumer buying </a:t>
            </a:r>
            <a:r>
              <a:rPr lang="en-MU" sz="1800" kern="100" dirty="0" err="1">
                <a:effectLst/>
                <a:latin typeface="Times New Roman" panose="02020603050405020304" pitchFamily="18" charset="0"/>
                <a:ea typeface="Calibri" panose="020F0502020204030204" pitchFamily="34" charset="0"/>
                <a:cs typeface="Times New Roman" panose="02020603050405020304" pitchFamily="18" charset="0"/>
              </a:rPr>
              <a:t>behavior</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for consumer durables post Covid-19 in Mauritius.</a:t>
            </a: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MU" sz="1800" b="1" kern="100" dirty="0">
                <a:effectLst/>
                <a:latin typeface="Times New Roman" panose="02020603050405020304" pitchFamily="18" charset="0"/>
                <a:ea typeface="Calibri" panose="020F0502020204030204" pitchFamily="34" charset="0"/>
                <a:cs typeface="Times New Roman" panose="02020603050405020304" pitchFamily="18" charset="0"/>
              </a:rPr>
              <a:t>Social Factors</a:t>
            </a: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H</a:t>
            </a:r>
            <a:r>
              <a:rPr lang="en-MU"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There is a significant positive relationship between social factors and consumer buying </a:t>
            </a:r>
            <a:r>
              <a:rPr lang="en-MU" sz="1800" kern="100" dirty="0" err="1">
                <a:effectLst/>
                <a:latin typeface="Times New Roman" panose="02020603050405020304" pitchFamily="18" charset="0"/>
                <a:ea typeface="Calibri" panose="020F0502020204030204" pitchFamily="34" charset="0"/>
                <a:cs typeface="Times New Roman" panose="02020603050405020304" pitchFamily="18" charset="0"/>
              </a:rPr>
              <a:t>behavior</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for consumer durables post Covid-19 in Mauritius.</a:t>
            </a: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MU" sz="1800" b="1" dirty="0">
                <a:effectLst/>
                <a:latin typeface="Times New Roman" panose="02020603050405020304" pitchFamily="18" charset="0"/>
                <a:ea typeface="Calibri" panose="020F0502020204030204" pitchFamily="34" charset="0"/>
              </a:rPr>
              <a:t>Personal Factors</a:t>
            </a:r>
            <a:endParaRPr lang="en-US" sz="1800" b="1" dirty="0">
              <a:effectLst/>
              <a:latin typeface="Times New Roman" panose="02020603050405020304" pitchFamily="18" charset="0"/>
              <a:ea typeface="Calibri" panose="020F0502020204030204" pitchFamily="34" charset="0"/>
            </a:endParaRPr>
          </a:p>
          <a:p>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H3: There is a significant positive relationship between personal factors and consumer buying </a:t>
            </a:r>
            <a:r>
              <a:rPr lang="en-MU" sz="1800" kern="100" dirty="0" err="1">
                <a:effectLst/>
                <a:latin typeface="Times New Roman" panose="02020603050405020304" pitchFamily="18" charset="0"/>
                <a:ea typeface="Calibri" panose="020F0502020204030204" pitchFamily="34" charset="0"/>
                <a:cs typeface="Times New Roman" panose="02020603050405020304" pitchFamily="18" charset="0"/>
              </a:rPr>
              <a:t>behavior</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for consumer durables post Covid-19 in Mauritius.</a:t>
            </a: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MU" sz="1800" b="1" dirty="0">
                <a:effectLst/>
                <a:latin typeface="Times New Roman" panose="02020603050405020304" pitchFamily="18" charset="0"/>
                <a:ea typeface="Calibri" panose="020F0502020204030204" pitchFamily="34" charset="0"/>
              </a:rPr>
              <a:t>Psychological Factors</a:t>
            </a:r>
            <a:endParaRPr lang="en-US" sz="1800" b="1" dirty="0">
              <a:latin typeface="Times New Roman" panose="02020603050405020304" pitchFamily="18" charset="0"/>
              <a:ea typeface="Calibri" panose="020F0502020204030204" pitchFamily="34" charset="0"/>
            </a:endParaRPr>
          </a:p>
          <a:p>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H4: There is a significant positive relationship between psychological factors and consumer buying </a:t>
            </a:r>
            <a:r>
              <a:rPr lang="en-MU" sz="1800" kern="100" dirty="0" err="1">
                <a:effectLst/>
                <a:latin typeface="Times New Roman" panose="02020603050405020304" pitchFamily="18" charset="0"/>
                <a:ea typeface="Calibri" panose="020F0502020204030204" pitchFamily="34" charset="0"/>
                <a:cs typeface="Times New Roman" panose="02020603050405020304" pitchFamily="18" charset="0"/>
              </a:rPr>
              <a:t>behavior</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for consumer durables post Covid-19 in Mauritius.</a:t>
            </a: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MU" dirty="0"/>
          </a:p>
        </p:txBody>
      </p:sp>
    </p:spTree>
    <p:extLst>
      <p:ext uri="{BB962C8B-B14F-4D97-AF65-F5344CB8AC3E}">
        <p14:creationId xmlns:p14="http://schemas.microsoft.com/office/powerpoint/2010/main" val="942592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31247-6C01-FA03-AAC1-864DCFE6F43A}"/>
              </a:ext>
            </a:extLst>
          </p:cNvPr>
          <p:cNvSpPr>
            <a:spLocks noGrp="1"/>
          </p:cNvSpPr>
          <p:nvPr>
            <p:ph type="title"/>
          </p:nvPr>
        </p:nvSpPr>
        <p:spPr/>
        <p:txBody>
          <a:bodyPr/>
          <a:lstStyle/>
          <a:p>
            <a:pPr algn="ctr"/>
            <a:r>
              <a:rPr lang="en-MU" sz="3200" b="1" kern="100" dirty="0">
                <a:latin typeface="Times New Roman" panose="02020603050405020304" pitchFamily="18" charset="0"/>
                <a:ea typeface="Calibri" panose="020F0502020204030204" pitchFamily="34" charset="0"/>
                <a:cs typeface="Times New Roman" panose="02020603050405020304" pitchFamily="18" charset="0"/>
              </a:rPr>
              <a:t>Conceptual Framework</a:t>
            </a:r>
            <a:br>
              <a:rPr lang="en-MU"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MU" dirty="0"/>
          </a:p>
        </p:txBody>
      </p:sp>
      <p:pic>
        <p:nvPicPr>
          <p:cNvPr id="5" name="Content Placeholder 4">
            <a:extLst>
              <a:ext uri="{FF2B5EF4-FFF2-40B4-BE49-F238E27FC236}">
                <a16:creationId xmlns:a16="http://schemas.microsoft.com/office/drawing/2014/main" id="{A4C51CA6-C1A7-FC29-1221-D25D66C633CE}"/>
              </a:ext>
            </a:extLst>
          </p:cNvPr>
          <p:cNvPicPr>
            <a:picLocks noGrp="1" noChangeAspect="1"/>
          </p:cNvPicPr>
          <p:nvPr>
            <p:ph idx="1"/>
          </p:nvPr>
        </p:nvPicPr>
        <p:blipFill>
          <a:blip r:embed="rId2"/>
          <a:stretch>
            <a:fillRect/>
          </a:stretch>
        </p:blipFill>
        <p:spPr>
          <a:xfrm>
            <a:off x="1953491" y="1025237"/>
            <a:ext cx="7730836" cy="4599708"/>
          </a:xfrm>
        </p:spPr>
      </p:pic>
    </p:spTree>
    <p:extLst>
      <p:ext uri="{BB962C8B-B14F-4D97-AF65-F5344CB8AC3E}">
        <p14:creationId xmlns:p14="http://schemas.microsoft.com/office/powerpoint/2010/main" val="678898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FE02-744E-CF35-C28B-1956CCB6816E}"/>
              </a:ext>
            </a:extLst>
          </p:cNvPr>
          <p:cNvSpPr>
            <a:spLocks noGrp="1"/>
          </p:cNvSpPr>
          <p:nvPr>
            <p:ph type="title"/>
          </p:nvPr>
        </p:nvSpPr>
        <p:spPr>
          <a:xfrm>
            <a:off x="838200" y="0"/>
            <a:ext cx="10515600" cy="681038"/>
          </a:xfrm>
        </p:spPr>
        <p:txBody>
          <a:bodyPr>
            <a:normAutofit/>
          </a:bodyPr>
          <a:lstStyle/>
          <a:p>
            <a:pPr algn="ctr"/>
            <a:r>
              <a:rPr lang="en-MU" sz="3200" b="1" kern="100" dirty="0">
                <a:latin typeface="Times New Roman" panose="02020603050405020304" pitchFamily="18" charset="0"/>
                <a:ea typeface="Calibri" panose="020F0502020204030204" pitchFamily="34" charset="0"/>
                <a:cs typeface="Times New Roman" panose="02020603050405020304" pitchFamily="18" charset="0"/>
              </a:rPr>
              <a:t>Methodology</a:t>
            </a:r>
          </a:p>
        </p:txBody>
      </p:sp>
      <p:sp>
        <p:nvSpPr>
          <p:cNvPr id="3" name="Content Placeholder 2">
            <a:extLst>
              <a:ext uri="{FF2B5EF4-FFF2-40B4-BE49-F238E27FC236}">
                <a16:creationId xmlns:a16="http://schemas.microsoft.com/office/drawing/2014/main" id="{E840C81B-1ADE-1B99-BDC9-7C45810F90B9}"/>
              </a:ext>
            </a:extLst>
          </p:cNvPr>
          <p:cNvSpPr>
            <a:spLocks noGrp="1"/>
          </p:cNvSpPr>
          <p:nvPr>
            <p:ph idx="1"/>
          </p:nvPr>
        </p:nvSpPr>
        <p:spPr>
          <a:xfrm>
            <a:off x="0" y="581890"/>
            <a:ext cx="12191999" cy="6276109"/>
          </a:xfrm>
        </p:spPr>
        <p:txBody>
          <a:bodyPr>
            <a:normAutofit fontScale="92500" lnSpcReduction="20000"/>
          </a:bodyPr>
          <a:lstStyle/>
          <a:p>
            <a:r>
              <a:rPr lang="en-US" sz="1800" dirty="0">
                <a:effectLst/>
                <a:latin typeface="Times New Roman" panose="02020603050405020304" pitchFamily="18" charset="0"/>
                <a:ea typeface="Calibri" panose="020F0502020204030204" pitchFamily="34" charset="0"/>
              </a:rPr>
              <a:t>T</a:t>
            </a:r>
            <a:r>
              <a:rPr lang="en-MU" sz="1800" dirty="0">
                <a:effectLst/>
                <a:latin typeface="Times New Roman" panose="02020603050405020304" pitchFamily="18" charset="0"/>
                <a:ea typeface="Calibri" panose="020F0502020204030204" pitchFamily="34" charset="0"/>
              </a:rPr>
              <a:t>he sample population chosen to answer the survey</a:t>
            </a:r>
            <a:r>
              <a:rPr lang="en-US" sz="1800" dirty="0">
                <a:effectLst/>
                <a:latin typeface="Times New Roman" panose="02020603050405020304" pitchFamily="18" charset="0"/>
                <a:ea typeface="Calibri" panose="020F0502020204030204" pitchFamily="34" charset="0"/>
              </a:rPr>
              <a:t> instrument</a:t>
            </a:r>
            <a:r>
              <a:rPr lang="en-MU" sz="1800" dirty="0">
                <a:effectLst/>
                <a:latin typeface="Times New Roman" panose="02020603050405020304" pitchFamily="18" charset="0"/>
                <a:ea typeface="Calibri" panose="020F0502020204030204" pitchFamily="34" charset="0"/>
              </a:rPr>
              <a:t> was Mauritian</a:t>
            </a:r>
            <a:r>
              <a:rPr lang="en-US" sz="1800" dirty="0">
                <a:effectLst/>
                <a:latin typeface="Times New Roman" panose="02020603050405020304" pitchFamily="18" charset="0"/>
                <a:ea typeface="Calibri" panose="020F0502020204030204" pitchFamily="34" charset="0"/>
              </a:rPr>
              <a:t>s</a:t>
            </a:r>
            <a:r>
              <a:rPr lang="en-MU" sz="1800" dirty="0">
                <a:effectLst/>
                <a:latin typeface="Times New Roman" panose="02020603050405020304" pitchFamily="18" charset="0"/>
                <a:ea typeface="Calibri" panose="020F0502020204030204" pitchFamily="34" charset="0"/>
              </a:rPr>
              <a:t> above 18 years old.</a:t>
            </a:r>
            <a:endParaRPr lang="en-US" sz="1800" dirty="0">
              <a:effectLst/>
              <a:latin typeface="Times New Roman" panose="02020603050405020304" pitchFamily="18" charset="0"/>
              <a:ea typeface="Calibri" panose="020F0502020204030204" pitchFamily="34" charset="0"/>
            </a:endParaRPr>
          </a:p>
          <a:p>
            <a:r>
              <a:rPr lang="en-MU" sz="1800" dirty="0">
                <a:effectLst/>
                <a:latin typeface="Times New Roman" panose="02020603050405020304" pitchFamily="18" charset="0"/>
                <a:ea typeface="Calibri" panose="020F0502020204030204" pitchFamily="34" charset="0"/>
              </a:rPr>
              <a:t> </a:t>
            </a:r>
            <a:endParaRPr lang="en-US" sz="1800" dirty="0">
              <a:effectLst/>
              <a:latin typeface="Times New Roman" panose="02020603050405020304" pitchFamily="18" charset="0"/>
              <a:ea typeface="Calibri" panose="020F0502020204030204" pitchFamily="34" charset="0"/>
            </a:endParaRPr>
          </a:p>
          <a:p>
            <a:r>
              <a:rPr lang="en-MU" sz="1800" dirty="0">
                <a:effectLst/>
                <a:latin typeface="Times New Roman" panose="02020603050405020304" pitchFamily="18" charset="0"/>
                <a:ea typeface="Calibri" panose="020F0502020204030204" pitchFamily="34" charset="0"/>
              </a:rPr>
              <a:t>The </a:t>
            </a:r>
            <a:r>
              <a:rPr lang="en-MU" sz="1800" dirty="0" err="1">
                <a:effectLst/>
                <a:latin typeface="Times New Roman" panose="02020603050405020304" pitchFamily="18" charset="0"/>
                <a:ea typeface="Calibri" panose="020F0502020204030204" pitchFamily="34" charset="0"/>
              </a:rPr>
              <a:t>Raosoft</a:t>
            </a:r>
            <a:r>
              <a:rPr lang="en-MU" sz="1800" dirty="0">
                <a:effectLst/>
                <a:latin typeface="Times New Roman" panose="02020603050405020304" pitchFamily="18" charset="0"/>
                <a:ea typeface="Calibri" panose="020F0502020204030204" pitchFamily="34" charset="0"/>
              </a:rPr>
              <a:t> Software was used to calculate the recommended sample size for the Mauritian population above 18 years old, which according to the World Population Review (2023) consist of 1.055 million people</a:t>
            </a:r>
            <a:r>
              <a:rPr lang="en-US" sz="1800" dirty="0">
                <a:effectLst/>
                <a:latin typeface="Times New Roman" panose="02020603050405020304" pitchFamily="18" charset="0"/>
                <a:ea typeface="Calibri" panose="020F0502020204030204" pitchFamily="34" charset="0"/>
              </a:rPr>
              <a:t>. </a:t>
            </a:r>
          </a:p>
          <a:p>
            <a:endParaRPr lang="en-US" sz="1800" dirty="0">
              <a:latin typeface="Times New Roman" panose="02020603050405020304" pitchFamily="18" charset="0"/>
              <a:ea typeface="Calibri" panose="020F0502020204030204" pitchFamily="34" charset="0"/>
            </a:endParaRPr>
          </a:p>
          <a:p>
            <a:r>
              <a:rPr lang="en-US" sz="1800" dirty="0">
                <a:effectLst/>
                <a:latin typeface="Times New Roman" panose="02020603050405020304" pitchFamily="18" charset="0"/>
                <a:ea typeface="Calibri" panose="020F0502020204030204" pitchFamily="34" charset="0"/>
              </a:rPr>
              <a:t>U</a:t>
            </a:r>
            <a:r>
              <a:rPr lang="en-MU" sz="1800" dirty="0">
                <a:effectLst/>
                <a:latin typeface="Times New Roman" panose="02020603050405020304" pitchFamily="18" charset="0"/>
                <a:ea typeface="Calibri" panose="020F0502020204030204" pitchFamily="34" charset="0"/>
              </a:rPr>
              <a:t>sing a 95% confidence level</a:t>
            </a:r>
            <a:r>
              <a:rPr lang="en-US" sz="1800" dirty="0">
                <a:effectLst/>
                <a:latin typeface="Times New Roman" panose="02020603050405020304" pitchFamily="18" charset="0"/>
                <a:ea typeface="Calibri" panose="020F0502020204030204" pitchFamily="34" charset="0"/>
              </a:rPr>
              <a:t>,</a:t>
            </a:r>
            <a:r>
              <a:rPr lang="en-MU" sz="1800" dirty="0">
                <a:effectLst/>
                <a:latin typeface="Times New Roman" panose="02020603050405020304" pitchFamily="18" charset="0"/>
                <a:ea typeface="Calibri" panose="020F0502020204030204" pitchFamily="34" charset="0"/>
              </a:rPr>
              <a:t> the recommended sample is 383. </a:t>
            </a:r>
            <a:endParaRPr lang="en-US" sz="1800" dirty="0">
              <a:effectLst/>
              <a:latin typeface="Times New Roman" panose="02020603050405020304" pitchFamily="18" charset="0"/>
              <a:ea typeface="Calibri" panose="020F0502020204030204" pitchFamily="34" charset="0"/>
            </a:endParaRPr>
          </a:p>
          <a:p>
            <a:endParaRPr lang="en-US" sz="1800" dirty="0">
              <a:effectLst/>
              <a:latin typeface="Times New Roman" panose="02020603050405020304" pitchFamily="18" charset="0"/>
              <a:ea typeface="Calibri" panose="020F0502020204030204" pitchFamily="34" charset="0"/>
            </a:endParaRPr>
          </a:p>
          <a:p>
            <a:r>
              <a:rPr lang="en-MU" sz="1800" dirty="0">
                <a:effectLst/>
                <a:latin typeface="Times New Roman" panose="02020603050405020304" pitchFamily="18" charset="0"/>
                <a:ea typeface="Calibri" panose="020F0502020204030204" pitchFamily="34" charset="0"/>
              </a:rPr>
              <a:t>Due to limited time constraints, non-probability sampling technique was used. </a:t>
            </a:r>
            <a:endParaRPr lang="en-US" sz="1800" dirty="0">
              <a:effectLst/>
              <a:latin typeface="Times New Roman" panose="02020603050405020304" pitchFamily="18" charset="0"/>
              <a:ea typeface="Calibri" panose="020F0502020204030204" pitchFamily="34" charset="0"/>
            </a:endParaRPr>
          </a:p>
          <a:p>
            <a:endParaRPr lang="en-US" sz="1800" dirty="0">
              <a:latin typeface="Times New Roman" panose="02020603050405020304" pitchFamily="18" charset="0"/>
              <a:ea typeface="Calibri" panose="020F0502020204030204" pitchFamily="34" charset="0"/>
            </a:endParaRPr>
          </a:p>
          <a:p>
            <a:r>
              <a:rPr lang="en-MU" sz="1800" dirty="0">
                <a:effectLst/>
                <a:latin typeface="Times New Roman" panose="02020603050405020304" pitchFamily="18" charset="0"/>
                <a:ea typeface="Calibri" panose="020F0502020204030204" pitchFamily="34" charset="0"/>
              </a:rPr>
              <a:t>A snowball sampling was used to gather data due to limited time constraints and more easy accessibility. </a:t>
            </a:r>
            <a:endParaRPr lang="en-US" sz="1800" dirty="0">
              <a:effectLst/>
              <a:latin typeface="Times New Roman" panose="02020603050405020304" pitchFamily="18" charset="0"/>
              <a:ea typeface="Calibri" panose="020F0502020204030204" pitchFamily="34" charset="0"/>
            </a:endParaRPr>
          </a:p>
          <a:p>
            <a:endParaRPr lang="en-US" sz="1800" dirty="0">
              <a:effectLst/>
              <a:latin typeface="Times New Roman" panose="02020603050405020304" pitchFamily="18" charset="0"/>
              <a:ea typeface="Calibri" panose="020F0502020204030204" pitchFamily="34" charset="0"/>
            </a:endParaRPr>
          </a:p>
          <a:p>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This was done by sending online questionnaires to close friends and families and then making an appeal for them to share the questionnaire to their friends and families.</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MU" sz="1800" dirty="0">
                <a:effectLst/>
                <a:latin typeface="Times New Roman" panose="02020603050405020304" pitchFamily="18" charset="0"/>
                <a:ea typeface="Calibri" panose="020F0502020204030204" pitchFamily="34" charset="0"/>
              </a:rPr>
              <a:t>The platform of Google Forms was used to design the questionnaire and then it was shared through social media platform such as WhatsApp, Facebook, and Instagram and also through mails. </a:t>
            </a:r>
            <a:endParaRPr lang="en-US" sz="1800" dirty="0">
              <a:effectLst/>
              <a:latin typeface="Times New Roman" panose="02020603050405020304" pitchFamily="18" charset="0"/>
              <a:ea typeface="Calibri" panose="020F0502020204030204" pitchFamily="34" charset="0"/>
            </a:endParaRPr>
          </a:p>
          <a:p>
            <a:endParaRPr lang="en-US" sz="1800" dirty="0">
              <a:latin typeface="Times New Roman" panose="02020603050405020304" pitchFamily="18" charset="0"/>
              <a:ea typeface="Calibri" panose="020F0502020204030204" pitchFamily="34" charset="0"/>
            </a:endParaRPr>
          </a:p>
          <a:p>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en-MU" sz="1800" kern="100" dirty="0" err="1">
                <a:effectLst/>
                <a:latin typeface="Times New Roman" panose="02020603050405020304" pitchFamily="18" charset="0"/>
                <a:ea typeface="Calibri" panose="020F0502020204030204" pitchFamily="34" charset="0"/>
                <a:cs typeface="Times New Roman" panose="02020603050405020304" pitchFamily="18" charset="0"/>
              </a:rPr>
              <a:t>nalysis</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of the data to assess the factors that influence consumer buying </a:t>
            </a:r>
            <a:r>
              <a:rPr lang="en-MU" sz="1800" kern="100" dirty="0" err="1">
                <a:effectLst/>
                <a:latin typeface="Times New Roman" panose="02020603050405020304" pitchFamily="18" charset="0"/>
                <a:ea typeface="Calibri" panose="020F0502020204030204" pitchFamily="34" charset="0"/>
                <a:cs typeface="Times New Roman" panose="02020603050405020304" pitchFamily="18" charset="0"/>
              </a:rPr>
              <a:t>behavior</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for consumer durables in Mauritius post Covid 19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was</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done using descriptive statistic, Pearson Correlation and Linear Regression</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MU" sz="1800" dirty="0">
                <a:effectLst/>
                <a:latin typeface="Times New Roman" panose="02020603050405020304" pitchFamily="18" charset="0"/>
                <a:ea typeface="Calibri" panose="020F0502020204030204" pitchFamily="34" charset="0"/>
              </a:rPr>
              <a:t>There were several limitations while carrying out the data collection. </a:t>
            </a:r>
            <a:r>
              <a:rPr lang="en-US" sz="1800" dirty="0">
                <a:effectLst/>
                <a:latin typeface="Times New Roman" panose="02020603050405020304" pitchFamily="18" charset="0"/>
                <a:ea typeface="Calibri" panose="020F0502020204030204" pitchFamily="34" charset="0"/>
              </a:rPr>
              <a:t>The first one was only </a:t>
            </a:r>
            <a:r>
              <a:rPr lang="en-MU" sz="1800" dirty="0">
                <a:effectLst/>
                <a:latin typeface="Times New Roman" panose="02020603050405020304" pitchFamily="18" charset="0"/>
                <a:ea typeface="Calibri" panose="020F0502020204030204" pitchFamily="34" charset="0"/>
              </a:rPr>
              <a:t>140 responses collected </a:t>
            </a:r>
            <a:r>
              <a:rPr lang="en-US" sz="1800" dirty="0">
                <a:effectLst/>
                <a:latin typeface="Times New Roman" panose="02020603050405020304" pitchFamily="18" charset="0"/>
                <a:ea typeface="Calibri" panose="020F0502020204030204" pitchFamily="34" charset="0"/>
              </a:rPr>
              <a:t>whilst the </a:t>
            </a:r>
            <a:r>
              <a:rPr lang="en-MU" sz="1800" dirty="0">
                <a:effectLst/>
                <a:latin typeface="Times New Roman" panose="02020603050405020304" pitchFamily="18" charset="0"/>
                <a:ea typeface="Calibri" panose="020F0502020204030204" pitchFamily="34" charset="0"/>
              </a:rPr>
              <a:t>targeted population was 383 responses. </a:t>
            </a:r>
            <a:endParaRPr lang="en-MU" dirty="0"/>
          </a:p>
        </p:txBody>
      </p:sp>
    </p:spTree>
    <p:extLst>
      <p:ext uri="{BB962C8B-B14F-4D97-AF65-F5344CB8AC3E}">
        <p14:creationId xmlns:p14="http://schemas.microsoft.com/office/powerpoint/2010/main" val="1997803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31247-6C01-FA03-AAC1-864DCFE6F43A}"/>
              </a:ext>
            </a:extLst>
          </p:cNvPr>
          <p:cNvSpPr>
            <a:spLocks noGrp="1"/>
          </p:cNvSpPr>
          <p:nvPr>
            <p:ph type="title"/>
          </p:nvPr>
        </p:nvSpPr>
        <p:spPr>
          <a:xfrm>
            <a:off x="838200" y="0"/>
            <a:ext cx="10515600" cy="681037"/>
          </a:xfrm>
        </p:spPr>
        <p:txBody>
          <a:bodyPr>
            <a:normAutofit/>
          </a:bodyPr>
          <a:lstStyle/>
          <a:p>
            <a:pPr algn="ctr"/>
            <a:r>
              <a:rPr lang="en-MU" sz="3200" b="1" kern="100" dirty="0">
                <a:latin typeface="Times New Roman" panose="02020603050405020304" pitchFamily="18" charset="0"/>
                <a:ea typeface="Calibri" panose="020F0502020204030204" pitchFamily="34" charset="0"/>
                <a:cs typeface="Times New Roman" panose="02020603050405020304" pitchFamily="18" charset="0"/>
              </a:rPr>
              <a:t>Analysis and Findings</a:t>
            </a:r>
          </a:p>
        </p:txBody>
      </p:sp>
      <p:sp>
        <p:nvSpPr>
          <p:cNvPr id="3" name="Content Placeholder 2">
            <a:extLst>
              <a:ext uri="{FF2B5EF4-FFF2-40B4-BE49-F238E27FC236}">
                <a16:creationId xmlns:a16="http://schemas.microsoft.com/office/drawing/2014/main" id="{DC542875-76BF-40B8-A91D-0444F325847C}"/>
              </a:ext>
            </a:extLst>
          </p:cNvPr>
          <p:cNvSpPr>
            <a:spLocks noGrp="1"/>
          </p:cNvSpPr>
          <p:nvPr>
            <p:ph idx="1"/>
          </p:nvPr>
        </p:nvSpPr>
        <p:spPr>
          <a:xfrm>
            <a:off x="193963" y="526473"/>
            <a:ext cx="11831781" cy="6192982"/>
          </a:xfrm>
        </p:spPr>
        <p:txBody>
          <a:bodyPr/>
          <a:lstStyle/>
          <a:p>
            <a:r>
              <a:rPr lang="en-MU" sz="1800" b="1" kern="100" dirty="0">
                <a:latin typeface="Times New Roman" panose="02020603050405020304" pitchFamily="18" charset="0"/>
                <a:ea typeface="Calibri" panose="020F0502020204030204" pitchFamily="34" charset="0"/>
                <a:cs typeface="Times New Roman" panose="02020603050405020304" pitchFamily="18" charset="0"/>
              </a:rPr>
              <a:t>Demographic Profile</a:t>
            </a:r>
          </a:p>
          <a:p>
            <a:r>
              <a:rPr lang="en-US" sz="1800" dirty="0">
                <a:effectLst/>
                <a:latin typeface="Times New Roman" panose="02020603050405020304" pitchFamily="18" charset="0"/>
                <a:ea typeface="Calibri" panose="020F0502020204030204" pitchFamily="34" charset="0"/>
              </a:rPr>
              <a:t>From the sample survey,</a:t>
            </a:r>
            <a:r>
              <a:rPr lang="en-MU" sz="1800" dirty="0">
                <a:effectLst/>
                <a:latin typeface="Times New Roman" panose="02020603050405020304" pitchFamily="18" charset="0"/>
                <a:ea typeface="Calibri" panose="020F0502020204030204" pitchFamily="34" charset="0"/>
              </a:rPr>
              <a:t> 33.8 % </a:t>
            </a:r>
            <a:r>
              <a:rPr lang="en-US" sz="1800" dirty="0">
                <a:effectLst/>
                <a:latin typeface="Times New Roman" panose="02020603050405020304" pitchFamily="18" charset="0"/>
                <a:ea typeface="Calibri" panose="020F0502020204030204" pitchFamily="34" charset="0"/>
              </a:rPr>
              <a:t>were</a:t>
            </a:r>
            <a:r>
              <a:rPr lang="en-MU" sz="1800" dirty="0">
                <a:effectLst/>
                <a:latin typeface="Times New Roman" panose="02020603050405020304" pitchFamily="18" charset="0"/>
                <a:ea typeface="Calibri" panose="020F0502020204030204" pitchFamily="34" charset="0"/>
              </a:rPr>
              <a:t> female 66.2%</a:t>
            </a:r>
            <a:r>
              <a:rPr lang="en-US" sz="1800" dirty="0">
                <a:effectLst/>
                <a:latin typeface="Times New Roman" panose="02020603050405020304" pitchFamily="18" charset="0"/>
                <a:ea typeface="Calibri" panose="020F0502020204030204" pitchFamily="34" charset="0"/>
              </a:rPr>
              <a:t> were male</a:t>
            </a:r>
            <a:r>
              <a:rPr lang="en-MU" sz="1800" dirty="0">
                <a:effectLst/>
                <a:latin typeface="Times New Roman" panose="02020603050405020304" pitchFamily="18" charset="0"/>
                <a:ea typeface="Calibri" panose="020F0502020204030204" pitchFamily="34" charset="0"/>
              </a:rPr>
              <a:t>.  Most of the respondent in this study were aged between 26-35 years old and between 18-25 years’ old which represented the young adults. </a:t>
            </a:r>
            <a:endParaRPr lang="en-US" sz="1800" dirty="0">
              <a:effectLst/>
              <a:latin typeface="Times New Roman" panose="02020603050405020304" pitchFamily="18" charset="0"/>
              <a:ea typeface="Calibri" panose="020F0502020204030204" pitchFamily="34" charset="0"/>
            </a:endParaRPr>
          </a:p>
          <a:p>
            <a:endParaRPr lang="en-US" sz="1800" dirty="0">
              <a:effectLst/>
              <a:latin typeface="Times New Roman" panose="02020603050405020304" pitchFamily="18" charset="0"/>
              <a:ea typeface="Calibri" panose="020F0502020204030204" pitchFamily="34" charset="0"/>
            </a:endParaRPr>
          </a:p>
          <a:p>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The highest proportion which represents 29.5% chose the option of buying consumer durables on a frequent basis. And 26.6% of the respondents make their purchase one a year compared to 21.6% who have chosen twice a year. Finally, 22.3% of the sample population make their purchase for consumer durables more than two times in a year.</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Most of the respondents preferred to shop on the brand website (40.3%) when concern with the purchase on consumer durables after the pandemic. Furthermore, 22.3% choose to purchase in online market places, 20.1% of the respondents choose retail stores and the least amount choose the purchase of consumer durables in hypermarkets.</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MU" sz="1800" b="1" kern="100" dirty="0">
                <a:effectLst/>
                <a:latin typeface="Times New Roman" panose="02020603050405020304" pitchFamily="18" charset="0"/>
                <a:ea typeface="Calibri" panose="020F0502020204030204" pitchFamily="34" charset="0"/>
                <a:cs typeface="Times New Roman" panose="02020603050405020304" pitchFamily="18" charset="0"/>
              </a:rPr>
              <a:t>Reliability Test</a:t>
            </a: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he Cronbach Alpha is more than 0.9 for each section of the questionnaire. This demonstrate that the questionnaire was reliable and valid.</a:t>
            </a: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MU" dirty="0"/>
          </a:p>
        </p:txBody>
      </p:sp>
    </p:spTree>
    <p:extLst>
      <p:ext uri="{BB962C8B-B14F-4D97-AF65-F5344CB8AC3E}">
        <p14:creationId xmlns:p14="http://schemas.microsoft.com/office/powerpoint/2010/main" val="1469710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55286E-80DF-8E61-C824-95F9A22BA074}"/>
              </a:ext>
            </a:extLst>
          </p:cNvPr>
          <p:cNvSpPr>
            <a:spLocks noGrp="1"/>
          </p:cNvSpPr>
          <p:nvPr>
            <p:ph idx="1"/>
          </p:nvPr>
        </p:nvSpPr>
        <p:spPr>
          <a:xfrm>
            <a:off x="166688" y="125413"/>
            <a:ext cx="11928475" cy="6607175"/>
          </a:xfrm>
        </p:spPr>
        <p:txBody>
          <a:bodyPr/>
          <a:lstStyle/>
          <a:p>
            <a:r>
              <a:rPr lang="en-MU" sz="1800" b="1" kern="100" dirty="0">
                <a:effectLst/>
                <a:latin typeface="Times New Roman" panose="02020603050405020304" pitchFamily="18" charset="0"/>
                <a:ea typeface="Calibri" panose="020F0502020204030204" pitchFamily="34" charset="0"/>
                <a:cs typeface="Times New Roman" panose="02020603050405020304" pitchFamily="18" charset="0"/>
              </a:rPr>
              <a:t>Descriptive Statistics</a:t>
            </a: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MU" sz="1800" i="1" u="sng" kern="100" dirty="0">
                <a:effectLst/>
                <a:latin typeface="Times New Roman" panose="02020603050405020304" pitchFamily="18" charset="0"/>
                <a:ea typeface="Calibri" panose="020F0502020204030204" pitchFamily="34" charset="0"/>
                <a:cs typeface="Times New Roman" panose="02020603050405020304" pitchFamily="18" charset="0"/>
              </a:rPr>
              <a:t>Cultural Factors</a:t>
            </a:r>
            <a:endParaRPr lang="en-MU" sz="18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I</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t can be deduced that most of the population of Mauritius do not consider buying product which are suitable according to their cultures. Moreover, it can be seen that their belief and tradition do not have an impact on the product they purchase neither they prefer buying from brand that support and contribute to cultural preservation.</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MU" sz="1800" i="1" u="sng" kern="100" dirty="0">
                <a:effectLst/>
                <a:latin typeface="Times New Roman" panose="02020603050405020304" pitchFamily="18" charset="0"/>
                <a:ea typeface="Calibri" panose="020F0502020204030204" pitchFamily="34" charset="0"/>
                <a:cs typeface="Times New Roman" panose="02020603050405020304" pitchFamily="18" charset="0"/>
              </a:rPr>
              <a:t>Social Factors</a:t>
            </a:r>
            <a:endParaRPr lang="en-US" sz="1800" i="1"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rPr>
              <a:t>It </a:t>
            </a:r>
            <a:r>
              <a:rPr lang="en-MU" sz="1800" dirty="0">
                <a:effectLst/>
                <a:latin typeface="Times New Roman" panose="02020603050405020304" pitchFamily="18" charset="0"/>
                <a:ea typeface="Calibri" panose="020F0502020204030204" pitchFamily="34" charset="0"/>
              </a:rPr>
              <a:t>can be seen that the Mauritian population family’s support holds moderate importance in their product choices with a mean of 3.51. Furthermore, the influence of family and friends on consumer durables is relatively stronger with a mean of 3.73 indicating that their recommendations significantly impact their buying behaviour. </a:t>
            </a:r>
            <a:endParaRPr lang="en-US" sz="1800" dirty="0">
              <a:effectLst/>
              <a:latin typeface="Times New Roman" panose="02020603050405020304" pitchFamily="18" charset="0"/>
              <a:ea typeface="Calibri" panose="020F0502020204030204" pitchFamily="34" charset="0"/>
            </a:endParaRPr>
          </a:p>
          <a:p>
            <a:pPr marL="0" indent="0">
              <a:buNone/>
            </a:pPr>
            <a:r>
              <a:rPr lang="en-MU" sz="1800" i="1" u="sng" kern="100" dirty="0">
                <a:effectLst/>
                <a:latin typeface="Times New Roman" panose="02020603050405020304" pitchFamily="18" charset="0"/>
                <a:ea typeface="Calibri" panose="020F0502020204030204" pitchFamily="34" charset="0"/>
                <a:cs typeface="Times New Roman" panose="02020603050405020304" pitchFamily="18" charset="0"/>
              </a:rPr>
              <a:t>Personal Factors</a:t>
            </a:r>
            <a:endParaRPr lang="en-US" sz="1800" i="1"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en-MU" sz="1800" kern="100" dirty="0" err="1">
                <a:effectLst/>
                <a:latin typeface="Times New Roman" panose="02020603050405020304" pitchFamily="18" charset="0"/>
                <a:ea typeface="Calibri" panose="020F0502020204030204" pitchFamily="34" charset="0"/>
                <a:cs typeface="Times New Roman" panose="02020603050405020304" pitchFamily="18" charset="0"/>
              </a:rPr>
              <a:t>ge</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 appropriateness holds moderate importance with a mean of 3.4, consumers prioritize products that best suit their occupation with a mean of 3.6. Budget consideration plays a significant role with a mean of 3.8, suggesting that for the Mauritian consumers, staying within their financial limitations is an important factor in their buying behaviour. Additionally, they prioritize choosing consumer durables that align with their personality with a mean of 3.7, indicating a desire to reflect their personal style and preferences through their purchases.</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MU" sz="1800" i="1" u="sng" kern="100" dirty="0">
                <a:effectLst/>
                <a:latin typeface="Times New Roman" panose="02020603050405020304" pitchFamily="18" charset="0"/>
                <a:ea typeface="Calibri" panose="020F0502020204030204" pitchFamily="34" charset="0"/>
                <a:cs typeface="Times New Roman" panose="02020603050405020304" pitchFamily="18" charset="0"/>
              </a:rPr>
              <a:t>Psychological Factors</a:t>
            </a:r>
            <a:endParaRPr lang="en-MU" sz="18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rPr>
              <a:t>I</a:t>
            </a:r>
            <a:r>
              <a:rPr lang="en-MU" sz="1800" dirty="0">
                <a:effectLst/>
                <a:latin typeface="Times New Roman" panose="02020603050405020304" pitchFamily="18" charset="0"/>
                <a:ea typeface="Calibri" panose="020F0502020204030204" pitchFamily="34" charset="0"/>
              </a:rPr>
              <a:t>t can be </a:t>
            </a:r>
            <a:r>
              <a:rPr lang="en-US" sz="1800" dirty="0">
                <a:effectLst/>
                <a:latin typeface="Times New Roman" panose="02020603050405020304" pitchFamily="18" charset="0"/>
                <a:ea typeface="Calibri" panose="020F0502020204030204" pitchFamily="34" charset="0"/>
              </a:rPr>
              <a:t>deduced</a:t>
            </a:r>
            <a:r>
              <a:rPr lang="en-MU" sz="1800" dirty="0">
                <a:effectLst/>
                <a:latin typeface="Times New Roman" panose="02020603050405020304" pitchFamily="18" charset="0"/>
                <a:ea typeface="Calibri" panose="020F0502020204030204" pitchFamily="34" charset="0"/>
              </a:rPr>
              <a:t> that Mauritian</a:t>
            </a:r>
            <a:r>
              <a:rPr lang="en-US" sz="1800" dirty="0">
                <a:effectLst/>
                <a:latin typeface="Times New Roman" panose="02020603050405020304" pitchFamily="18" charset="0"/>
                <a:ea typeface="Calibri" panose="020F0502020204030204" pitchFamily="34" charset="0"/>
              </a:rPr>
              <a:t>s</a:t>
            </a:r>
            <a:r>
              <a:rPr lang="en-MU" sz="1800" dirty="0">
                <a:effectLst/>
                <a:latin typeface="Times New Roman" panose="02020603050405020304" pitchFamily="18" charset="0"/>
                <a:ea typeface="Calibri" panose="020F0502020204030204" pitchFamily="34" charset="0"/>
              </a:rPr>
              <a:t> are moderately motivated to buy consumer durables based their attributes with a mean of 3.60. This shows that they consider the specific feathers and benefits of the products when making buying decisions. </a:t>
            </a:r>
            <a:r>
              <a:rPr lang="en-MU" sz="1800" kern="100" dirty="0">
                <a:effectLst/>
                <a:latin typeface="Times New Roman" panose="02020603050405020304" pitchFamily="18" charset="0"/>
                <a:ea typeface="Calibri" panose="020F0502020204030204" pitchFamily="34" charset="0"/>
                <a:cs typeface="Times New Roman" panose="02020603050405020304" pitchFamily="18" charset="0"/>
              </a:rPr>
              <a:t>Furthermore, the sample population holds positive attitudes towards the consumer durables products they purchase with a mean of 3.77, reflecting a favourable perception that can influence their future purchasing behaviour.</a:t>
            </a: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MU" dirty="0"/>
          </a:p>
        </p:txBody>
      </p:sp>
    </p:spTree>
    <p:extLst>
      <p:ext uri="{BB962C8B-B14F-4D97-AF65-F5344CB8AC3E}">
        <p14:creationId xmlns:p14="http://schemas.microsoft.com/office/powerpoint/2010/main" val="3431792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CD9DF1F-20BD-6345-BB49-DBD45F6F2B7F}"/>
              </a:ext>
            </a:extLst>
          </p:cNvPr>
          <p:cNvSpPr>
            <a:spLocks noGrp="1"/>
          </p:cNvSpPr>
          <p:nvPr>
            <p:ph idx="1"/>
          </p:nvPr>
        </p:nvSpPr>
        <p:spPr>
          <a:xfrm>
            <a:off x="166688" y="125413"/>
            <a:ext cx="11845925" cy="6621462"/>
          </a:xfrm>
        </p:spPr>
        <p:txBody>
          <a:bodyPr/>
          <a:lstStyle/>
          <a:p>
            <a:r>
              <a:rPr lang="en-MU" sz="1800" b="1" kern="100" dirty="0">
                <a:effectLst/>
                <a:latin typeface="Times New Roman" panose="02020603050405020304" pitchFamily="18" charset="0"/>
                <a:ea typeface="Times New Roman" panose="02020603050405020304" pitchFamily="18" charset="0"/>
                <a:cs typeface="Times New Roman" panose="02020603050405020304" pitchFamily="18" charset="0"/>
              </a:rPr>
              <a:t>Pearson Correlation</a:t>
            </a:r>
            <a:endParaRPr lang="en-US" sz="1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M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MU" sz="1800" dirty="0">
                <a:effectLst/>
                <a:latin typeface="Times New Roman" panose="02020603050405020304" pitchFamily="18" charset="0"/>
                <a:ea typeface="Times New Roman" panose="02020603050405020304" pitchFamily="18" charset="0"/>
              </a:rPr>
              <a:t>The correlation coefficient between consumer buying behaviour and culture is 0.160. This value shows a positive correlation between the dependent and independent variables, but it is relatively weak. </a:t>
            </a:r>
            <a:endParaRPr lang="en-US" sz="1800" dirty="0">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r>
              <a:rPr lang="en-MU" sz="1800" dirty="0">
                <a:effectLst/>
                <a:latin typeface="Times New Roman" panose="02020603050405020304" pitchFamily="18" charset="0"/>
                <a:ea typeface="Times New Roman" panose="02020603050405020304" pitchFamily="18" charset="0"/>
              </a:rPr>
              <a:t>The correlation coefficient between consumer buying behaviour and social factors is 0.601. This value shows a strong positive correlation between the dependent and independent variable. </a:t>
            </a:r>
            <a:endParaRPr lang="en-US" sz="1800" dirty="0">
              <a:effectLst/>
              <a:latin typeface="Times New Roman" panose="02020603050405020304" pitchFamily="18" charset="0"/>
              <a:ea typeface="Times New Roman" panose="02020603050405020304" pitchFamily="18" charset="0"/>
            </a:endParaRPr>
          </a:p>
          <a:p>
            <a:endParaRPr lang="en-US" sz="1800" dirty="0">
              <a:latin typeface="Times New Roman" panose="02020603050405020304" pitchFamily="18" charset="0"/>
              <a:ea typeface="Times New Roman" panose="02020603050405020304" pitchFamily="18" charset="0"/>
            </a:endParaRPr>
          </a:p>
          <a:p>
            <a:r>
              <a:rPr lang="en-MU" sz="1800" dirty="0">
                <a:solidFill>
                  <a:srgbClr val="010205"/>
                </a:solidFill>
                <a:effectLst/>
                <a:latin typeface="Times New Roman" panose="02020603050405020304" pitchFamily="18" charset="0"/>
                <a:ea typeface="Times New Roman" panose="02020603050405020304" pitchFamily="18" charset="0"/>
              </a:rPr>
              <a:t>The correlation coefficient between consumer buying behaviour and personal factors is 0.726. This value shows a strong positive correlation between the dependent and independent variable.</a:t>
            </a:r>
            <a:endParaRPr lang="en-US" sz="1800" dirty="0">
              <a:solidFill>
                <a:srgbClr val="010205"/>
              </a:solidFill>
              <a:effectLst/>
              <a:latin typeface="Times New Roman" panose="02020603050405020304" pitchFamily="18" charset="0"/>
              <a:ea typeface="Times New Roman" panose="02020603050405020304" pitchFamily="18" charset="0"/>
            </a:endParaRPr>
          </a:p>
          <a:p>
            <a:endParaRPr lang="en-US" sz="1800" dirty="0">
              <a:solidFill>
                <a:srgbClr val="010205"/>
              </a:solidFill>
              <a:effectLst/>
              <a:latin typeface="Times New Roman" panose="02020603050405020304" pitchFamily="18" charset="0"/>
              <a:ea typeface="Times New Roman" panose="02020603050405020304" pitchFamily="18" charset="0"/>
            </a:endParaRPr>
          </a:p>
          <a:p>
            <a:r>
              <a:rPr lang="en-MU" sz="1800" dirty="0">
                <a:effectLst/>
                <a:latin typeface="Times New Roman" panose="02020603050405020304" pitchFamily="18" charset="0"/>
                <a:ea typeface="Times New Roman" panose="02020603050405020304" pitchFamily="18" charset="0"/>
              </a:rPr>
              <a:t>The correlation coefficient between consumer buying behaviour and psychological factors is 0.633. This value shows a strong positive correlation between the dependent and independent variable. </a:t>
            </a:r>
            <a:endParaRPr lang="en-MU" dirty="0"/>
          </a:p>
        </p:txBody>
      </p:sp>
    </p:spTree>
    <p:extLst>
      <p:ext uri="{BB962C8B-B14F-4D97-AF65-F5344CB8AC3E}">
        <p14:creationId xmlns:p14="http://schemas.microsoft.com/office/powerpoint/2010/main" val="3300268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1577</Words>
  <Application>Microsoft Office PowerPoint</Application>
  <PresentationFormat>Widescreen</PresentationFormat>
  <Paragraphs>92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                 Understanding the Evolving Landscape of Consumer Durables Purchases in Post-COVID-19 in Mauritius </vt:lpstr>
      <vt:lpstr>Introduction </vt:lpstr>
      <vt:lpstr>PowerPoint Presentation</vt:lpstr>
      <vt:lpstr>Literature Review </vt:lpstr>
      <vt:lpstr>Conceptual Framework </vt:lpstr>
      <vt:lpstr>Methodology</vt:lpstr>
      <vt:lpstr>Analysis and Findings</vt:lpstr>
      <vt:lpstr>PowerPoint Presentation</vt:lpstr>
      <vt:lpstr>PowerPoint Presentation</vt:lpstr>
      <vt:lpstr>Recommendation and 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Evolving Landscape of Consumer Durables Purchases in Post-COVID-19 in Mauritius</dc:title>
  <dc:creator>Leenshya Gunnoo</dc:creator>
  <cp:lastModifiedBy>Advocate Dr Kazi Abdul Mannan</cp:lastModifiedBy>
  <cp:revision>1</cp:revision>
  <dcterms:created xsi:type="dcterms:W3CDTF">2023-10-31T08:36:59Z</dcterms:created>
  <dcterms:modified xsi:type="dcterms:W3CDTF">2023-11-09T06:32:29Z</dcterms:modified>
</cp:coreProperties>
</file>