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94576" autoAdjust="0"/>
  </p:normalViewPr>
  <p:slideViewPr>
    <p:cSldViewPr>
      <p:cViewPr varScale="1">
        <p:scale>
          <a:sx n="80" d="100"/>
          <a:sy n="80" d="100"/>
        </p:scale>
        <p:origin x="1522"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C12776-793F-4C6D-991B-31B8503A2085}" type="datetimeFigureOut">
              <a:rPr lang="en-US" smtClean="0"/>
              <a:t>11/17/2023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60A934-3A34-4C2E-B600-CCF9FB99764D}"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60A934-3A34-4C2E-B600-CCF9FB99764D}" type="slidenum">
              <a:rPr lang="en-US" smtClean="0"/>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60A934-3A34-4C2E-B600-CCF9FB99764D}" type="slidenum">
              <a:rPr lang="en-US" smtClean="0"/>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60A934-3A34-4C2E-B600-CCF9FB99764D}" type="slidenum">
              <a:rPr lang="en-US" smtClean="0"/>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C060A934-3A34-4C2E-B600-CCF9FB99764D}"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8E81AED-7495-4ECC-A63E-13777A999227}" type="datetimeFigureOut">
              <a:rPr lang="en-US" smtClean="0"/>
              <a:t>11/17/2023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A0062C-C64C-4532-9A37-2A85665DD08E}"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E81AED-7495-4ECC-A63E-13777A999227}" type="datetimeFigureOut">
              <a:rPr lang="en-US" smtClean="0"/>
              <a:t>11/17/2023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A0062C-C64C-4532-9A37-2A85665DD08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E81AED-7495-4ECC-A63E-13777A999227}" type="datetimeFigureOut">
              <a:rPr lang="en-US" smtClean="0"/>
              <a:t>11/17/2023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A0062C-C64C-4532-9A37-2A85665DD08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E81AED-7495-4ECC-A63E-13777A999227}" type="datetimeFigureOut">
              <a:rPr lang="en-US" smtClean="0"/>
              <a:t>11/17/2023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A0062C-C64C-4532-9A37-2A85665DD08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E81AED-7495-4ECC-A63E-13777A999227}" type="datetimeFigureOut">
              <a:rPr lang="en-US" smtClean="0"/>
              <a:t>11/17/2023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A0062C-C64C-4532-9A37-2A85665DD08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E81AED-7495-4ECC-A63E-13777A999227}" type="datetimeFigureOut">
              <a:rPr lang="en-US" smtClean="0"/>
              <a:t>11/17/2023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A0062C-C64C-4532-9A37-2A85665DD08E}"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E81AED-7495-4ECC-A63E-13777A999227}" type="datetimeFigureOut">
              <a:rPr lang="en-US" smtClean="0"/>
              <a:t>11/17/2023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DA0062C-C64C-4532-9A37-2A85665DD08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E81AED-7495-4ECC-A63E-13777A999227}" type="datetimeFigureOut">
              <a:rPr lang="en-US" smtClean="0"/>
              <a:t>11/17/2023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A0062C-C64C-4532-9A37-2A85665DD08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E81AED-7495-4ECC-A63E-13777A999227}" type="datetimeFigureOut">
              <a:rPr lang="en-US" smtClean="0"/>
              <a:t>11/17/2023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DA0062C-C64C-4532-9A37-2A85665DD08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E81AED-7495-4ECC-A63E-13777A999227}" type="datetimeFigureOut">
              <a:rPr lang="en-US" smtClean="0"/>
              <a:t>11/17/2023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A0062C-C64C-4532-9A37-2A85665DD08E}"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E81AED-7495-4ECC-A63E-13777A999227}" type="datetimeFigureOut">
              <a:rPr lang="en-US" smtClean="0"/>
              <a:t>11/17/2023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A0062C-C64C-4532-9A37-2A85665DD08E}"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E81AED-7495-4ECC-A63E-13777A999227}" type="datetimeFigureOut">
              <a:rPr lang="en-US" smtClean="0"/>
              <a:t>11/17/2023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0062C-C64C-4532-9A37-2A85665DD08E}"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2362200"/>
          </a:xfrm>
        </p:spPr>
        <p:txBody>
          <a:bodyPr/>
          <a:lstStyle/>
          <a:p>
            <a:r>
              <a:rPr lang="en-US" sz="2400" dirty="0"/>
              <a:t>Background to the Introduction of Subsidies in Nigeria</a:t>
            </a:r>
            <a:r>
              <a:rPr lang="en-US" dirty="0"/>
              <a:t>	</a:t>
            </a:r>
          </a:p>
        </p:txBody>
      </p:sp>
      <p:sp>
        <p:nvSpPr>
          <p:cNvPr id="3" name="Subtitle 2"/>
          <p:cNvSpPr>
            <a:spLocks noGrp="1"/>
          </p:cNvSpPr>
          <p:nvPr>
            <p:ph type="subTitle" idx="1"/>
          </p:nvPr>
        </p:nvSpPr>
        <p:spPr>
          <a:xfrm>
            <a:off x="1143000" y="2590800"/>
            <a:ext cx="6400800" cy="1752600"/>
          </a:xfrm>
        </p:spPr>
        <p:txBody>
          <a:bodyPr>
            <a:normAutofit fontScale="92500" lnSpcReduction="20000"/>
          </a:bodyPr>
          <a:lstStyle/>
          <a:p>
            <a:pPr algn="just"/>
            <a:r>
              <a:rPr lang="en-US" sz="2800" dirty="0"/>
              <a:t>From the day Nigeria become an entity, it adopted the policy as citizens welfare oriented state, this was aimed to stir nationalistic feeling s among the citizenry as a new independent nation</a:t>
            </a:r>
            <a:r>
              <a:rPr lang="en-US" dirty="0"/>
              <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Subsidy Introduced</a:t>
            </a:r>
          </a:p>
        </p:txBody>
      </p:sp>
      <p:sp>
        <p:nvSpPr>
          <p:cNvPr id="3" name="Content Placeholder 2"/>
          <p:cNvSpPr>
            <a:spLocks noGrp="1"/>
          </p:cNvSpPr>
          <p:nvPr>
            <p:ph idx="1"/>
          </p:nvPr>
        </p:nvSpPr>
        <p:spPr/>
        <p:txBody>
          <a:bodyPr/>
          <a:lstStyle/>
          <a:p>
            <a:r>
              <a:rPr lang="en-US" sz="2400" dirty="0"/>
              <a:t>On the list of subsidies</a:t>
            </a:r>
            <a:r>
              <a:rPr lang="en-US" sz="2400" baseline="0" dirty="0"/>
              <a:t> many items and commodities were subsidized as contribution from the state to ginger creativity and initiatives by using the available products and resources both from imports and exports to petroleum products were added up to the list of the subsidized products following the 1973 Oil Shocks and crisis globally.	</a:t>
            </a:r>
            <a:endParaRPr lang="en-US" sz="2400"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Gradual Removal of Subsidies </a:t>
            </a:r>
          </a:p>
        </p:txBody>
      </p:sp>
      <p:sp>
        <p:nvSpPr>
          <p:cNvPr id="3" name="Content Placeholder 2"/>
          <p:cNvSpPr>
            <a:spLocks noGrp="1"/>
          </p:cNvSpPr>
          <p:nvPr>
            <p:ph idx="1"/>
          </p:nvPr>
        </p:nvSpPr>
        <p:spPr/>
        <p:txBody>
          <a:bodyPr>
            <a:normAutofit fontScale="92500" lnSpcReduction="10000"/>
          </a:bodyPr>
          <a:lstStyle/>
          <a:p>
            <a:r>
              <a:rPr lang="en-US" dirty="0"/>
              <a:t>Economic crisis due to shortfalls of earned revenues and over borrowing from the IMF and other international organizations necessitated expenditures cut ups on some petroleum products that are on the subsidies list such as Kerosene and Diesel, but, Premium motor spirit (PMS) remained on the subsidized commodities list.</a:t>
            </a:r>
          </a:p>
          <a:p>
            <a:pPr>
              <a:buNone/>
            </a:pPr>
            <a:br>
              <a:rPr lang="en-US"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Attempts at Total Removal of Subsidies</a:t>
            </a:r>
          </a:p>
        </p:txBody>
      </p:sp>
      <p:sp>
        <p:nvSpPr>
          <p:cNvPr id="3" name="Content Placeholder 2"/>
          <p:cNvSpPr>
            <a:spLocks noGrp="1"/>
          </p:cNvSpPr>
          <p:nvPr>
            <p:ph idx="1"/>
          </p:nvPr>
        </p:nvSpPr>
        <p:spPr/>
        <p:txBody>
          <a:bodyPr>
            <a:normAutofit fontScale="92500" lnSpcReduction="10000"/>
          </a:bodyPr>
          <a:lstStyle/>
          <a:p>
            <a:r>
              <a:rPr lang="en-US" sz="2800" dirty="0"/>
              <a:t>Since the year 2000 A.D, president  </a:t>
            </a:r>
            <a:r>
              <a:rPr lang="en-US" sz="2800" dirty="0" err="1"/>
              <a:t>Obasanjo</a:t>
            </a:r>
            <a:r>
              <a:rPr lang="en-US" sz="2800" dirty="0"/>
              <a:t> had at various times increased the pump price of the subsidized PMS, which consequently led to protests and rejections which later the government reversed to the status quo with some considerable increments as agreed by </a:t>
            </a:r>
            <a:r>
              <a:rPr lang="en-US" sz="2800" dirty="0" err="1"/>
              <a:t>labour</a:t>
            </a:r>
            <a:r>
              <a:rPr lang="en-US" sz="2800" dirty="0"/>
              <a:t> unions.</a:t>
            </a:r>
          </a:p>
          <a:p>
            <a:r>
              <a:rPr lang="en-US" sz="2800" dirty="0"/>
              <a:t>Soon, it was realized that there was widespread corruption in the subsidy of the PMS, as some marketers and government officials in the petroleum industry connived to siphoned the monies earmarked for the subsidies; while smuggling to other neighbouring countries for sale at market oriented prices.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Subsidy Removed</a:t>
            </a:r>
          </a:p>
        </p:txBody>
      </p:sp>
      <p:sp>
        <p:nvSpPr>
          <p:cNvPr id="3" name="Content Placeholder 2"/>
          <p:cNvSpPr>
            <a:spLocks noGrp="1"/>
          </p:cNvSpPr>
          <p:nvPr>
            <p:ph idx="1"/>
          </p:nvPr>
        </p:nvSpPr>
        <p:spPr/>
        <p:txBody>
          <a:bodyPr>
            <a:normAutofit/>
          </a:bodyPr>
          <a:lstStyle/>
          <a:p>
            <a:r>
              <a:rPr lang="en-US" sz="2400" dirty="0"/>
              <a:t>Due to the high level of corruption in the petroleum subsidy agenda of the government which necessitated looking for other sources to compliment the government’s effort in providing the basic needs to its citizens, it was viewed with certainty that total removal of subsidy on the petroleum products would no doubt provide the requisite finances needed to accomplish the projects of real capital expenditure and infrastructural development as well.</a:t>
            </a:r>
          </a:p>
          <a:p>
            <a:r>
              <a:rPr lang="en-US" sz="2400" dirty="0"/>
              <a:t>It was on the 29</a:t>
            </a:r>
            <a:r>
              <a:rPr lang="en-US" sz="2400" baseline="30000" dirty="0"/>
              <a:t>th</a:t>
            </a:r>
            <a:r>
              <a:rPr lang="en-US" sz="2400" dirty="0"/>
              <a:t> March 2023, during the swearing in of the newly elected president Bola </a:t>
            </a:r>
            <a:r>
              <a:rPr lang="en-US" sz="2400" dirty="0" err="1"/>
              <a:t>Tinubu</a:t>
            </a:r>
            <a:r>
              <a:rPr lang="en-US" sz="2400" dirty="0"/>
              <a:t>, that he declared the subsidy on petroleum as gone forever.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a:t>Hardships and Economic Crisis in Aftermath of the Petroleum Removal</a:t>
            </a:r>
            <a:r>
              <a:rPr lang="en-US" dirty="0"/>
              <a:t>	 </a:t>
            </a:r>
          </a:p>
        </p:txBody>
      </p:sp>
      <p:sp>
        <p:nvSpPr>
          <p:cNvPr id="3" name="Content Placeholder 2"/>
          <p:cNvSpPr>
            <a:spLocks noGrp="1"/>
          </p:cNvSpPr>
          <p:nvPr>
            <p:ph idx="1"/>
          </p:nvPr>
        </p:nvSpPr>
        <p:spPr/>
        <p:txBody>
          <a:bodyPr>
            <a:normAutofit/>
          </a:bodyPr>
          <a:lstStyle/>
          <a:p>
            <a:r>
              <a:rPr lang="en-US" sz="2800" dirty="0"/>
              <a:t>One of the major challenge is the high cost of basic consumer goods; as both the production of all needs of the citizenry relied heavily on PMS, so; any increase on the PMS would be transformed to the cost of production and transportation.</a:t>
            </a:r>
          </a:p>
          <a:p>
            <a:r>
              <a:rPr lang="en-US" sz="2800" dirty="0"/>
              <a:t>And the overall cost is going to be added to the consumer.</a:t>
            </a:r>
          </a:p>
          <a:p>
            <a:r>
              <a:rPr lang="en-US" sz="2800" dirty="0"/>
              <a:t>Accordingly, transport fares increased to about 295% within three months of the total subsidy removal.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Decrease of purchasing Power of Families and Individuals</a:t>
            </a:r>
          </a:p>
        </p:txBody>
      </p:sp>
      <p:sp>
        <p:nvSpPr>
          <p:cNvPr id="3" name="Content Placeholder 2"/>
          <p:cNvSpPr>
            <a:spLocks noGrp="1"/>
          </p:cNvSpPr>
          <p:nvPr>
            <p:ph idx="1"/>
          </p:nvPr>
        </p:nvSpPr>
        <p:spPr/>
        <p:txBody>
          <a:bodyPr>
            <a:normAutofit fontScale="92500" lnSpcReduction="10000"/>
          </a:bodyPr>
          <a:lstStyle/>
          <a:p>
            <a:r>
              <a:rPr lang="en-US" dirty="0"/>
              <a:t>Families needs and individuals became unobtainable due to the general increase of the prices of products.</a:t>
            </a:r>
          </a:p>
          <a:p>
            <a:r>
              <a:rPr lang="en-US" dirty="0"/>
              <a:t>More so, cars and other luxuries were suspended due to high cost of maintenance and pump price of the PMS which rose to 650 Naira from 185 Naira as it was before.</a:t>
            </a:r>
          </a:p>
          <a:p>
            <a:r>
              <a:rPr lang="en-US" dirty="0"/>
              <a:t>Lost of value of the domestic notes (Naira), as all imported goods became expensive due to wide gap of exchange rates to the U.S Dollar.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800" dirty="0"/>
              <a:t>Resilient Measures</a:t>
            </a:r>
          </a:p>
        </p:txBody>
      </p:sp>
      <p:sp>
        <p:nvSpPr>
          <p:cNvPr id="3" name="Content Placeholder 2"/>
          <p:cNvSpPr>
            <a:spLocks noGrp="1"/>
          </p:cNvSpPr>
          <p:nvPr>
            <p:ph idx="1"/>
          </p:nvPr>
        </p:nvSpPr>
        <p:spPr>
          <a:xfrm>
            <a:off x="457200" y="838200"/>
            <a:ext cx="8229600" cy="5287963"/>
          </a:xfrm>
        </p:spPr>
        <p:txBody>
          <a:bodyPr>
            <a:normAutofit/>
          </a:bodyPr>
          <a:lstStyle/>
          <a:p>
            <a:r>
              <a:rPr lang="en-US" sz="2800" dirty="0"/>
              <a:t>Many machines such as cars and motorcycles were converted to use compressed natural gas (CNG) instead of PMS; which is costly.</a:t>
            </a:r>
          </a:p>
          <a:p>
            <a:r>
              <a:rPr lang="en-US" sz="2800" dirty="0"/>
              <a:t>Savings and reinvestments were encouraged so as to prepare against further economic shocks and meltdowns in the future,</a:t>
            </a:r>
          </a:p>
          <a:p>
            <a:r>
              <a:rPr lang="en-US" sz="2800" dirty="0"/>
              <a:t>Daily working days were reduced to 4-3 days a week; as regular working hours were reduced so as to use the remaining time of the day to engage in other means of earning a living to cushion the effect of the costly life occasioned by the subsidy removal.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a:t>
            </a:r>
          </a:p>
        </p:txBody>
      </p:sp>
      <p:sp>
        <p:nvSpPr>
          <p:cNvPr id="3" name="Content Placeholder 2"/>
          <p:cNvSpPr>
            <a:spLocks noGrp="1"/>
          </p:cNvSpPr>
          <p:nvPr>
            <p:ph idx="1"/>
          </p:nvPr>
        </p:nvSpPr>
        <p:spPr/>
        <p:txBody>
          <a:bodyPr>
            <a:normAutofit lnSpcReduction="10000"/>
          </a:bodyPr>
          <a:lstStyle/>
          <a:p>
            <a:r>
              <a:rPr lang="en-US" dirty="0"/>
              <a:t>Despite the economic hardships orchestrated by the petroleum subsidy removal, there is hope that such move may lead to more innovative ways to earn a living; and at the same time, stimulate private entrepreneurial spirit among the citizenry especially by harnessing the abundant gas deposits in Nigeria and proper utilization of other resources instead of living on expectations </a:t>
            </a:r>
            <a:r>
              <a:rPr lang="en-US"/>
              <a:t>of succor </a:t>
            </a:r>
            <a:r>
              <a:rPr lang="en-US" dirty="0"/>
              <a:t>from government in form </a:t>
            </a:r>
            <a:r>
              <a:rPr lang="en-US"/>
              <a:t>of subsidy.</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720</Words>
  <Application>Microsoft Office PowerPoint</Application>
  <PresentationFormat>On-screen Show (4:3)</PresentationFormat>
  <Paragraphs>32</Paragraphs>
  <Slides>9</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Background to the Introduction of Subsidies in Nigeria </vt:lpstr>
      <vt:lpstr>Subsidy Introduced</vt:lpstr>
      <vt:lpstr>Gradual Removal of Subsidies </vt:lpstr>
      <vt:lpstr>Attempts at Total Removal of Subsidies</vt:lpstr>
      <vt:lpstr>Subsidy Removed</vt:lpstr>
      <vt:lpstr>Hardships and Economic Crisis in Aftermath of the Petroleum Removal  </vt:lpstr>
      <vt:lpstr>Decrease of purchasing Power of Families and Individuals</vt:lpstr>
      <vt:lpstr>Resilient Measures</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 to the Introduction of Subsidies in Nigeria</dc:title>
  <dc:creator>user</dc:creator>
  <cp:lastModifiedBy>Advocate Dr Kazi Abdul Mannan</cp:lastModifiedBy>
  <cp:revision>35</cp:revision>
  <dcterms:created xsi:type="dcterms:W3CDTF">2023-11-16T13:30:20Z</dcterms:created>
  <dcterms:modified xsi:type="dcterms:W3CDTF">2023-11-17T04:18:52Z</dcterms:modified>
</cp:coreProperties>
</file>