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CF-9EEE-4500-8BD3-756B11E2494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7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CF-9EEE-4500-8BD3-756B11E2494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2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CF-9EEE-4500-8BD3-756B11E2494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1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CF-9EEE-4500-8BD3-756B11E2494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CF-9EEE-4500-8BD3-756B11E2494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CF-9EEE-4500-8BD3-756B11E2494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7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CF-9EEE-4500-8BD3-756B11E2494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CF-9EEE-4500-8BD3-756B11E2494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2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CF-9EEE-4500-8BD3-756B11E2494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4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CF-9EEE-4500-8BD3-756B11E2494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43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CF-9EEE-4500-8BD3-756B11E2494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1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F5FCF-9EEE-4500-8BD3-756B11E2494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7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55" y="1122362"/>
            <a:ext cx="11568545" cy="272920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HUMAN RESOURCES ANALYTICS IN SMES IN HARARE CBD: OPPORTUNITIES AND CHALLENGES</a:t>
            </a:r>
            <a:endParaRPr lang="en-ZW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655" y="5458547"/>
            <a:ext cx="5223163" cy="1108508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70C0"/>
                </a:solidFill>
              </a:rPr>
              <a:t>Presenters: </a:t>
            </a:r>
          </a:p>
          <a:p>
            <a:pPr algn="l"/>
            <a:r>
              <a:rPr lang="en-US" dirty="0">
                <a:solidFill>
                  <a:srgbClr val="0070C0"/>
                </a:solidFill>
              </a:rPr>
              <a:t>Regis M. Muchowe &amp; Hazel </a:t>
            </a:r>
            <a:r>
              <a:rPr lang="en-US" dirty="0" err="1">
                <a:solidFill>
                  <a:srgbClr val="0070C0"/>
                </a:solidFill>
              </a:rPr>
              <a:t>Mubango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9178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581"/>
            <a:ext cx="10515600" cy="729384"/>
          </a:xfrm>
        </p:spPr>
        <p:txBody>
          <a:bodyPr/>
          <a:lstStyle/>
          <a:p>
            <a:pPr algn="ctr"/>
            <a:r>
              <a:rPr lang="en-US" b="1" dirty="0"/>
              <a:t>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1136073"/>
            <a:ext cx="11693236" cy="5555672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ZW" dirty="0">
                <a:effectLst/>
                <a:ea typeface="Times New Roman" panose="02020603050405020304" pitchFamily="18" charset="0"/>
              </a:rPr>
              <a:t>Adoption of other types of HR analytics which are diagnostic, predictive and prescriptive;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ZW" dirty="0">
                <a:effectLst/>
                <a:ea typeface="Times New Roman" panose="02020603050405020304" pitchFamily="18" charset="0"/>
              </a:rPr>
              <a:t>Invest in HR analytics by having HR personnel and funding data storage as this can enhance HR analytics which can result in a sustained competitive advantage;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ZW" dirty="0">
                <a:effectLst/>
                <a:ea typeface="Times New Roman" panose="02020603050405020304" pitchFamily="18" charset="0"/>
              </a:rPr>
              <a:t>Use HR analytics in all HR activities so as to derive maximum value; and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ZW" dirty="0">
                <a:effectLst/>
                <a:ea typeface="Times New Roman" panose="02020603050405020304" pitchFamily="18" charset="0"/>
              </a:rPr>
              <a:t>Future studies to focus on HR analytics in government owned entities as they are also the major player in the Zimbabwean economy.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242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782" y="2845089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END </a:t>
            </a:r>
          </a:p>
        </p:txBody>
      </p:sp>
    </p:spTree>
    <p:extLst>
      <p:ext uri="{BB962C8B-B14F-4D97-AF65-F5344CB8AC3E}">
        <p14:creationId xmlns:p14="http://schemas.microsoft.com/office/powerpoint/2010/main" val="24209766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study aims to understand the opportunities and challenges of HR analytics in SMEs in Zimbabwe.</a:t>
            </a:r>
          </a:p>
          <a:p>
            <a:pPr algn="just"/>
            <a:r>
              <a:rPr lang="en-US" dirty="0"/>
              <a:t>Struggling Zimbabwean Economy is largely dependent on SMEs</a:t>
            </a:r>
          </a:p>
          <a:p>
            <a:pPr algn="just"/>
            <a:r>
              <a:rPr lang="en-US" dirty="0"/>
              <a:t>SMEs are closing because of the harsh economic environment</a:t>
            </a:r>
          </a:p>
          <a:p>
            <a:pPr algn="just"/>
            <a:r>
              <a:rPr lang="en-US" dirty="0"/>
              <a:t>Study wants to assess whether HR analytics can be helpful in survival and competitiveness of SMEs</a:t>
            </a:r>
          </a:p>
        </p:txBody>
      </p:sp>
    </p:spTree>
    <p:extLst>
      <p:ext uri="{BB962C8B-B14F-4D97-AF65-F5344CB8AC3E}">
        <p14:creationId xmlns:p14="http://schemas.microsoft.com/office/powerpoint/2010/main" val="36911336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HRM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B1FF2D7-3688-6227-5D24-AB7E45212C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098614"/>
              </p:ext>
            </p:extLst>
          </p:nvPr>
        </p:nvGraphicFramePr>
        <p:xfrm>
          <a:off x="1805858" y="1825625"/>
          <a:ext cx="8128000" cy="3985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219">
                  <a:extLst>
                    <a:ext uri="{9D8B030D-6E8A-4147-A177-3AD203B41FA5}">
                      <a16:colId xmlns:a16="http://schemas.microsoft.com/office/drawing/2014/main" val="1190113385"/>
                    </a:ext>
                  </a:extLst>
                </a:gridCol>
                <a:gridCol w="6069781">
                  <a:extLst>
                    <a:ext uri="{9D8B030D-6E8A-4147-A177-3AD203B41FA5}">
                      <a16:colId xmlns:a16="http://schemas.microsoft.com/office/drawing/2014/main" val="3651180352"/>
                    </a:ext>
                  </a:extLst>
                </a:gridCol>
              </a:tblGrid>
              <a:tr h="664207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  <a:endParaRPr lang="en-Z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STAGE</a:t>
                      </a:r>
                      <a:endParaRPr lang="en-ZW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442156"/>
                  </a:ext>
                </a:extLst>
              </a:tr>
              <a:tr h="664207">
                <a:tc>
                  <a:txBody>
                    <a:bodyPr/>
                    <a:lstStyle/>
                    <a:p>
                      <a:r>
                        <a:rPr lang="en-US" dirty="0"/>
                        <a:t>Early 20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century</a:t>
                      </a:r>
                      <a:endParaRPr lang="en-Z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Record keeping, payroll, attendance </a:t>
                      </a:r>
                      <a:r>
                        <a:rPr lang="en-US" dirty="0" err="1"/>
                        <a:t>etc</a:t>
                      </a:r>
                      <a:endParaRPr lang="en-ZW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736507"/>
                  </a:ext>
                </a:extLst>
              </a:tr>
              <a:tr h="664207">
                <a:tc>
                  <a:txBody>
                    <a:bodyPr/>
                    <a:lstStyle/>
                    <a:p>
                      <a:r>
                        <a:rPr lang="en-US" dirty="0"/>
                        <a:t>1930s-50s</a:t>
                      </a:r>
                      <a:endParaRPr lang="en-Z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Human Relations Movement (motivation &amp; satisfaction)</a:t>
                      </a:r>
                      <a:endParaRPr lang="en-ZW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855298"/>
                  </a:ext>
                </a:extLst>
              </a:tr>
              <a:tr h="664207">
                <a:tc>
                  <a:txBody>
                    <a:bodyPr/>
                    <a:lstStyle/>
                    <a:p>
                      <a:r>
                        <a:rPr lang="en-US" dirty="0"/>
                        <a:t>Mid 20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century</a:t>
                      </a:r>
                      <a:endParaRPr lang="en-Z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Strategic HRM</a:t>
                      </a:r>
                      <a:endParaRPr lang="en-ZW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728643"/>
                  </a:ext>
                </a:extLst>
              </a:tr>
              <a:tr h="664207">
                <a:tc>
                  <a:txBody>
                    <a:bodyPr/>
                    <a:lstStyle/>
                    <a:p>
                      <a:r>
                        <a:rPr lang="en-US" dirty="0"/>
                        <a:t>1970s</a:t>
                      </a:r>
                      <a:endParaRPr lang="en-Z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HR training &amp; development</a:t>
                      </a:r>
                      <a:endParaRPr lang="en-ZW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024823"/>
                  </a:ext>
                </a:extLst>
              </a:tr>
              <a:tr h="664207">
                <a:tc>
                  <a:txBody>
                    <a:bodyPr/>
                    <a:lstStyle/>
                    <a:p>
                      <a:r>
                        <a:rPr lang="en-US" dirty="0"/>
                        <a:t>Modern</a:t>
                      </a:r>
                      <a:endParaRPr lang="en-Z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AI, Diversity Management, </a:t>
                      </a:r>
                      <a:r>
                        <a:rPr lang="en-US" b="1" i="1" dirty="0"/>
                        <a:t>HR Analytics</a:t>
                      </a:r>
                      <a:endParaRPr lang="en-ZW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426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0472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To identify types of HR analytics in use in SMEs in Harare CBD;</a:t>
            </a:r>
            <a:endParaRPr lang="en-ZW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To establish challenges associated with HR analytics usage in SMEs in Harare CBD; and</a:t>
            </a:r>
            <a:endParaRPr lang="en-ZW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To assess the opportunities associated with HR analytics usage in SMEs in Harare CBD.</a:t>
            </a:r>
            <a:endParaRPr lang="en-ZW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4630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THEORETICAL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THEORY OF HR QUANTIFICATION </a:t>
            </a:r>
          </a:p>
          <a:p>
            <a:r>
              <a:rPr lang="en-US" dirty="0">
                <a:effectLst/>
                <a:ea typeface="Calibri" panose="020F0502020204030204" pitchFamily="34" charset="0"/>
              </a:rPr>
              <a:t>HR just like other management field is quantifiable and numerical.</a:t>
            </a:r>
          </a:p>
          <a:p>
            <a:r>
              <a:rPr lang="en-US" dirty="0">
                <a:effectLst/>
                <a:ea typeface="Calibri" panose="020F0502020204030204" pitchFamily="34" charset="0"/>
              </a:rPr>
              <a:t>HR is quantifiable the more it is of strategic value to the </a:t>
            </a:r>
            <a:r>
              <a:rPr lang="en-US" dirty="0" err="1">
                <a:effectLst/>
                <a:ea typeface="Calibri" panose="020F0502020204030204" pitchFamily="34" charset="0"/>
              </a:rPr>
              <a:t>organisation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82846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Qualitative methodologies were adopted. </a:t>
            </a:r>
          </a:p>
          <a:p>
            <a:pPr algn="just"/>
            <a:r>
              <a:rPr lang="en-US" dirty="0"/>
              <a:t>Target population was SME managers in CBD.</a:t>
            </a:r>
          </a:p>
          <a:p>
            <a:pPr algn="just"/>
            <a:r>
              <a:rPr lang="en-US" dirty="0"/>
              <a:t> Face to face and telephone interviews were conducted.</a:t>
            </a:r>
          </a:p>
          <a:p>
            <a:pPr algn="just"/>
            <a:r>
              <a:rPr lang="en-US" dirty="0"/>
              <a:t>Data saturation was reached after the 13</a:t>
            </a:r>
            <a:r>
              <a:rPr lang="en-US" baseline="30000" dirty="0"/>
              <a:t>th</a:t>
            </a:r>
            <a:r>
              <a:rPr lang="en-US" dirty="0"/>
              <a:t> interview.</a:t>
            </a:r>
          </a:p>
          <a:p>
            <a:pPr algn="just"/>
            <a:r>
              <a:rPr lang="en-US" dirty="0"/>
              <a:t>To establish data trustworthiness and credibility, the interviews were conducted twice after one month interval.</a:t>
            </a:r>
          </a:p>
          <a:p>
            <a:pPr algn="just"/>
            <a:r>
              <a:rPr lang="en-US" dirty="0"/>
              <a:t>  Thematic analysis was adopted for data analysis.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3298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80" y="240435"/>
            <a:ext cx="10515600" cy="909493"/>
          </a:xfrm>
        </p:spPr>
        <p:txBody>
          <a:bodyPr/>
          <a:lstStyle/>
          <a:p>
            <a:pPr algn="ctr"/>
            <a:r>
              <a:rPr lang="en-US" b="1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7" y="1149928"/>
            <a:ext cx="11665527" cy="555567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Objective 1: </a:t>
            </a:r>
            <a:r>
              <a:rPr lang="en-US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Types of HR analytics in use in SMEs in Harare CBD</a:t>
            </a:r>
            <a:endParaRPr lang="en-ZW" b="1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dirty="0"/>
              <a:t>Use of descriptive analytics (employee demographics, performance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Limited use of diagnostic, predictive and prescriptive analytics.</a:t>
            </a:r>
          </a:p>
        </p:txBody>
      </p:sp>
    </p:spTree>
    <p:extLst>
      <p:ext uri="{BB962C8B-B14F-4D97-AF65-F5344CB8AC3E}">
        <p14:creationId xmlns:p14="http://schemas.microsoft.com/office/powerpoint/2010/main" val="10730545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162"/>
            <a:ext cx="10515600" cy="743239"/>
          </a:xfrm>
        </p:spPr>
        <p:txBody>
          <a:bodyPr/>
          <a:lstStyle/>
          <a:p>
            <a:pPr algn="ctr"/>
            <a:r>
              <a:rPr lang="en-US" b="1" dirty="0"/>
              <a:t>RESULTS…(CONT)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11734800" cy="53062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Objective 2: </a:t>
            </a:r>
            <a:r>
              <a:rPr lang="en-US" sz="3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Challenges associated with HR analytics usage in SMEs in Harare CBD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/>
              <a:t>Lack of formal HRM departments( owners &amp; accountants doing HR activities)</a:t>
            </a:r>
          </a:p>
          <a:p>
            <a:r>
              <a:rPr lang="en-US" dirty="0"/>
              <a:t>Lack of skills (performing correlations, multiple regression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Lack of readily available data</a:t>
            </a:r>
          </a:p>
          <a:p>
            <a:r>
              <a:rPr lang="en-US" dirty="0"/>
              <a:t>Limited financial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0123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5016"/>
            <a:ext cx="10515600" cy="1020330"/>
          </a:xfrm>
        </p:spPr>
        <p:txBody>
          <a:bodyPr/>
          <a:lstStyle/>
          <a:p>
            <a:pPr algn="ctr"/>
            <a:r>
              <a:rPr lang="en-US" b="1" dirty="0"/>
              <a:t>RESULTS…(CONT)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09" y="1205346"/>
            <a:ext cx="11790218" cy="547254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Objective 3: </a:t>
            </a:r>
            <a:r>
              <a:rPr lang="en-US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Opportunities associated with HR analytics usage in SMEs in Harare CBD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ea typeface="Times New Roman" panose="02020603050405020304" pitchFamily="18" charset="0"/>
              </a:rPr>
              <a:t>Training (effectiveness of training)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effectLst/>
                <a:ea typeface="Times New Roman" panose="02020603050405020304" pitchFamily="18" charset="0"/>
              </a:rPr>
              <a:t>Predictions of occupational accidents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ea typeface="Times New Roman" panose="02020603050405020304" pitchFamily="18" charset="0"/>
              </a:rPr>
              <a:t>Reward management to identify the most suitable reward (multiple regression)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effectLst/>
                <a:ea typeface="Times New Roman" panose="02020603050405020304" pitchFamily="18" charset="0"/>
              </a:rPr>
              <a:t>Identify the effective recruitment platform</a:t>
            </a:r>
            <a:endParaRPr lang="en-ZW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5022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274</TotalTime>
  <Words>469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HUMAN RESOURCES ANALYTICS IN SMES IN HARARE CBD: OPPORTUNITIES AND CHALLENGES</vt:lpstr>
      <vt:lpstr>INTRODUCTION </vt:lpstr>
      <vt:lpstr>HRM EVOLUTION</vt:lpstr>
      <vt:lpstr>OBJECTIVES </vt:lpstr>
      <vt:lpstr>THEORETICAL FRAMEWORK</vt:lpstr>
      <vt:lpstr>METHODOLOGY</vt:lpstr>
      <vt:lpstr>RESULTS</vt:lpstr>
      <vt:lpstr>RESULTS…(CONT)</vt:lpstr>
      <vt:lpstr>RESULTS…(CONT)</vt:lpstr>
      <vt:lpstr> RECOMMENDATIONS</vt:lpstr>
      <vt:lpstr>END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PERCEPTIONS AND ATTITUDES OF LECTURERS TOWARDS EMERGENCE OF ARTIFICIAL INTELLIGENCE IN ZIMBABWE STATE UNIVERSITIES</dc:title>
  <dc:creator>Chingwaro</dc:creator>
  <cp:lastModifiedBy>Advocate Dr Kazi Abdul Mannan</cp:lastModifiedBy>
  <cp:revision>137</cp:revision>
  <dcterms:created xsi:type="dcterms:W3CDTF">2023-11-14T10:16:36Z</dcterms:created>
  <dcterms:modified xsi:type="dcterms:W3CDTF">2023-11-16T10:41:47Z</dcterms:modified>
</cp:coreProperties>
</file>