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55" r:id="rId1"/>
  </p:sldMasterIdLst>
  <p:notesMasterIdLst>
    <p:notesMasterId r:id="rId17"/>
  </p:notesMasterIdLst>
  <p:sldIdLst>
    <p:sldId id="305" r:id="rId2"/>
    <p:sldId id="257" r:id="rId3"/>
    <p:sldId id="307" r:id="rId4"/>
    <p:sldId id="299" r:id="rId5"/>
    <p:sldId id="262" r:id="rId6"/>
    <p:sldId id="300" r:id="rId7"/>
    <p:sldId id="301" r:id="rId8"/>
    <p:sldId id="302" r:id="rId9"/>
    <p:sldId id="303" r:id="rId10"/>
    <p:sldId id="304" r:id="rId11"/>
    <p:sldId id="308" r:id="rId12"/>
    <p:sldId id="309" r:id="rId13"/>
    <p:sldId id="310" r:id="rId14"/>
    <p:sldId id="265" r:id="rId15"/>
    <p:sldId id="278" r:id="rId1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Barlow" panose="00000500000000000000" pitchFamily="2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Oswald" panose="00000500000000000000" pitchFamily="2" charset="0"/>
      <p:regular r:id="rId31"/>
      <p:bold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04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88995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51301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96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755686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37469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596195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93298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517421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823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688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5811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418575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2607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48289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778527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157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628544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0316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367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transition>
    <p:fade thruBlk="1"/>
  </p:transition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483" y="2120759"/>
            <a:ext cx="7183706" cy="9447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tabLst>
                <a:tab pos="2228850" algn="ctr"/>
                <a:tab pos="4457700" algn="r"/>
              </a:tabLst>
            </a:pPr>
            <a:r>
              <a:rPr lang="en-US" sz="20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cost of education in the pre-university system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1416" y="3589953"/>
            <a:ext cx="3484984" cy="1299288"/>
          </a:xfrm>
        </p:spPr>
        <p:txBody>
          <a:bodyPr>
            <a:normAutofit/>
          </a:bodyPr>
          <a:lstStyle/>
          <a:p>
            <a:pPr algn="r"/>
            <a:r>
              <a:rPr lang="en-US" sz="1875" b="1" dirty="0">
                <a:solidFill>
                  <a:schemeClr val="tx1"/>
                </a:solidFill>
              </a:rPr>
              <a:t>Author: </a:t>
            </a:r>
            <a:r>
              <a:rPr lang="en-US" sz="1875" b="1" dirty="0" err="1">
                <a:solidFill>
                  <a:schemeClr val="tx1"/>
                </a:solidFill>
              </a:rPr>
              <a:t>Msc</a:t>
            </a:r>
            <a:r>
              <a:rPr lang="en-US" sz="1875" b="1" dirty="0">
                <a:solidFill>
                  <a:schemeClr val="tx1"/>
                </a:solidFill>
              </a:rPr>
              <a:t>. Ana LLAZO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8E839-0361-269D-9969-B010FAA9568B}"/>
              </a:ext>
            </a:extLst>
          </p:cNvPr>
          <p:cNvSpPr txBox="1"/>
          <p:nvPr/>
        </p:nvSpPr>
        <p:spPr>
          <a:xfrm>
            <a:off x="1123545" y="613642"/>
            <a:ext cx="6784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rgbClr val="26282A"/>
                </a:solidFill>
                <a:effectLst/>
                <a:latin typeface="New serif"/>
              </a:rPr>
              <a:t> International Conference on </a:t>
            </a:r>
          </a:p>
          <a:p>
            <a:pPr algn="ctr"/>
            <a:r>
              <a:rPr lang="en-US" sz="2800" b="1" i="0" dirty="0">
                <a:solidFill>
                  <a:srgbClr val="26282A"/>
                </a:solidFill>
                <a:effectLst/>
                <a:latin typeface="New serif"/>
              </a:rPr>
              <a:t>Social Science and Business</a:t>
            </a:r>
            <a:endParaRPr lang="en-US" sz="2625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14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DB510-D9E4-E035-9C55-B0793CE9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9CBE8-2044-51AA-60D5-C0C9F3D2014A}"/>
              </a:ext>
            </a:extLst>
          </p:cNvPr>
          <p:cNvSpPr/>
          <p:nvPr/>
        </p:nvSpPr>
        <p:spPr>
          <a:xfrm>
            <a:off x="264496" y="3189064"/>
            <a:ext cx="8690578" cy="176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Expenses for school items vary according to the needs during the year, but on average the expenses are average. </a:t>
            </a:r>
            <a:endParaRPr lang="en-US" sz="20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360A9E-C031-4025-7664-BD5AF0217F36}"/>
              </a:ext>
            </a:extLst>
          </p:cNvPr>
          <p:cNvSpPr/>
          <p:nvPr/>
        </p:nvSpPr>
        <p:spPr>
          <a:xfrm>
            <a:off x="1173892" y="1297459"/>
            <a:ext cx="5781610" cy="6642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4- Do you spend a lot on school items?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5181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DB510-D9E4-E035-9C55-B0793CE9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9CBE8-2044-51AA-60D5-C0C9F3D2014A}"/>
              </a:ext>
            </a:extLst>
          </p:cNvPr>
          <p:cNvSpPr/>
          <p:nvPr/>
        </p:nvSpPr>
        <p:spPr>
          <a:xfrm>
            <a:off x="264496" y="3189064"/>
            <a:ext cx="8690578" cy="176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expenses for training courses or different subjects are high as they follow more than one course which can be foreign language, mathematics, physics, economics, biology, etc. </a:t>
            </a:r>
            <a:endParaRPr lang="en-US" sz="20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360A9E-C031-4025-7664-BD5AF0217F36}"/>
              </a:ext>
            </a:extLst>
          </p:cNvPr>
          <p:cNvSpPr/>
          <p:nvPr/>
        </p:nvSpPr>
        <p:spPr>
          <a:xfrm>
            <a:off x="1173892" y="1297459"/>
            <a:ext cx="5781610" cy="6642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5- Do you spend on training courses?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7423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DB510-D9E4-E035-9C55-B0793CE9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9CBE8-2044-51AA-60D5-C0C9F3D2014A}"/>
              </a:ext>
            </a:extLst>
          </p:cNvPr>
          <p:cNvSpPr/>
          <p:nvPr/>
        </p:nvSpPr>
        <p:spPr>
          <a:xfrm>
            <a:off x="264496" y="3189064"/>
            <a:ext cx="8236953" cy="1494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Specific courses they attend are scientific subjects but also sports or art activities. </a:t>
            </a:r>
            <a:endParaRPr lang="en-US" sz="20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360A9E-C031-4025-7664-BD5AF0217F36}"/>
              </a:ext>
            </a:extLst>
          </p:cNvPr>
          <p:cNvSpPr/>
          <p:nvPr/>
        </p:nvSpPr>
        <p:spPr>
          <a:xfrm>
            <a:off x="1173892" y="1297459"/>
            <a:ext cx="5781610" cy="6642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6- What are the training courses you follow? the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9238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DB510-D9E4-E035-9C55-B0793CE9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9CBE8-2044-51AA-60D5-C0C9F3D2014A}"/>
              </a:ext>
            </a:extLst>
          </p:cNvPr>
          <p:cNvSpPr/>
          <p:nvPr/>
        </p:nvSpPr>
        <p:spPr>
          <a:xfrm>
            <a:off x="264496" y="3189064"/>
            <a:ext cx="8690578" cy="176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Bullying is another factor that pushes them to work as they do not feel equal with their peers in terms of clothing, lack of extracurricular activities such as excursions.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360A9E-C031-4025-7664-BD5AF0217F36}"/>
              </a:ext>
            </a:extLst>
          </p:cNvPr>
          <p:cNvSpPr/>
          <p:nvPr/>
        </p:nvSpPr>
        <p:spPr>
          <a:xfrm>
            <a:off x="617838" y="1297459"/>
            <a:ext cx="6337664" cy="6642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7- Have you felt bullied by economic inequality towards your friends?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8641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-137532" y="158802"/>
            <a:ext cx="8106937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Recommendations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>
            <a:off x="208458" y="959005"/>
            <a:ext cx="7106742" cy="359498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1500" b="1" dirty="0"/>
              <a:t>Education plays an important role in the development of a country such as; economic empowerment, social development and creation of human capital.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1500" b="1" dirty="0"/>
              <a:t>Costs of living and economic opportunities are closely related to how generations are educated.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1500" b="1" dirty="0"/>
              <a:t>Difficult economic conditions, education costs, special trainings or courses and financial freedom are the main factors that force teenagers to work.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1500" b="1" dirty="0"/>
              <a:t> Also another factor is the familiarity with and adaptation to the </a:t>
            </a:r>
            <a:r>
              <a:rPr lang="en-US" sz="1500" b="1" dirty="0" err="1"/>
              <a:t>labour</a:t>
            </a:r>
            <a:r>
              <a:rPr lang="en-US" sz="1500" b="1" dirty="0"/>
              <a:t> market. 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1500" b="1" dirty="0"/>
              <a:t>This makes them more capable and responsible for the value of work, money and also helps   them more in choosing future professions and career.</a:t>
            </a:r>
            <a:endParaRPr lang="en-US" sz="1500" b="1" dirty="0">
              <a:solidFill>
                <a:srgbClr val="1D222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2223" name="Google Shape;2223;p34"/>
          <p:cNvSpPr txBox="1">
            <a:spLocks noGrp="1"/>
          </p:cNvSpPr>
          <p:nvPr>
            <p:ph type="ctrTitle" idx="4294967295"/>
          </p:nvPr>
        </p:nvSpPr>
        <p:spPr>
          <a:xfrm>
            <a:off x="1440663" y="509458"/>
            <a:ext cx="4343400" cy="8334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THANKS!</a:t>
            </a:r>
            <a:endParaRPr sz="7200" dirty="0"/>
          </a:p>
        </p:txBody>
      </p:sp>
      <p:sp>
        <p:nvSpPr>
          <p:cNvPr id="2224" name="Google Shape;2224;p34"/>
          <p:cNvSpPr txBox="1">
            <a:spLocks noGrp="1"/>
          </p:cNvSpPr>
          <p:nvPr>
            <p:ph type="subTitle" idx="4294967295"/>
          </p:nvPr>
        </p:nvSpPr>
        <p:spPr>
          <a:xfrm>
            <a:off x="1471209" y="2061439"/>
            <a:ext cx="4343400" cy="1920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 sz="3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at: 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dirty="0"/>
              <a:t>anallazo@yahoo.com</a:t>
            </a:r>
            <a:endParaRPr dirty="0"/>
          </a:p>
        </p:txBody>
      </p:sp>
      <p:grpSp>
        <p:nvGrpSpPr>
          <p:cNvPr id="2077" name="Google Shape;2077;p34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2078" name="Google Shape;2078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5" name="Google Shape;2135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36" name="Google Shape;2136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37" name="Google Shape;2137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40" name="Google Shape;2140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41" name="Google Shape;2141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2" name="Google Shape;2142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43" name="Google Shape;2143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0" name="Google Shape;2190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1" name="Google Shape;2191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2" name="Google Shape;2192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3" name="Google Shape;2193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4" name="Google Shape;2194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5" name="Google Shape;2195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6" name="Google Shape;2196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7" name="Google Shape;2197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0" name="Google Shape;2200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1" name="Google Shape;2201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2" name="Google Shape;2202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3" name="Google Shape;2203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4" name="Google Shape;2204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5" name="Google Shape;2205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6" name="Google Shape;2206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07" name="Google Shape;2207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208" name="Google Shape;2208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209" name="Google Shape;2209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0" name="Google Shape;2210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1" name="Google Shape;2211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2" name="Google Shape;2212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3" name="Google Shape;2213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214" name="Google Shape;2214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5" name="Google Shape;2215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6" name="Google Shape;2216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17" name="Google Shape;2217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865278" y="114392"/>
            <a:ext cx="5640900" cy="11522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Introduction</a:t>
            </a:r>
            <a:endParaRPr sz="35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987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582BD8-B9C8-E411-5A48-6F29A8C67A2D}"/>
              </a:ext>
            </a:extLst>
          </p:cNvPr>
          <p:cNvSpPr/>
          <p:nvPr/>
        </p:nvSpPr>
        <p:spPr>
          <a:xfrm>
            <a:off x="518984" y="1139694"/>
            <a:ext cx="8130040" cy="3497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/>
              <a:t>Difficult economic conditions, high education costs and financial freedom are the three main factors that force teenagers to work.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/>
              <a:t>Expenses for school items, books and private courses in various subjects are among the main expenses that are not covered by the state.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b="1" dirty="0"/>
              <a:t> Young people feel deprived if the family fails to meet basic needs and are forced to meet them through part-time employment.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865278" y="114392"/>
            <a:ext cx="5640900" cy="11522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Introduction</a:t>
            </a:r>
            <a:endParaRPr sz="35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9870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582BD8-B9C8-E411-5A48-6F29A8C67A2D}"/>
              </a:ext>
            </a:extLst>
          </p:cNvPr>
          <p:cNvSpPr/>
          <p:nvPr/>
        </p:nvSpPr>
        <p:spPr>
          <a:xfrm>
            <a:off x="518984" y="1139694"/>
            <a:ext cx="8130040" cy="3497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Education is the basis for the development of a society which plays a major role in the economic empowerment of a country, social development and the creation of human capital.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 Otherwise it is considered a way to change the future. Costs of living and economic opportunities are closely related to how generations are educated.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Albania is one of the countries of the Western Balkans, which has a high cost of education in the pre-university system compared to salaries in the country. Some of the students are forced to work part-time to supplement the income for education. </a:t>
            </a:r>
            <a:endParaRPr lang="en-US" sz="1600" b="1" dirty="0">
              <a:solidFill>
                <a:srgbClr val="1D222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4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FD92A-A011-BDE5-40C9-E3F78E4C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869D21-5AA0-C69C-E867-A4B31A8D77AA}"/>
              </a:ext>
            </a:extLst>
          </p:cNvPr>
          <p:cNvSpPr/>
          <p:nvPr/>
        </p:nvSpPr>
        <p:spPr>
          <a:xfrm>
            <a:off x="2111398" y="417517"/>
            <a:ext cx="3107473" cy="698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aim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6D561-2CA6-0DA0-2D18-DB8BA46D0C7B}"/>
              </a:ext>
            </a:extLst>
          </p:cNvPr>
          <p:cNvSpPr/>
          <p:nvPr/>
        </p:nvSpPr>
        <p:spPr>
          <a:xfrm>
            <a:off x="580768" y="1841157"/>
            <a:ext cx="6499654" cy="22489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aim of this study is to identify the cost of education for students in secondary schools </a:t>
            </a:r>
          </a:p>
          <a:p>
            <a:pPr algn="just"/>
            <a:endParaRPr lang="en-US" sz="2400" b="1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A634354-FC9C-4724-CE18-45CA5A1C9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3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1665249" y="147134"/>
            <a:ext cx="4441825" cy="11588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Contribution</a:t>
            </a:r>
            <a:endParaRPr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2336FE01-6748-47A6-B076-383D7EDA359A}"/>
              </a:ext>
            </a:extLst>
          </p:cNvPr>
          <p:cNvSpPr/>
          <p:nvPr/>
        </p:nvSpPr>
        <p:spPr>
          <a:xfrm>
            <a:off x="2701003" y="1546893"/>
            <a:ext cx="2705415" cy="312105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457200">
              <a:spcBef>
                <a:spcPts val="600"/>
              </a:spcBef>
              <a:buAutoNum type="arabicPeriod"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</a:t>
            </a:r>
            <a:endParaRPr lang="en-US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457200">
              <a:spcBef>
                <a:spcPts val="600"/>
              </a:spcBef>
              <a:buAutoNum type="arabicPeriod"/>
            </a:pPr>
            <a:r>
              <a:rPr lang="en-US" dirty="0"/>
              <a:t>High school</a:t>
            </a:r>
          </a:p>
          <a:p>
            <a:pPr lvl="0" indent="-457200">
              <a:spcBef>
                <a:spcPts val="600"/>
              </a:spcBef>
              <a:buAutoNum type="arabicPeriod"/>
            </a:pPr>
            <a:r>
              <a:rPr lang="en-US" dirty="0"/>
              <a:t>Researchers</a:t>
            </a:r>
          </a:p>
          <a:p>
            <a:pPr indent="-457200">
              <a:spcBef>
                <a:spcPts val="600"/>
              </a:spcBef>
              <a:buFontTx/>
              <a:buAutoNum type="arabicPeriod"/>
            </a:pPr>
            <a:r>
              <a:rPr lang="en-US" dirty="0"/>
              <a:t>Students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2343E8-8F23-A4DE-C2BC-E0982B9AAACC}"/>
              </a:ext>
            </a:extLst>
          </p:cNvPr>
          <p:cNvSpPr/>
          <p:nvPr/>
        </p:nvSpPr>
        <p:spPr>
          <a:xfrm>
            <a:off x="241825" y="1156225"/>
            <a:ext cx="7935525" cy="15742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58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The study method is descriptive, the study methos is interview.  The samples were taken from high school students in several cities and rural areas of the country.</a:t>
            </a: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7A9F9B-BEFD-4E21-AB77-D1BD74EA7618}"/>
              </a:ext>
            </a:extLst>
          </p:cNvPr>
          <p:cNvSpPr/>
          <p:nvPr/>
        </p:nvSpPr>
        <p:spPr>
          <a:xfrm>
            <a:off x="241825" y="2910361"/>
            <a:ext cx="7935525" cy="1911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587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defRPr/>
            </a:pPr>
            <a:r>
              <a:rPr lang="en-US" sz="2000" b="1" dirty="0">
                <a:solidFill>
                  <a:schemeClr val="bg1"/>
                </a:solidFill>
              </a:rPr>
              <a:t>The questionnaire was conducted in Durres, Tirana, Elbasan, </a:t>
            </a:r>
            <a:r>
              <a:rPr lang="en-US" sz="2000" b="1" dirty="0" err="1">
                <a:solidFill>
                  <a:schemeClr val="bg1"/>
                </a:solidFill>
              </a:rPr>
              <a:t>Vlora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Kukes</a:t>
            </a:r>
            <a:r>
              <a:rPr lang="en-US" sz="2000" b="1" dirty="0">
                <a:solidFill>
                  <a:schemeClr val="bg1"/>
                </a:solidFill>
              </a:rPr>
              <a:t>, Shkodra. </a:t>
            </a: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41A543-B7CF-4938-BB76-A23042BC2CDF}"/>
              </a:ext>
            </a:extLst>
          </p:cNvPr>
          <p:cNvSpPr/>
          <p:nvPr/>
        </p:nvSpPr>
        <p:spPr>
          <a:xfrm>
            <a:off x="1906311" y="322117"/>
            <a:ext cx="3959881" cy="521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6DB510-D9E4-E035-9C55-B0793CE9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9CBE8-2044-51AA-60D5-C0C9F3D2014A}"/>
              </a:ext>
            </a:extLst>
          </p:cNvPr>
          <p:cNvSpPr/>
          <p:nvPr/>
        </p:nvSpPr>
        <p:spPr>
          <a:xfrm>
            <a:off x="498088" y="3181815"/>
            <a:ext cx="8150937" cy="1454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income level of high school students is dominated by the average one, but there is also a high level and a low vital minimum, and this level is mainly in rural areas.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B0EE55-9A3E-9FDE-D039-D9BB2AC0DB1B}"/>
              </a:ext>
            </a:extLst>
          </p:cNvPr>
          <p:cNvSpPr/>
          <p:nvPr/>
        </p:nvSpPr>
        <p:spPr>
          <a:xfrm>
            <a:off x="1173892" y="1297459"/>
            <a:ext cx="5781610" cy="6642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1 - What is your income level?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5426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75BCC4-58EB-8901-F17A-19BE1CCA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A06903-9CF9-12D5-A7E3-BAE89B9D79D4}"/>
              </a:ext>
            </a:extLst>
          </p:cNvPr>
          <p:cNvSpPr/>
          <p:nvPr/>
        </p:nvSpPr>
        <p:spPr>
          <a:xfrm>
            <a:off x="142908" y="3239078"/>
            <a:ext cx="8494465" cy="156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reasons that work are; minimal living conditions and no possibility to meet basic needs; The cost of higher education including books and school supplies; financial freedom; they feel free to spend not only on basic needs or school items, but also on additional things, including recreational activities outside of school. </a:t>
            </a:r>
            <a:endParaRPr lang="en-US" sz="2000" b="1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078FE-44B9-C61E-A9C6-A9DEEBF6ACA1}"/>
              </a:ext>
            </a:extLst>
          </p:cNvPr>
          <p:cNvSpPr/>
          <p:nvPr/>
        </p:nvSpPr>
        <p:spPr>
          <a:xfrm>
            <a:off x="1173892" y="1297459"/>
            <a:ext cx="5781610" cy="6642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2- What are the reasons you work?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077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15FE1-31F7-7DD0-C861-FC2950A9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516CF-49EB-06FB-473D-67566C051DB3}"/>
              </a:ext>
            </a:extLst>
          </p:cNvPr>
          <p:cNvSpPr/>
          <p:nvPr/>
        </p:nvSpPr>
        <p:spPr>
          <a:xfrm>
            <a:off x="498088" y="3181815"/>
            <a:ext cx="8150937" cy="1454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Teenagers work part-time outside school hours and in the summer season most of them work full-time, which they say helps them cope with the new academic year. </a:t>
            </a:r>
            <a:endParaRPr lang="en-US" sz="2000" b="1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98C77-82C2-DCDF-10D9-2EF405AB5E97}"/>
              </a:ext>
            </a:extLst>
          </p:cNvPr>
          <p:cNvSpPr/>
          <p:nvPr/>
        </p:nvSpPr>
        <p:spPr>
          <a:xfrm>
            <a:off x="1173892" y="1297459"/>
            <a:ext cx="5781610" cy="6642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3- Do you work full time or part time?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124432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3333</TotalTime>
  <Words>700</Words>
  <Application>Microsoft Office PowerPoint</Application>
  <PresentationFormat>On-screen Show (16:9)</PresentationFormat>
  <Paragraphs>61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Century Gothic</vt:lpstr>
      <vt:lpstr>Wingdings</vt:lpstr>
      <vt:lpstr>Times New Roman</vt:lpstr>
      <vt:lpstr>Arial Black</vt:lpstr>
      <vt:lpstr>New serif</vt:lpstr>
      <vt:lpstr>Barlow</vt:lpstr>
      <vt:lpstr>Oswald</vt:lpstr>
      <vt:lpstr>Wingdings 3</vt:lpstr>
      <vt:lpstr>Calibri</vt:lpstr>
      <vt:lpstr>Arial</vt:lpstr>
      <vt:lpstr>Trebuchet MS</vt:lpstr>
      <vt:lpstr>Facet</vt:lpstr>
      <vt:lpstr>The cost of education in the pre-university system </vt:lpstr>
      <vt:lpstr>Introduction</vt:lpstr>
      <vt:lpstr>Introduction</vt:lpstr>
      <vt:lpstr>PowerPoint Presentation</vt:lpstr>
      <vt:lpstr>Study Contribution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Recommendations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ASUS</dc:creator>
  <cp:lastModifiedBy>Advocate Dr Kazi Abdul Mannan</cp:lastModifiedBy>
  <cp:revision>74</cp:revision>
  <dcterms:modified xsi:type="dcterms:W3CDTF">2023-11-15T05:28:12Z</dcterms:modified>
</cp:coreProperties>
</file>