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1" d="100"/>
          <a:sy n="81" d="100"/>
        </p:scale>
        <p:origin x="1498" y="53"/>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4B33FF7D-7236-4603-B212-0AA591248F19}" type="datetimeFigureOut">
              <a:rPr lang="en-US" smtClean="0"/>
              <a:t>11/15/2023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3E8B9A-0D6B-49FE-BB10-A89E517D897D}" type="slidenum">
              <a:rPr lang="en-US" smtClean="0"/>
              <a:t>‹#›</a:t>
            </a:fld>
            <a:endParaRPr lang="en-US"/>
          </a:p>
        </p:txBody>
      </p:sp>
    </p:spTree>
    <p:extLst>
      <p:ext uri="{BB962C8B-B14F-4D97-AF65-F5344CB8AC3E}">
        <p14:creationId xmlns:p14="http://schemas.microsoft.com/office/powerpoint/2010/main" val="22711717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B33FF7D-7236-4603-B212-0AA591248F19}" type="datetimeFigureOut">
              <a:rPr lang="en-US" smtClean="0"/>
              <a:t>11/15/2023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3E8B9A-0D6B-49FE-BB10-A89E517D897D}" type="slidenum">
              <a:rPr lang="en-US" smtClean="0"/>
              <a:t>‹#›</a:t>
            </a:fld>
            <a:endParaRPr lang="en-US"/>
          </a:p>
        </p:txBody>
      </p:sp>
    </p:spTree>
    <p:extLst>
      <p:ext uri="{BB962C8B-B14F-4D97-AF65-F5344CB8AC3E}">
        <p14:creationId xmlns:p14="http://schemas.microsoft.com/office/powerpoint/2010/main" val="3749623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B33FF7D-7236-4603-B212-0AA591248F19}" type="datetimeFigureOut">
              <a:rPr lang="en-US" smtClean="0"/>
              <a:t>11/15/2023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3E8B9A-0D6B-49FE-BB10-A89E517D897D}" type="slidenum">
              <a:rPr lang="en-US" smtClean="0"/>
              <a:t>‹#›</a:t>
            </a:fld>
            <a:endParaRPr lang="en-US"/>
          </a:p>
        </p:txBody>
      </p:sp>
    </p:spTree>
    <p:extLst>
      <p:ext uri="{BB962C8B-B14F-4D97-AF65-F5344CB8AC3E}">
        <p14:creationId xmlns:p14="http://schemas.microsoft.com/office/powerpoint/2010/main" val="2277230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B33FF7D-7236-4603-B212-0AA591248F19}" type="datetimeFigureOut">
              <a:rPr lang="en-US" smtClean="0"/>
              <a:t>11/15/2023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3E8B9A-0D6B-49FE-BB10-A89E517D897D}" type="slidenum">
              <a:rPr lang="en-US" smtClean="0"/>
              <a:t>‹#›</a:t>
            </a:fld>
            <a:endParaRPr lang="en-US"/>
          </a:p>
        </p:txBody>
      </p:sp>
    </p:spTree>
    <p:extLst>
      <p:ext uri="{BB962C8B-B14F-4D97-AF65-F5344CB8AC3E}">
        <p14:creationId xmlns:p14="http://schemas.microsoft.com/office/powerpoint/2010/main" val="38597184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B33FF7D-7236-4603-B212-0AA591248F19}" type="datetimeFigureOut">
              <a:rPr lang="en-US" smtClean="0"/>
              <a:t>11/15/2023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3E8B9A-0D6B-49FE-BB10-A89E517D897D}" type="slidenum">
              <a:rPr lang="en-US" smtClean="0"/>
              <a:t>‹#›</a:t>
            </a:fld>
            <a:endParaRPr lang="en-US"/>
          </a:p>
        </p:txBody>
      </p:sp>
    </p:spTree>
    <p:extLst>
      <p:ext uri="{BB962C8B-B14F-4D97-AF65-F5344CB8AC3E}">
        <p14:creationId xmlns:p14="http://schemas.microsoft.com/office/powerpoint/2010/main" val="29075314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B33FF7D-7236-4603-B212-0AA591248F19}" type="datetimeFigureOut">
              <a:rPr lang="en-US" smtClean="0"/>
              <a:t>11/15/2023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E3E8B9A-0D6B-49FE-BB10-A89E517D897D}" type="slidenum">
              <a:rPr lang="en-US" smtClean="0"/>
              <a:t>‹#›</a:t>
            </a:fld>
            <a:endParaRPr lang="en-US"/>
          </a:p>
        </p:txBody>
      </p:sp>
    </p:spTree>
    <p:extLst>
      <p:ext uri="{BB962C8B-B14F-4D97-AF65-F5344CB8AC3E}">
        <p14:creationId xmlns:p14="http://schemas.microsoft.com/office/powerpoint/2010/main" val="29152542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B33FF7D-7236-4603-B212-0AA591248F19}" type="datetimeFigureOut">
              <a:rPr lang="en-US" smtClean="0"/>
              <a:t>11/15/2023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E3E8B9A-0D6B-49FE-BB10-A89E517D897D}" type="slidenum">
              <a:rPr lang="en-US" smtClean="0"/>
              <a:t>‹#›</a:t>
            </a:fld>
            <a:endParaRPr lang="en-US"/>
          </a:p>
        </p:txBody>
      </p:sp>
    </p:spTree>
    <p:extLst>
      <p:ext uri="{BB962C8B-B14F-4D97-AF65-F5344CB8AC3E}">
        <p14:creationId xmlns:p14="http://schemas.microsoft.com/office/powerpoint/2010/main" val="25757904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4B33FF7D-7236-4603-B212-0AA591248F19}" type="datetimeFigureOut">
              <a:rPr lang="en-US" smtClean="0"/>
              <a:t>11/15/2023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E3E8B9A-0D6B-49FE-BB10-A89E517D897D}" type="slidenum">
              <a:rPr lang="en-US" smtClean="0"/>
              <a:t>‹#›</a:t>
            </a:fld>
            <a:endParaRPr lang="en-US"/>
          </a:p>
        </p:txBody>
      </p:sp>
    </p:spTree>
    <p:extLst>
      <p:ext uri="{BB962C8B-B14F-4D97-AF65-F5344CB8AC3E}">
        <p14:creationId xmlns:p14="http://schemas.microsoft.com/office/powerpoint/2010/main" val="5396813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B33FF7D-7236-4603-B212-0AA591248F19}" type="datetimeFigureOut">
              <a:rPr lang="en-US" smtClean="0"/>
              <a:t>11/15/2023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E3E8B9A-0D6B-49FE-BB10-A89E517D897D}" type="slidenum">
              <a:rPr lang="en-US" smtClean="0"/>
              <a:t>‹#›</a:t>
            </a:fld>
            <a:endParaRPr lang="en-US"/>
          </a:p>
        </p:txBody>
      </p:sp>
    </p:spTree>
    <p:extLst>
      <p:ext uri="{BB962C8B-B14F-4D97-AF65-F5344CB8AC3E}">
        <p14:creationId xmlns:p14="http://schemas.microsoft.com/office/powerpoint/2010/main" val="28064362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B33FF7D-7236-4603-B212-0AA591248F19}" type="datetimeFigureOut">
              <a:rPr lang="en-US" smtClean="0"/>
              <a:t>11/15/2023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E3E8B9A-0D6B-49FE-BB10-A89E517D897D}" type="slidenum">
              <a:rPr lang="en-US" smtClean="0"/>
              <a:t>‹#›</a:t>
            </a:fld>
            <a:endParaRPr lang="en-US"/>
          </a:p>
        </p:txBody>
      </p:sp>
    </p:spTree>
    <p:extLst>
      <p:ext uri="{BB962C8B-B14F-4D97-AF65-F5344CB8AC3E}">
        <p14:creationId xmlns:p14="http://schemas.microsoft.com/office/powerpoint/2010/main" val="24402030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B33FF7D-7236-4603-B212-0AA591248F19}" type="datetimeFigureOut">
              <a:rPr lang="en-US" smtClean="0"/>
              <a:t>11/15/2023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E3E8B9A-0D6B-49FE-BB10-A89E517D897D}" type="slidenum">
              <a:rPr lang="en-US" smtClean="0"/>
              <a:t>‹#›</a:t>
            </a:fld>
            <a:endParaRPr lang="en-US"/>
          </a:p>
        </p:txBody>
      </p:sp>
    </p:spTree>
    <p:extLst>
      <p:ext uri="{BB962C8B-B14F-4D97-AF65-F5344CB8AC3E}">
        <p14:creationId xmlns:p14="http://schemas.microsoft.com/office/powerpoint/2010/main" val="11330994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B33FF7D-7236-4603-B212-0AA591248F19}" type="datetimeFigureOut">
              <a:rPr lang="en-US" smtClean="0"/>
              <a:t>11/15/2023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E3E8B9A-0D6B-49FE-BB10-A89E517D897D}" type="slidenum">
              <a:rPr lang="en-US" smtClean="0"/>
              <a:t>‹#›</a:t>
            </a:fld>
            <a:endParaRPr lang="en-US"/>
          </a:p>
        </p:txBody>
      </p:sp>
    </p:spTree>
    <p:extLst>
      <p:ext uri="{BB962C8B-B14F-4D97-AF65-F5344CB8AC3E}">
        <p14:creationId xmlns:p14="http://schemas.microsoft.com/office/powerpoint/2010/main" val="8797273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 y="457200"/>
            <a:ext cx="8229600" cy="1371600"/>
          </a:xfrm>
        </p:spPr>
        <p:txBody>
          <a:bodyPr>
            <a:normAutofit fontScale="90000"/>
          </a:bodyPr>
          <a:lstStyle/>
          <a:p>
            <a:br>
              <a:rPr lang="en-US" sz="2700" b="1" dirty="0"/>
            </a:br>
            <a:r>
              <a:rPr lang="en-US" sz="3100" b="1" dirty="0">
                <a:latin typeface="Times New Roman" pitchFamily="18" charset="0"/>
                <a:cs typeface="Times New Roman" pitchFamily="18" charset="0"/>
              </a:rPr>
              <a:t>EFFECT OF NAIRA NOTES REDESIGN POLICY IN NIGERIA: EVIDENCE FROM HOUSEHOLD AND MONEY MARKET OPERATOR’S COST OF LIVING IN TARABA STATE.</a:t>
            </a:r>
            <a:br>
              <a:rPr lang="en-US" sz="4900" dirty="0">
                <a:latin typeface="Times New Roman" pitchFamily="18" charset="0"/>
                <a:cs typeface="Times New Roman" pitchFamily="18" charset="0"/>
              </a:rPr>
            </a:br>
            <a:endParaRPr lang="en-US" dirty="0">
              <a:latin typeface="Times New Roman" pitchFamily="18" charset="0"/>
              <a:cs typeface="Times New Roman" pitchFamily="18" charset="0"/>
            </a:endParaRPr>
          </a:p>
        </p:txBody>
      </p:sp>
      <p:sp>
        <p:nvSpPr>
          <p:cNvPr id="3" name="Subtitle 2"/>
          <p:cNvSpPr>
            <a:spLocks noGrp="1"/>
          </p:cNvSpPr>
          <p:nvPr>
            <p:ph type="subTitle" idx="1"/>
          </p:nvPr>
        </p:nvSpPr>
        <p:spPr>
          <a:xfrm>
            <a:off x="457200" y="1295400"/>
            <a:ext cx="7772400" cy="5105400"/>
          </a:xfrm>
        </p:spPr>
        <p:txBody>
          <a:bodyPr>
            <a:normAutofit fontScale="85000" lnSpcReduction="10000"/>
          </a:bodyPr>
          <a:lstStyle/>
          <a:p>
            <a:pPr>
              <a:lnSpc>
                <a:spcPct val="115000"/>
              </a:lnSpc>
              <a:spcBef>
                <a:spcPts val="0"/>
              </a:spcBef>
              <a:spcAft>
                <a:spcPts val="1000"/>
              </a:spcAft>
            </a:pPr>
            <a:endParaRPr lang="en-US" sz="2600" dirty="0">
              <a:effectLst/>
              <a:latin typeface="Times New Roman"/>
              <a:ea typeface="Calibri"/>
              <a:cs typeface="Times New Roman"/>
            </a:endParaRPr>
          </a:p>
          <a:p>
            <a:pPr>
              <a:lnSpc>
                <a:spcPct val="115000"/>
              </a:lnSpc>
              <a:spcBef>
                <a:spcPts val="0"/>
              </a:spcBef>
              <a:spcAft>
                <a:spcPts val="1000"/>
              </a:spcAft>
            </a:pPr>
            <a:endParaRPr lang="en-US" sz="2600" dirty="0">
              <a:latin typeface="Times New Roman"/>
              <a:ea typeface="Calibri"/>
              <a:cs typeface="Times New Roman"/>
            </a:endParaRPr>
          </a:p>
          <a:p>
            <a:pPr>
              <a:lnSpc>
                <a:spcPct val="115000"/>
              </a:lnSpc>
              <a:spcBef>
                <a:spcPts val="0"/>
              </a:spcBef>
              <a:spcAft>
                <a:spcPts val="1000"/>
              </a:spcAft>
            </a:pPr>
            <a:r>
              <a:rPr lang="en-US" sz="2600" dirty="0">
                <a:effectLst/>
                <a:latin typeface="Times New Roman"/>
                <a:ea typeface="Calibri"/>
                <a:cs typeface="Times New Roman"/>
              </a:rPr>
              <a:t>By</a:t>
            </a:r>
            <a:endParaRPr lang="en-US" sz="2600" dirty="0">
              <a:ea typeface="Calibri"/>
              <a:cs typeface="Times New Roman"/>
            </a:endParaRPr>
          </a:p>
          <a:p>
            <a:pPr>
              <a:lnSpc>
                <a:spcPct val="115000"/>
              </a:lnSpc>
              <a:spcBef>
                <a:spcPts val="0"/>
              </a:spcBef>
              <a:spcAft>
                <a:spcPts val="1000"/>
              </a:spcAft>
            </a:pPr>
            <a:r>
              <a:rPr lang="en-US" sz="2600" dirty="0">
                <a:effectLst/>
                <a:latin typeface="Times New Roman"/>
                <a:ea typeface="Calibri"/>
                <a:cs typeface="Times New Roman"/>
              </a:rPr>
              <a:t> Hope Jacob Tama, </a:t>
            </a:r>
            <a:r>
              <a:rPr lang="en-US" sz="2600" dirty="0" err="1">
                <a:effectLst/>
                <a:latin typeface="Times New Roman"/>
                <a:ea typeface="Calibri"/>
                <a:cs typeface="Times New Roman"/>
              </a:rPr>
              <a:t>Sule</a:t>
            </a:r>
            <a:r>
              <a:rPr lang="en-US" sz="2600" dirty="0">
                <a:effectLst/>
                <a:latin typeface="Times New Roman"/>
                <a:ea typeface="Calibri"/>
                <a:cs typeface="Times New Roman"/>
              </a:rPr>
              <a:t> </a:t>
            </a:r>
            <a:r>
              <a:rPr lang="en-US" sz="2600" dirty="0" err="1">
                <a:effectLst/>
                <a:latin typeface="Times New Roman"/>
                <a:ea typeface="Calibri"/>
                <a:cs typeface="Times New Roman"/>
              </a:rPr>
              <a:t>Habila</a:t>
            </a:r>
            <a:r>
              <a:rPr lang="en-US" sz="2600" dirty="0">
                <a:effectLst/>
                <a:latin typeface="Times New Roman"/>
                <a:ea typeface="Calibri"/>
                <a:cs typeface="Times New Roman"/>
              </a:rPr>
              <a:t>, Rebecca Hosea, </a:t>
            </a:r>
            <a:r>
              <a:rPr lang="en-US" sz="2600" dirty="0" err="1">
                <a:effectLst/>
                <a:latin typeface="Times New Roman"/>
                <a:ea typeface="Calibri"/>
                <a:cs typeface="Times New Roman"/>
              </a:rPr>
              <a:t>Habu</a:t>
            </a:r>
            <a:r>
              <a:rPr lang="en-US" sz="2600" dirty="0">
                <a:effectLst/>
                <a:latin typeface="Times New Roman"/>
                <a:ea typeface="Calibri"/>
                <a:cs typeface="Times New Roman"/>
              </a:rPr>
              <a:t> </a:t>
            </a:r>
            <a:r>
              <a:rPr lang="en-US" sz="2600" dirty="0" err="1">
                <a:effectLst/>
                <a:latin typeface="Times New Roman"/>
                <a:ea typeface="Calibri"/>
                <a:cs typeface="Times New Roman"/>
              </a:rPr>
              <a:t>Umaru</a:t>
            </a:r>
            <a:r>
              <a:rPr lang="en-US" sz="2600" dirty="0">
                <a:effectLst/>
                <a:latin typeface="Times New Roman"/>
                <a:ea typeface="Calibri"/>
                <a:cs typeface="Times New Roman"/>
              </a:rPr>
              <a:t>.</a:t>
            </a:r>
            <a:endParaRPr lang="en-US" sz="2600" dirty="0">
              <a:ea typeface="Calibri"/>
              <a:cs typeface="Times New Roman"/>
            </a:endParaRPr>
          </a:p>
          <a:p>
            <a:pPr>
              <a:lnSpc>
                <a:spcPct val="115000"/>
              </a:lnSpc>
              <a:spcBef>
                <a:spcPts val="0"/>
              </a:spcBef>
              <a:spcAft>
                <a:spcPts val="1000"/>
              </a:spcAft>
            </a:pPr>
            <a:r>
              <a:rPr lang="en-US" sz="2600" dirty="0" err="1">
                <a:effectLst/>
                <a:latin typeface="Times New Roman"/>
                <a:ea typeface="Calibri"/>
                <a:cs typeface="Times New Roman"/>
              </a:rPr>
              <a:t>Taraba</a:t>
            </a:r>
            <a:r>
              <a:rPr lang="en-US" sz="2600" dirty="0">
                <a:effectLst/>
                <a:latin typeface="Times New Roman"/>
                <a:ea typeface="Calibri"/>
                <a:cs typeface="Times New Roman"/>
              </a:rPr>
              <a:t> State Polytechnic </a:t>
            </a:r>
            <a:r>
              <a:rPr lang="en-US" sz="2600" dirty="0" err="1">
                <a:effectLst/>
                <a:latin typeface="Times New Roman"/>
                <a:ea typeface="Calibri"/>
                <a:cs typeface="Times New Roman"/>
              </a:rPr>
              <a:t>Jalingo</a:t>
            </a:r>
            <a:r>
              <a:rPr lang="en-US" sz="2600" dirty="0">
                <a:effectLst/>
                <a:latin typeface="Times New Roman"/>
                <a:ea typeface="Calibri"/>
                <a:cs typeface="Times New Roman"/>
              </a:rPr>
              <a:t>,</a:t>
            </a:r>
            <a:endParaRPr lang="en-US" sz="2600" dirty="0">
              <a:ea typeface="Calibri"/>
              <a:cs typeface="Times New Roman"/>
            </a:endParaRPr>
          </a:p>
          <a:p>
            <a:pPr>
              <a:lnSpc>
                <a:spcPct val="115000"/>
              </a:lnSpc>
              <a:spcBef>
                <a:spcPts val="0"/>
              </a:spcBef>
              <a:spcAft>
                <a:spcPts val="1000"/>
              </a:spcAft>
            </a:pPr>
            <a:r>
              <a:rPr lang="en-US" sz="2600" dirty="0">
                <a:effectLst/>
                <a:latin typeface="Times New Roman"/>
                <a:ea typeface="Calibri"/>
                <a:cs typeface="Times New Roman"/>
              </a:rPr>
              <a:t>tamahope22@gmail.com</a:t>
            </a:r>
            <a:endParaRPr lang="en-US" sz="2600" dirty="0">
              <a:ea typeface="Calibri"/>
              <a:cs typeface="Times New Roman"/>
            </a:endParaRPr>
          </a:p>
          <a:p>
            <a:pPr>
              <a:lnSpc>
                <a:spcPct val="115000"/>
              </a:lnSpc>
              <a:spcBef>
                <a:spcPts val="0"/>
              </a:spcBef>
              <a:spcAft>
                <a:spcPts val="1000"/>
              </a:spcAft>
            </a:pPr>
            <a:r>
              <a:rPr lang="en-US" sz="2600" dirty="0">
                <a:effectLst/>
                <a:latin typeface="Times New Roman"/>
                <a:ea typeface="Calibri"/>
                <a:cs typeface="Times New Roman"/>
              </a:rPr>
              <a:t>And</a:t>
            </a:r>
            <a:endParaRPr lang="en-US" sz="2600" dirty="0">
              <a:ea typeface="Calibri"/>
              <a:cs typeface="Times New Roman"/>
            </a:endParaRPr>
          </a:p>
          <a:p>
            <a:pPr>
              <a:lnSpc>
                <a:spcPct val="115000"/>
              </a:lnSpc>
              <a:spcBef>
                <a:spcPts val="0"/>
              </a:spcBef>
              <a:spcAft>
                <a:spcPts val="1000"/>
              </a:spcAft>
            </a:pPr>
            <a:r>
              <a:rPr lang="en-US" sz="2600" dirty="0">
                <a:effectLst/>
                <a:latin typeface="Times New Roman"/>
                <a:ea typeface="Calibri"/>
                <a:cs typeface="Times New Roman"/>
              </a:rPr>
              <a:t>Jordan </a:t>
            </a:r>
            <a:r>
              <a:rPr lang="en-US" sz="2600" dirty="0" err="1">
                <a:effectLst/>
                <a:latin typeface="Times New Roman"/>
                <a:ea typeface="Calibri"/>
                <a:cs typeface="Times New Roman"/>
              </a:rPr>
              <a:t>Kungaba</a:t>
            </a:r>
            <a:endParaRPr lang="en-US" sz="2600" dirty="0">
              <a:ea typeface="Calibri"/>
              <a:cs typeface="Times New Roman"/>
            </a:endParaRPr>
          </a:p>
          <a:p>
            <a:pPr>
              <a:lnSpc>
                <a:spcPct val="115000"/>
              </a:lnSpc>
              <a:spcBef>
                <a:spcPts val="0"/>
              </a:spcBef>
              <a:spcAft>
                <a:spcPts val="1000"/>
              </a:spcAft>
            </a:pPr>
            <a:r>
              <a:rPr lang="en-US" sz="2600" dirty="0">
                <a:effectLst/>
                <a:latin typeface="Times New Roman"/>
                <a:ea typeface="Calibri"/>
                <a:cs typeface="Times New Roman"/>
              </a:rPr>
              <a:t>Department of Business Administration</a:t>
            </a:r>
            <a:endParaRPr lang="en-US" sz="2600" dirty="0">
              <a:ea typeface="Calibri"/>
              <a:cs typeface="Times New Roman"/>
            </a:endParaRPr>
          </a:p>
          <a:p>
            <a:pPr>
              <a:lnSpc>
                <a:spcPct val="115000"/>
              </a:lnSpc>
              <a:spcBef>
                <a:spcPts val="0"/>
              </a:spcBef>
              <a:spcAft>
                <a:spcPts val="1000"/>
              </a:spcAft>
            </a:pPr>
            <a:r>
              <a:rPr lang="en-US" sz="2600" dirty="0">
                <a:effectLst/>
                <a:latin typeface="Times New Roman"/>
                <a:ea typeface="Calibri"/>
                <a:cs typeface="Times New Roman"/>
              </a:rPr>
              <a:t>Federal University of </a:t>
            </a:r>
            <a:r>
              <a:rPr lang="en-US" sz="2600" dirty="0" err="1">
                <a:effectLst/>
                <a:latin typeface="Times New Roman"/>
                <a:ea typeface="Calibri"/>
                <a:cs typeface="Times New Roman"/>
              </a:rPr>
              <a:t>Wukari</a:t>
            </a:r>
            <a:r>
              <a:rPr lang="en-US" sz="2600" dirty="0">
                <a:effectLst/>
                <a:latin typeface="Times New Roman"/>
                <a:ea typeface="Calibri"/>
                <a:cs typeface="Times New Roman"/>
              </a:rPr>
              <a:t>.</a:t>
            </a:r>
            <a:endParaRPr lang="en-US" sz="2600" dirty="0">
              <a:ea typeface="Calibri"/>
              <a:cs typeface="Times New Roman"/>
            </a:endParaRPr>
          </a:p>
          <a:p>
            <a:endParaRPr lang="en-US" dirty="0"/>
          </a:p>
        </p:txBody>
      </p:sp>
    </p:spTree>
    <p:extLst>
      <p:ext uri="{BB962C8B-B14F-4D97-AF65-F5344CB8AC3E}">
        <p14:creationId xmlns:p14="http://schemas.microsoft.com/office/powerpoint/2010/main" val="396804397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br>
              <a:rPr lang="en-US" sz="8000" i="1" dirty="0"/>
            </a:br>
            <a:br>
              <a:rPr lang="en-US" sz="8000" i="1" dirty="0"/>
            </a:br>
            <a:br>
              <a:rPr lang="en-US" sz="8000" i="1" dirty="0"/>
            </a:br>
            <a:br>
              <a:rPr lang="en-US" sz="8000" i="1" dirty="0"/>
            </a:br>
            <a:r>
              <a:rPr lang="en-US" sz="8000" i="1" dirty="0"/>
              <a:t>Thank you</a:t>
            </a:r>
          </a:p>
        </p:txBody>
      </p:sp>
    </p:spTree>
    <p:extLst>
      <p:ext uri="{BB962C8B-B14F-4D97-AF65-F5344CB8AC3E}">
        <p14:creationId xmlns:p14="http://schemas.microsoft.com/office/powerpoint/2010/main" val="7085486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38200" y="457199"/>
            <a:ext cx="7772400" cy="4524315"/>
          </a:xfrm>
          <a:prstGeom prst="rect">
            <a:avLst/>
          </a:prstGeom>
        </p:spPr>
        <p:txBody>
          <a:bodyPr wrap="square">
            <a:spAutoFit/>
          </a:bodyPr>
          <a:lstStyle/>
          <a:p>
            <a:pPr algn="just"/>
            <a:r>
              <a:rPr lang="en-US" b="1" dirty="0">
                <a:latin typeface="Times New Roman" pitchFamily="18" charset="0"/>
                <a:cs typeface="Times New Roman" pitchFamily="18" charset="0"/>
              </a:rPr>
              <a:t>Introduction</a:t>
            </a:r>
          </a:p>
          <a:p>
            <a:pPr marL="285750" indent="-285750" algn="just">
              <a:buFont typeface="Arial" pitchFamily="34" charset="0"/>
              <a:buChar char="•"/>
            </a:pPr>
            <a:r>
              <a:rPr lang="en-US" dirty="0">
                <a:latin typeface="Times New Roman" pitchFamily="18" charset="0"/>
                <a:cs typeface="Times New Roman" pitchFamily="18" charset="0"/>
              </a:rPr>
              <a:t>The aim of every government is to improve the standard of living of the citizens and the household in particular. This is achieved through government conscious efforts to tame general costs via various economic policies. </a:t>
            </a:r>
          </a:p>
          <a:p>
            <a:pPr algn="just"/>
            <a:endParaRPr lang="en-US" dirty="0">
              <a:latin typeface="Times New Roman" pitchFamily="18" charset="0"/>
              <a:cs typeface="Times New Roman" pitchFamily="18" charset="0"/>
            </a:endParaRPr>
          </a:p>
          <a:p>
            <a:pPr marL="285750" indent="-285750" algn="just">
              <a:buFont typeface="Arial" pitchFamily="34" charset="0"/>
              <a:buChar char="•"/>
            </a:pPr>
            <a:r>
              <a:rPr lang="en-US" dirty="0">
                <a:latin typeface="Times New Roman" pitchFamily="18" charset="0"/>
                <a:cs typeface="Times New Roman" pitchFamily="18" charset="0"/>
              </a:rPr>
              <a:t>Monetary policy is one of such viable economic policy usually put in place to stabilize the general costs. </a:t>
            </a:r>
          </a:p>
          <a:p>
            <a:pPr algn="just"/>
            <a:endParaRPr lang="en-US" dirty="0">
              <a:latin typeface="Times New Roman" pitchFamily="18" charset="0"/>
              <a:cs typeface="Times New Roman" pitchFamily="18" charset="0"/>
            </a:endParaRPr>
          </a:p>
          <a:p>
            <a:pPr marL="285750" indent="-285750" algn="just">
              <a:buFont typeface="Arial" pitchFamily="34" charset="0"/>
              <a:buChar char="•"/>
            </a:pPr>
            <a:r>
              <a:rPr lang="en-US" dirty="0">
                <a:latin typeface="Times New Roman" pitchFamily="18" charset="0"/>
                <a:cs typeface="Times New Roman" pitchFamily="18" charset="0"/>
              </a:rPr>
              <a:t>The devastating effect of an increase in the general costs in developing economies, particularly in Nigeria and </a:t>
            </a:r>
            <a:r>
              <a:rPr lang="en-US" dirty="0" err="1">
                <a:latin typeface="Times New Roman" pitchFamily="18" charset="0"/>
                <a:cs typeface="Times New Roman" pitchFamily="18" charset="0"/>
              </a:rPr>
              <a:t>Taraba</a:t>
            </a:r>
            <a:r>
              <a:rPr lang="en-US" dirty="0">
                <a:latin typeface="Times New Roman" pitchFamily="18" charset="0"/>
                <a:cs typeface="Times New Roman" pitchFamily="18" charset="0"/>
              </a:rPr>
              <a:t> State, has occupied public discussion and is of prime concern to all stakeholders.</a:t>
            </a:r>
          </a:p>
          <a:p>
            <a:pPr algn="just"/>
            <a:endParaRPr lang="en-US" dirty="0">
              <a:latin typeface="Times New Roman" pitchFamily="18" charset="0"/>
              <a:cs typeface="Times New Roman" pitchFamily="18" charset="0"/>
            </a:endParaRPr>
          </a:p>
          <a:p>
            <a:pPr algn="just"/>
            <a:endParaRPr lang="en-US" dirty="0">
              <a:latin typeface="Times New Roman" pitchFamily="18" charset="0"/>
              <a:cs typeface="Times New Roman" pitchFamily="18" charset="0"/>
            </a:endParaRPr>
          </a:p>
          <a:p>
            <a:pPr algn="just"/>
            <a:endParaRPr lang="en-US" dirty="0">
              <a:latin typeface="Times New Roman" pitchFamily="18" charset="0"/>
              <a:cs typeface="Times New Roman" pitchFamily="18" charset="0"/>
            </a:endParaRPr>
          </a:p>
          <a:p>
            <a:pPr algn="just"/>
            <a:endParaRPr lang="en-US" dirty="0">
              <a:latin typeface="Times New Roman" pitchFamily="18" charset="0"/>
              <a:cs typeface="Times New Roman" pitchFamily="18" charset="0"/>
            </a:endParaRPr>
          </a:p>
          <a:p>
            <a:pPr algn="just"/>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27796265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882149"/>
            <a:ext cx="8153400" cy="6294031"/>
          </a:xfrm>
          <a:prstGeom prst="rect">
            <a:avLst/>
          </a:prstGeom>
        </p:spPr>
        <p:txBody>
          <a:bodyPr wrap="square">
            <a:spAutoFit/>
          </a:bodyPr>
          <a:lstStyle/>
          <a:p>
            <a:pPr algn="just">
              <a:lnSpc>
                <a:spcPct val="150000"/>
              </a:lnSpc>
              <a:spcBef>
                <a:spcPts val="1200"/>
              </a:spcBef>
              <a:spcAft>
                <a:spcPts val="1200"/>
              </a:spcAft>
            </a:pPr>
            <a:r>
              <a:rPr lang="en-US" b="1" dirty="0">
                <a:effectLst/>
                <a:latin typeface="Times New Roman"/>
                <a:ea typeface="Times"/>
                <a:cs typeface="Times New Roman"/>
              </a:rPr>
              <a:t> Statement of the Research Problem</a:t>
            </a:r>
            <a:endParaRPr lang="en-US" sz="1600" dirty="0">
              <a:ea typeface="Calibri"/>
              <a:cs typeface="Times New Roman"/>
            </a:endParaRPr>
          </a:p>
          <a:p>
            <a:r>
              <a:rPr lang="en-US" dirty="0">
                <a:effectLst/>
                <a:latin typeface="Times New Roman"/>
                <a:ea typeface="Times"/>
              </a:rPr>
              <a:t>According to </a:t>
            </a:r>
            <a:r>
              <a:rPr lang="en-US" dirty="0" err="1">
                <a:effectLst/>
                <a:latin typeface="Times New Roman"/>
                <a:ea typeface="Times"/>
              </a:rPr>
              <a:t>Olatunji</a:t>
            </a:r>
            <a:r>
              <a:rPr lang="en-US" dirty="0">
                <a:effectLst/>
                <a:latin typeface="Times New Roman"/>
                <a:ea typeface="Times"/>
              </a:rPr>
              <a:t> (2022), the general costs for Nigerians has spiked as food prices across the country have increased, resulting in an increased general costs across Nigeria and </a:t>
            </a:r>
            <a:r>
              <a:rPr lang="en-US" dirty="0" err="1">
                <a:effectLst/>
                <a:latin typeface="Times New Roman"/>
                <a:ea typeface="Times"/>
              </a:rPr>
              <a:t>Taraba</a:t>
            </a:r>
            <a:r>
              <a:rPr lang="en-US" dirty="0">
                <a:effectLst/>
                <a:latin typeface="Times New Roman"/>
                <a:ea typeface="Times"/>
              </a:rPr>
              <a:t> State in particular. </a:t>
            </a:r>
          </a:p>
          <a:p>
            <a:endParaRPr lang="en-US" dirty="0">
              <a:latin typeface="Times New Roman"/>
              <a:ea typeface="Times"/>
            </a:endParaRPr>
          </a:p>
          <a:p>
            <a:r>
              <a:rPr lang="en-US" dirty="0">
                <a:effectLst/>
                <a:latin typeface="Times New Roman"/>
                <a:ea typeface="Times"/>
              </a:rPr>
              <a:t>The general costs erode consumers' purchasing power and investment capacity and diminishes other indicators of economic growth.</a:t>
            </a:r>
          </a:p>
          <a:p>
            <a:pPr algn="just">
              <a:lnSpc>
                <a:spcPct val="150000"/>
              </a:lnSpc>
              <a:spcBef>
                <a:spcPts val="1200"/>
              </a:spcBef>
              <a:spcAft>
                <a:spcPts val="1200"/>
              </a:spcAft>
            </a:pPr>
            <a:r>
              <a:rPr lang="en-US" b="1" dirty="0">
                <a:effectLst/>
                <a:latin typeface="Times New Roman"/>
                <a:ea typeface="Times"/>
                <a:cs typeface="Times New Roman"/>
              </a:rPr>
              <a:t>Research Objectives</a:t>
            </a:r>
            <a:endParaRPr lang="en-US" sz="1600" dirty="0">
              <a:ea typeface="Times"/>
              <a:cs typeface="Times New Roman"/>
            </a:endParaRPr>
          </a:p>
          <a:p>
            <a:pPr algn="just">
              <a:lnSpc>
                <a:spcPct val="150000"/>
              </a:lnSpc>
              <a:spcBef>
                <a:spcPts val="1200"/>
              </a:spcBef>
              <a:spcAft>
                <a:spcPts val="1200"/>
              </a:spcAft>
            </a:pPr>
            <a:r>
              <a:rPr lang="en-US" dirty="0">
                <a:effectLst/>
                <a:latin typeface="Times New Roman"/>
                <a:ea typeface="Times"/>
                <a:cs typeface="Times New Roman"/>
              </a:rPr>
              <a:t>The following objectives will be pursued in this study:</a:t>
            </a:r>
            <a:endParaRPr lang="en-US" sz="1600" dirty="0">
              <a:ea typeface="Calibri"/>
              <a:cs typeface="Times New Roman"/>
            </a:endParaRPr>
          </a:p>
          <a:p>
            <a:pPr marL="342900" marR="0" lvl="0" indent="-342900" algn="just">
              <a:lnSpc>
                <a:spcPct val="150000"/>
              </a:lnSpc>
              <a:spcBef>
                <a:spcPts val="1200"/>
              </a:spcBef>
              <a:spcAft>
                <a:spcPts val="0"/>
              </a:spcAft>
              <a:buFont typeface="+mj-lt"/>
              <a:buAutoNum type="arabicPeriod"/>
            </a:pPr>
            <a:r>
              <a:rPr lang="en-US" dirty="0">
                <a:effectLst/>
                <a:latin typeface="Times New Roman"/>
                <a:ea typeface="Times"/>
                <a:cs typeface="Times New Roman"/>
              </a:rPr>
              <a:t>To examine the cost implication of 2022 naira notes redesign on money market operators’ cost in </a:t>
            </a:r>
            <a:r>
              <a:rPr lang="en-US" dirty="0" err="1">
                <a:effectLst/>
                <a:latin typeface="Times New Roman"/>
                <a:ea typeface="Times"/>
                <a:cs typeface="Times New Roman"/>
              </a:rPr>
              <a:t>Taraba</a:t>
            </a:r>
            <a:r>
              <a:rPr lang="en-US" dirty="0">
                <a:effectLst/>
                <a:latin typeface="Times New Roman"/>
                <a:ea typeface="Times"/>
                <a:cs typeface="Times New Roman"/>
              </a:rPr>
              <a:t> state</a:t>
            </a:r>
            <a:endParaRPr lang="en-US" sz="1600" dirty="0">
              <a:ea typeface="Calibri"/>
              <a:cs typeface="Times New Roman"/>
            </a:endParaRPr>
          </a:p>
          <a:p>
            <a:pPr marL="342900" marR="0" lvl="0" indent="-342900" algn="just">
              <a:lnSpc>
                <a:spcPct val="150000"/>
              </a:lnSpc>
              <a:spcBef>
                <a:spcPts val="1200"/>
              </a:spcBef>
              <a:spcAft>
                <a:spcPts val="0"/>
              </a:spcAft>
              <a:buFont typeface="+mj-lt"/>
              <a:buAutoNum type="arabicPeriod"/>
            </a:pPr>
            <a:r>
              <a:rPr lang="en-US" dirty="0">
                <a:effectLst/>
                <a:latin typeface="Times New Roman"/>
                <a:ea typeface="Times"/>
                <a:cs typeface="Times New Roman"/>
              </a:rPr>
              <a:t>To examine the cost implication of 2022 naira notes redesign policy on household general costs in </a:t>
            </a:r>
            <a:r>
              <a:rPr lang="en-US" dirty="0" err="1">
                <a:effectLst/>
                <a:latin typeface="Times New Roman"/>
                <a:ea typeface="Times"/>
                <a:cs typeface="Times New Roman"/>
              </a:rPr>
              <a:t>Taraba</a:t>
            </a:r>
            <a:r>
              <a:rPr lang="en-US" dirty="0">
                <a:effectLst/>
                <a:latin typeface="Times New Roman"/>
                <a:ea typeface="Times"/>
                <a:cs typeface="Times New Roman"/>
              </a:rPr>
              <a:t> state.</a:t>
            </a:r>
            <a:endParaRPr lang="en-US" sz="1600" dirty="0">
              <a:ea typeface="Calibri"/>
              <a:cs typeface="Times New Roman"/>
            </a:endParaRPr>
          </a:p>
          <a:p>
            <a:endParaRPr lang="en-US" dirty="0">
              <a:effectLst/>
              <a:latin typeface="Times New Roman"/>
              <a:ea typeface="Times"/>
            </a:endParaRPr>
          </a:p>
          <a:p>
            <a:endParaRPr lang="en-US" dirty="0"/>
          </a:p>
        </p:txBody>
      </p:sp>
    </p:spTree>
    <p:extLst>
      <p:ext uri="{BB962C8B-B14F-4D97-AF65-F5344CB8AC3E}">
        <p14:creationId xmlns:p14="http://schemas.microsoft.com/office/powerpoint/2010/main" val="24725276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309491"/>
            <a:ext cx="8077200" cy="4031873"/>
          </a:xfrm>
          <a:prstGeom prst="rect">
            <a:avLst/>
          </a:prstGeom>
        </p:spPr>
        <p:txBody>
          <a:bodyPr wrap="square">
            <a:spAutoFit/>
          </a:bodyPr>
          <a:lstStyle/>
          <a:p>
            <a:pPr algn="just">
              <a:lnSpc>
                <a:spcPct val="150000"/>
              </a:lnSpc>
              <a:spcBef>
                <a:spcPts val="1200"/>
              </a:spcBef>
              <a:spcAft>
                <a:spcPts val="1200"/>
              </a:spcAft>
            </a:pPr>
            <a:r>
              <a:rPr lang="en-US" b="1" dirty="0">
                <a:effectLst/>
                <a:latin typeface="Times New Roman"/>
                <a:ea typeface="Times"/>
                <a:cs typeface="Times New Roman"/>
              </a:rPr>
              <a:t>Significance of the Study</a:t>
            </a:r>
            <a:endParaRPr lang="en-US" sz="1600" dirty="0">
              <a:ea typeface="Calibri"/>
              <a:cs typeface="Times New Roman"/>
            </a:endParaRPr>
          </a:p>
          <a:p>
            <a:pPr algn="just">
              <a:lnSpc>
                <a:spcPct val="150000"/>
              </a:lnSpc>
              <a:spcBef>
                <a:spcPts val="1200"/>
              </a:spcBef>
              <a:spcAft>
                <a:spcPts val="1200"/>
              </a:spcAft>
            </a:pPr>
            <a:r>
              <a:rPr lang="en-US" dirty="0">
                <a:effectLst/>
                <a:latin typeface="Times New Roman"/>
                <a:ea typeface="Times"/>
                <a:cs typeface="Times New Roman"/>
              </a:rPr>
              <a:t>This study is relevant to the government and all stakeholder concerns; the study will add to the body of knowledge and reveal to stakeholders if naira notes redesign significantly affects general costs in </a:t>
            </a:r>
            <a:r>
              <a:rPr lang="en-US" dirty="0" err="1">
                <a:effectLst/>
                <a:latin typeface="Times New Roman"/>
                <a:ea typeface="Times"/>
                <a:cs typeface="Times New Roman"/>
              </a:rPr>
              <a:t>Taraba</a:t>
            </a:r>
            <a:r>
              <a:rPr lang="en-US" dirty="0">
                <a:effectLst/>
                <a:latin typeface="Times New Roman"/>
                <a:ea typeface="Times"/>
                <a:cs typeface="Times New Roman"/>
              </a:rPr>
              <a:t> state.</a:t>
            </a:r>
            <a:endParaRPr lang="en-US" sz="1600" dirty="0">
              <a:ea typeface="Calibri"/>
              <a:cs typeface="Times New Roman"/>
            </a:endParaRPr>
          </a:p>
          <a:p>
            <a:pPr algn="just">
              <a:lnSpc>
                <a:spcPct val="150000"/>
              </a:lnSpc>
              <a:spcBef>
                <a:spcPts val="1200"/>
              </a:spcBef>
              <a:spcAft>
                <a:spcPts val="1200"/>
              </a:spcAft>
            </a:pPr>
            <a:r>
              <a:rPr lang="en-US" dirty="0">
                <a:effectLst/>
                <a:latin typeface="Times New Roman"/>
                <a:ea typeface="Times"/>
                <a:cs typeface="Times New Roman"/>
              </a:rPr>
              <a:t>The report document of this investigation will be relevant to money market operators and households in </a:t>
            </a:r>
            <a:r>
              <a:rPr lang="en-US" dirty="0" err="1">
                <a:effectLst/>
                <a:latin typeface="Times New Roman"/>
                <a:ea typeface="Times"/>
                <a:cs typeface="Times New Roman"/>
              </a:rPr>
              <a:t>Taraba</a:t>
            </a:r>
            <a:r>
              <a:rPr lang="en-US" dirty="0">
                <a:effectLst/>
                <a:latin typeface="Times New Roman"/>
                <a:ea typeface="Times"/>
                <a:cs typeface="Times New Roman"/>
              </a:rPr>
              <a:t> State. It will uncover the ways in which naira note redesign affects general costs, thereby guiding them in making rational decisions against such situations in the future.</a:t>
            </a:r>
            <a:endParaRPr lang="en-US" sz="1600" dirty="0">
              <a:ea typeface="Calibri"/>
              <a:cs typeface="Times New Roman"/>
            </a:endParaRPr>
          </a:p>
        </p:txBody>
      </p:sp>
    </p:spTree>
    <p:extLst>
      <p:ext uri="{BB962C8B-B14F-4D97-AF65-F5344CB8AC3E}">
        <p14:creationId xmlns:p14="http://schemas.microsoft.com/office/powerpoint/2010/main" val="3763291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381000"/>
            <a:ext cx="8382000" cy="6217087"/>
          </a:xfrm>
          <a:prstGeom prst="rect">
            <a:avLst/>
          </a:prstGeom>
        </p:spPr>
        <p:txBody>
          <a:bodyPr wrap="square">
            <a:spAutoFit/>
          </a:bodyPr>
          <a:lstStyle/>
          <a:p>
            <a:pPr lvl="0" algn="just"/>
            <a:r>
              <a:rPr lang="en-US" sz="2000" b="1" dirty="0">
                <a:solidFill>
                  <a:prstClr val="black"/>
                </a:solidFill>
                <a:latin typeface="Times New Roman" pitchFamily="18" charset="0"/>
                <a:cs typeface="Times New Roman" pitchFamily="18" charset="0"/>
              </a:rPr>
              <a:t>Sample and Sampling Techniques</a:t>
            </a:r>
          </a:p>
          <a:p>
            <a:pPr lvl="0" algn="just"/>
            <a:r>
              <a:rPr lang="en-US" sz="2000" dirty="0">
                <a:solidFill>
                  <a:prstClr val="black"/>
                </a:solidFill>
                <a:latin typeface="Times New Roman" pitchFamily="18" charset="0"/>
                <a:cs typeface="Times New Roman" pitchFamily="18" charset="0"/>
              </a:rPr>
              <a:t>A sample size is a selected section of the population under investigation. The selected sample size is 400 households and 345 Money Market Operators. </a:t>
            </a:r>
          </a:p>
          <a:p>
            <a:pPr lvl="0" algn="just"/>
            <a:endParaRPr lang="en-US" sz="2000" dirty="0">
              <a:solidFill>
                <a:prstClr val="black"/>
              </a:solidFill>
              <a:latin typeface="Times New Roman" pitchFamily="18" charset="0"/>
              <a:cs typeface="Times New Roman" pitchFamily="18" charset="0"/>
            </a:endParaRPr>
          </a:p>
          <a:p>
            <a:pPr lvl="0" algn="just"/>
            <a:r>
              <a:rPr lang="en-US" sz="2000" dirty="0">
                <a:solidFill>
                  <a:prstClr val="black"/>
                </a:solidFill>
                <a:latin typeface="Times New Roman" pitchFamily="18" charset="0"/>
                <a:cs typeface="Times New Roman" pitchFamily="18" charset="0"/>
              </a:rPr>
              <a:t>This sample size is considered based on the following model:</a:t>
            </a:r>
          </a:p>
          <a:p>
            <a:pPr lvl="0" algn="just"/>
            <a:r>
              <a:rPr lang="en-US" sz="2000" dirty="0">
                <a:solidFill>
                  <a:prstClr val="black"/>
                </a:solidFill>
                <a:latin typeface="Times New Roman" pitchFamily="18" charset="0"/>
                <a:cs typeface="Times New Roman" pitchFamily="18" charset="0"/>
              </a:rPr>
              <a:t>S =X 2 NP (1- P) ÷d2 (N −1) +X2P(1 −P).</a:t>
            </a:r>
          </a:p>
          <a:p>
            <a:pPr lvl="0" algn="just"/>
            <a:r>
              <a:rPr lang="en-US" sz="2000" dirty="0">
                <a:solidFill>
                  <a:prstClr val="black"/>
                </a:solidFill>
                <a:latin typeface="Times New Roman" pitchFamily="18" charset="0"/>
                <a:cs typeface="Times New Roman" pitchFamily="18" charset="0"/>
              </a:rPr>
              <a:t>S = Required Sample Size.</a:t>
            </a:r>
          </a:p>
          <a:p>
            <a:pPr lvl="0" algn="just"/>
            <a:r>
              <a:rPr lang="en-US" sz="2000" dirty="0">
                <a:solidFill>
                  <a:prstClr val="black"/>
                </a:solidFill>
                <a:latin typeface="Times New Roman" pitchFamily="18" charset="0"/>
                <a:cs typeface="Times New Roman" pitchFamily="18" charset="0"/>
              </a:rPr>
              <a:t>X2 = The table value of the chi-square for 1 degree of freedom at the desired confidence level (3.841).</a:t>
            </a:r>
          </a:p>
          <a:p>
            <a:pPr lvl="0" algn="just"/>
            <a:r>
              <a:rPr lang="en-US" sz="2000" dirty="0">
                <a:solidFill>
                  <a:prstClr val="black"/>
                </a:solidFill>
                <a:latin typeface="Times New Roman" pitchFamily="18" charset="0"/>
                <a:cs typeface="Times New Roman" pitchFamily="18" charset="0"/>
              </a:rPr>
              <a:t>N = The Population Size.</a:t>
            </a:r>
          </a:p>
          <a:p>
            <a:pPr lvl="0" algn="just"/>
            <a:r>
              <a:rPr lang="en-US" sz="2000" dirty="0">
                <a:solidFill>
                  <a:prstClr val="black"/>
                </a:solidFill>
                <a:latin typeface="Times New Roman" pitchFamily="18" charset="0"/>
                <a:cs typeface="Times New Roman" pitchFamily="18" charset="0"/>
              </a:rPr>
              <a:t>P = The population proportion (assumed to be 0.50 since this would provide the maximum sample size).</a:t>
            </a:r>
          </a:p>
          <a:p>
            <a:pPr lvl="0" algn="just"/>
            <a:r>
              <a:rPr lang="en-US" sz="2000" dirty="0">
                <a:solidFill>
                  <a:prstClr val="black"/>
                </a:solidFill>
                <a:latin typeface="Times New Roman" pitchFamily="18" charset="0"/>
                <a:cs typeface="Times New Roman" pitchFamily="18" charset="0"/>
              </a:rPr>
              <a:t>d = the degree of accuracy expressed as a proportion (0.05).</a:t>
            </a:r>
          </a:p>
          <a:p>
            <a:pPr lvl="0" algn="just"/>
            <a:r>
              <a:rPr lang="en-US" sz="2000" dirty="0">
                <a:solidFill>
                  <a:prstClr val="black"/>
                </a:solidFill>
                <a:latin typeface="Times New Roman" pitchFamily="18" charset="0"/>
                <a:cs typeface="Times New Roman" pitchFamily="18" charset="0"/>
              </a:rPr>
              <a:t>The above formula will be considered in determining the sample size of this study.</a:t>
            </a:r>
          </a:p>
          <a:p>
            <a:pPr lvl="0" algn="just"/>
            <a:endParaRPr lang="en-US" sz="2000" dirty="0">
              <a:solidFill>
                <a:prstClr val="black"/>
              </a:solidFill>
              <a:latin typeface="Times New Roman" pitchFamily="18" charset="0"/>
              <a:cs typeface="Times New Roman" pitchFamily="18" charset="0"/>
            </a:endParaRPr>
          </a:p>
          <a:p>
            <a:pPr lvl="0" algn="just"/>
            <a:endParaRPr lang="en-US" sz="2000" dirty="0">
              <a:solidFill>
                <a:prstClr val="black"/>
              </a:solidFill>
              <a:latin typeface="Times New Roman" pitchFamily="18" charset="0"/>
              <a:cs typeface="Times New Roman" pitchFamily="18" charset="0"/>
            </a:endParaRPr>
          </a:p>
          <a:p>
            <a:pPr lvl="0" algn="just"/>
            <a:endParaRPr lang="en-US" sz="2000" dirty="0">
              <a:solidFill>
                <a:prstClr val="black"/>
              </a:solidFill>
              <a:latin typeface="Times New Roman" pitchFamily="18" charset="0"/>
              <a:cs typeface="Times New Roman" pitchFamily="18" charset="0"/>
            </a:endParaRPr>
          </a:p>
          <a:p>
            <a:pPr lvl="0" algn="just"/>
            <a:endParaRPr lang="en-US" sz="2000" dirty="0">
              <a:solidFill>
                <a:prstClr val="black"/>
              </a:solidFill>
              <a:latin typeface="Times New Roman" pitchFamily="18" charset="0"/>
              <a:cs typeface="Times New Roman" pitchFamily="18" charset="0"/>
            </a:endParaRPr>
          </a:p>
          <a:p>
            <a:pPr lvl="0" algn="just"/>
            <a:endParaRPr lang="en-US" dirty="0"/>
          </a:p>
        </p:txBody>
      </p:sp>
    </p:spTree>
    <p:extLst>
      <p:ext uri="{BB962C8B-B14F-4D97-AF65-F5344CB8AC3E}">
        <p14:creationId xmlns:p14="http://schemas.microsoft.com/office/powerpoint/2010/main" val="34669037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97025" y="24411"/>
            <a:ext cx="5032375" cy="66811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305239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0" y="152400"/>
            <a:ext cx="7848600" cy="5977021"/>
          </a:xfrm>
          <a:prstGeom prst="rect">
            <a:avLst/>
          </a:prstGeom>
        </p:spPr>
        <p:txBody>
          <a:bodyPr wrap="square">
            <a:spAutoFit/>
          </a:bodyPr>
          <a:lstStyle/>
          <a:p>
            <a:pPr marL="342900" lvl="0" indent="-342900">
              <a:spcBef>
                <a:spcPct val="20000"/>
              </a:spcBef>
              <a:buFont typeface="Arial" pitchFamily="34" charset="0"/>
              <a:buChar char="•"/>
            </a:pPr>
            <a:endParaRPr lang="en-US" sz="2000" dirty="0">
              <a:solidFill>
                <a:prstClr val="black"/>
              </a:solidFill>
              <a:latin typeface="Times New Roman" pitchFamily="18" charset="0"/>
              <a:cs typeface="Times New Roman" pitchFamily="18" charset="0"/>
            </a:endParaRPr>
          </a:p>
          <a:p>
            <a:pPr lvl="0">
              <a:spcBef>
                <a:spcPct val="20000"/>
              </a:spcBef>
            </a:pPr>
            <a:r>
              <a:rPr lang="en-US" sz="3200" dirty="0">
                <a:solidFill>
                  <a:prstClr val="black"/>
                </a:solidFill>
                <a:latin typeface="Times New Roman" pitchFamily="18" charset="0"/>
                <a:ea typeface="+mj-ea"/>
                <a:cs typeface="Times New Roman" pitchFamily="18" charset="0"/>
              </a:rPr>
              <a:t>               Discussions and Findings</a:t>
            </a:r>
            <a:endParaRPr lang="en-US" sz="2000" dirty="0">
              <a:solidFill>
                <a:prstClr val="black"/>
              </a:solidFill>
              <a:latin typeface="Times New Roman" pitchFamily="18" charset="0"/>
              <a:cs typeface="Times New Roman" pitchFamily="18" charset="0"/>
            </a:endParaRPr>
          </a:p>
          <a:p>
            <a:pPr marL="342900" lvl="0" indent="-342900">
              <a:spcBef>
                <a:spcPct val="20000"/>
              </a:spcBef>
              <a:buFont typeface="Arial" pitchFamily="34" charset="0"/>
              <a:buChar char="•"/>
            </a:pPr>
            <a:endParaRPr lang="en-US" sz="2000" dirty="0">
              <a:solidFill>
                <a:prstClr val="black"/>
              </a:solidFill>
              <a:latin typeface="Times New Roman" pitchFamily="18" charset="0"/>
              <a:cs typeface="Times New Roman" pitchFamily="18" charset="0"/>
            </a:endParaRPr>
          </a:p>
          <a:p>
            <a:pPr marL="342900" lvl="0" indent="-342900">
              <a:spcBef>
                <a:spcPct val="20000"/>
              </a:spcBef>
              <a:buFont typeface="Arial" pitchFamily="34" charset="0"/>
              <a:buChar char="•"/>
            </a:pPr>
            <a:r>
              <a:rPr lang="en-US" sz="2000" dirty="0">
                <a:solidFill>
                  <a:prstClr val="black"/>
                </a:solidFill>
                <a:latin typeface="Times New Roman" pitchFamily="18" charset="0"/>
                <a:cs typeface="Times New Roman" pitchFamily="18" charset="0"/>
              </a:rPr>
              <a:t>Between December 2022 and February 2023, 90% of money market operators in </a:t>
            </a:r>
            <a:r>
              <a:rPr lang="en-US" sz="2000" dirty="0" err="1">
                <a:solidFill>
                  <a:prstClr val="black"/>
                </a:solidFill>
                <a:latin typeface="Times New Roman" pitchFamily="18" charset="0"/>
                <a:cs typeface="Times New Roman" pitchFamily="18" charset="0"/>
              </a:rPr>
              <a:t>Taraba</a:t>
            </a:r>
            <a:r>
              <a:rPr lang="en-US" sz="2000" dirty="0">
                <a:solidFill>
                  <a:prstClr val="black"/>
                </a:solidFill>
                <a:latin typeface="Times New Roman" pitchFamily="18" charset="0"/>
                <a:cs typeface="Times New Roman" pitchFamily="18" charset="0"/>
              </a:rPr>
              <a:t> State experienced significant expenditure, physical attacks, emotional exhaustion, and financial loss. </a:t>
            </a:r>
          </a:p>
          <a:p>
            <a:pPr marL="342900" lvl="0" indent="-342900">
              <a:spcBef>
                <a:spcPct val="20000"/>
              </a:spcBef>
              <a:buFont typeface="Arial" pitchFamily="34" charset="0"/>
              <a:buChar char="•"/>
            </a:pPr>
            <a:r>
              <a:rPr lang="en-US" sz="2000" dirty="0">
                <a:solidFill>
                  <a:prstClr val="black"/>
                </a:solidFill>
                <a:latin typeface="Times New Roman" pitchFamily="18" charset="0"/>
                <a:cs typeface="Times New Roman" pitchFamily="18" charset="0"/>
              </a:rPr>
              <a:t>This is consistent with a report by Allure in February 2023, which highlighted the impact of the Naira note policy on money market operations. </a:t>
            </a:r>
          </a:p>
          <a:p>
            <a:pPr marL="342900" lvl="0" indent="-342900">
              <a:spcBef>
                <a:spcPct val="20000"/>
              </a:spcBef>
              <a:buFont typeface="Arial" pitchFamily="34" charset="0"/>
              <a:buChar char="•"/>
            </a:pPr>
            <a:r>
              <a:rPr lang="en-US" sz="2000" dirty="0">
                <a:solidFill>
                  <a:prstClr val="black"/>
                </a:solidFill>
                <a:latin typeface="Times New Roman" pitchFamily="18" charset="0"/>
                <a:cs typeface="Times New Roman" pitchFamily="18" charset="0"/>
              </a:rPr>
              <a:t>Limited physical cash, increased costs of physical cash notes, and a lack of financial transactions led to a drastic reduction in profit for commercial banks and other money market operators.</a:t>
            </a:r>
          </a:p>
          <a:p>
            <a:pPr marL="342900" lvl="0" indent="-342900">
              <a:spcBef>
                <a:spcPct val="20000"/>
              </a:spcBef>
              <a:buFont typeface="Arial" pitchFamily="34" charset="0"/>
              <a:buChar char="•"/>
            </a:pPr>
            <a:r>
              <a:rPr lang="en-US" sz="2000" dirty="0">
                <a:solidFill>
                  <a:prstClr val="black"/>
                </a:solidFill>
                <a:latin typeface="Times New Roman" pitchFamily="18" charset="0"/>
                <a:cs typeface="Times New Roman" pitchFamily="18" charset="0"/>
              </a:rPr>
              <a:t>The redesign of naira notes in </a:t>
            </a:r>
            <a:r>
              <a:rPr lang="en-US" sz="2000" dirty="0" err="1">
                <a:solidFill>
                  <a:prstClr val="black"/>
                </a:solidFill>
                <a:latin typeface="Times New Roman" pitchFamily="18" charset="0"/>
                <a:cs typeface="Times New Roman" pitchFamily="18" charset="0"/>
              </a:rPr>
              <a:t>Taraba</a:t>
            </a:r>
            <a:r>
              <a:rPr lang="en-US" sz="2000" dirty="0">
                <a:solidFill>
                  <a:prstClr val="black"/>
                </a:solidFill>
                <a:latin typeface="Times New Roman" pitchFamily="18" charset="0"/>
                <a:cs typeface="Times New Roman" pitchFamily="18" charset="0"/>
              </a:rPr>
              <a:t> state has increased the cost of food, industrial products, transportation, distribution, logistics services, and financial transactions, affecting households' cost of living.</a:t>
            </a:r>
          </a:p>
          <a:p>
            <a:pPr marL="342900" lvl="0" indent="-342900">
              <a:spcBef>
                <a:spcPct val="20000"/>
              </a:spcBef>
              <a:buFont typeface="Arial" pitchFamily="34" charset="0"/>
              <a:buChar char="•"/>
            </a:pPr>
            <a:r>
              <a:rPr lang="en-US" sz="2000" dirty="0">
                <a:solidFill>
                  <a:prstClr val="black"/>
                </a:solidFill>
                <a:latin typeface="Times New Roman" pitchFamily="18" charset="0"/>
                <a:cs typeface="Times New Roman" pitchFamily="18" charset="0"/>
              </a:rPr>
              <a:t> This is consistent with </a:t>
            </a:r>
            <a:r>
              <a:rPr lang="en-US" sz="2000" dirty="0" err="1">
                <a:solidFill>
                  <a:prstClr val="black"/>
                </a:solidFill>
                <a:latin typeface="Times New Roman" pitchFamily="18" charset="0"/>
                <a:cs typeface="Times New Roman" pitchFamily="18" charset="0"/>
              </a:rPr>
              <a:t>Abubakar</a:t>
            </a:r>
            <a:r>
              <a:rPr lang="en-US" sz="2000" dirty="0">
                <a:solidFill>
                  <a:prstClr val="black"/>
                </a:solidFill>
                <a:latin typeface="Times New Roman" pitchFamily="18" charset="0"/>
                <a:cs typeface="Times New Roman" pitchFamily="18" charset="0"/>
              </a:rPr>
              <a:t> and </a:t>
            </a:r>
            <a:r>
              <a:rPr lang="en-US" sz="2000" dirty="0" err="1">
                <a:solidFill>
                  <a:prstClr val="black"/>
                </a:solidFill>
                <a:latin typeface="Times New Roman" pitchFamily="18" charset="0"/>
                <a:cs typeface="Times New Roman" pitchFamily="18" charset="0"/>
              </a:rPr>
              <a:t>Yandaki's</a:t>
            </a:r>
            <a:r>
              <a:rPr lang="en-US" sz="2000" dirty="0">
                <a:solidFill>
                  <a:prstClr val="black"/>
                </a:solidFill>
                <a:latin typeface="Times New Roman" pitchFamily="18" charset="0"/>
                <a:cs typeface="Times New Roman" pitchFamily="18" charset="0"/>
              </a:rPr>
              <a:t> 2023 report, which attributed the increase to corruption and a reduction in outflows.</a:t>
            </a:r>
          </a:p>
        </p:txBody>
      </p:sp>
    </p:spTree>
    <p:extLst>
      <p:ext uri="{BB962C8B-B14F-4D97-AF65-F5344CB8AC3E}">
        <p14:creationId xmlns:p14="http://schemas.microsoft.com/office/powerpoint/2010/main" val="29111103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14400" y="152400"/>
            <a:ext cx="7848600" cy="6863417"/>
          </a:xfrm>
          <a:prstGeom prst="rect">
            <a:avLst/>
          </a:prstGeom>
        </p:spPr>
        <p:txBody>
          <a:bodyPr wrap="square">
            <a:spAutoFit/>
          </a:bodyPr>
          <a:lstStyle/>
          <a:p>
            <a:pPr lvl="0" algn="just"/>
            <a:r>
              <a:rPr lang="en-US" sz="2000" b="1" dirty="0">
                <a:solidFill>
                  <a:prstClr val="black"/>
                </a:solidFill>
                <a:latin typeface="Times New Roman" pitchFamily="18" charset="0"/>
                <a:cs typeface="Times New Roman" pitchFamily="18" charset="0"/>
              </a:rPr>
              <a:t>Conclusion</a:t>
            </a:r>
          </a:p>
          <a:p>
            <a:pPr marL="342900" lvl="0" indent="-342900" algn="just">
              <a:buFont typeface="Arial" pitchFamily="34" charset="0"/>
              <a:buChar char="•"/>
            </a:pPr>
            <a:r>
              <a:rPr lang="en-US" sz="2000" dirty="0">
                <a:solidFill>
                  <a:prstClr val="black"/>
                </a:solidFill>
                <a:latin typeface="Times New Roman" pitchFamily="18" charset="0"/>
                <a:cs typeface="Times New Roman" pitchFamily="18" charset="0"/>
              </a:rPr>
              <a:t>There is a significant increase in household and money market operators’ operation costs of living in </a:t>
            </a:r>
            <a:r>
              <a:rPr lang="en-US" sz="2000" dirty="0" err="1">
                <a:solidFill>
                  <a:prstClr val="black"/>
                </a:solidFill>
                <a:latin typeface="Times New Roman" pitchFamily="18" charset="0"/>
                <a:cs typeface="Times New Roman" pitchFamily="18" charset="0"/>
              </a:rPr>
              <a:t>Taraba</a:t>
            </a:r>
            <a:r>
              <a:rPr lang="en-US" sz="2000" dirty="0">
                <a:solidFill>
                  <a:prstClr val="black"/>
                </a:solidFill>
                <a:latin typeface="Times New Roman" pitchFamily="18" charset="0"/>
                <a:cs typeface="Times New Roman" pitchFamily="18" charset="0"/>
              </a:rPr>
              <a:t> state between 2022 and 2023.</a:t>
            </a:r>
          </a:p>
          <a:p>
            <a:pPr marL="342900" lvl="0" indent="-342900" algn="just">
              <a:buFont typeface="Arial" pitchFamily="34" charset="0"/>
              <a:buChar char="•"/>
            </a:pPr>
            <a:r>
              <a:rPr lang="en-US" sz="2000" dirty="0">
                <a:solidFill>
                  <a:prstClr val="black"/>
                </a:solidFill>
                <a:latin typeface="Times New Roman" pitchFamily="18" charset="0"/>
                <a:cs typeface="Times New Roman" pitchFamily="18" charset="0"/>
              </a:rPr>
              <a:t> The 2022  naira note redesign policy has significantly affected households cost of living and money market operators operations cost in </a:t>
            </a:r>
            <a:r>
              <a:rPr lang="en-US" sz="2000" dirty="0" err="1">
                <a:solidFill>
                  <a:prstClr val="black"/>
                </a:solidFill>
                <a:latin typeface="Times New Roman" pitchFamily="18" charset="0"/>
                <a:cs typeface="Times New Roman" pitchFamily="18" charset="0"/>
              </a:rPr>
              <a:t>Taraba</a:t>
            </a:r>
            <a:r>
              <a:rPr lang="en-US" sz="2000" dirty="0">
                <a:solidFill>
                  <a:prstClr val="black"/>
                </a:solidFill>
                <a:latin typeface="Times New Roman" pitchFamily="18" charset="0"/>
                <a:cs typeface="Times New Roman" pitchFamily="18" charset="0"/>
              </a:rPr>
              <a:t> state. </a:t>
            </a:r>
          </a:p>
          <a:p>
            <a:pPr marL="342900" lvl="0" indent="-342900" algn="just">
              <a:buFont typeface="Arial" pitchFamily="34" charset="0"/>
              <a:buChar char="•"/>
            </a:pPr>
            <a:r>
              <a:rPr lang="en-US" sz="2000" dirty="0">
                <a:solidFill>
                  <a:prstClr val="black"/>
                </a:solidFill>
                <a:latin typeface="Times New Roman" pitchFamily="18" charset="0"/>
                <a:cs typeface="Times New Roman" pitchFamily="18" charset="0"/>
              </a:rPr>
              <a:t>There have been increases in the costs of transportation, rent, clothes, food items, etc. between 2022 and 2023 in </a:t>
            </a:r>
            <a:r>
              <a:rPr lang="en-US" sz="2000" dirty="0" err="1">
                <a:solidFill>
                  <a:prstClr val="black"/>
                </a:solidFill>
                <a:latin typeface="Times New Roman" pitchFamily="18" charset="0"/>
                <a:cs typeface="Times New Roman" pitchFamily="18" charset="0"/>
              </a:rPr>
              <a:t>Taraba</a:t>
            </a:r>
            <a:r>
              <a:rPr lang="en-US" sz="2000" dirty="0">
                <a:solidFill>
                  <a:prstClr val="black"/>
                </a:solidFill>
                <a:latin typeface="Times New Roman" pitchFamily="18" charset="0"/>
                <a:cs typeface="Times New Roman" pitchFamily="18" charset="0"/>
              </a:rPr>
              <a:t> state and this is attributed to the 2022 change in naira note policy in Nigeria.</a:t>
            </a:r>
          </a:p>
          <a:p>
            <a:pPr lvl="0" algn="just"/>
            <a:endParaRPr lang="en-US" sz="2000" dirty="0">
              <a:solidFill>
                <a:prstClr val="black"/>
              </a:solidFill>
              <a:latin typeface="Times New Roman" pitchFamily="18" charset="0"/>
              <a:cs typeface="Times New Roman" pitchFamily="18" charset="0"/>
            </a:endParaRPr>
          </a:p>
          <a:p>
            <a:pPr lvl="0" algn="just"/>
            <a:r>
              <a:rPr lang="en-US" sz="2000" b="1" dirty="0">
                <a:solidFill>
                  <a:prstClr val="black"/>
                </a:solidFill>
                <a:latin typeface="Times New Roman" pitchFamily="18" charset="0"/>
                <a:cs typeface="Times New Roman" pitchFamily="18" charset="0"/>
              </a:rPr>
              <a:t>Recommendations</a:t>
            </a:r>
          </a:p>
          <a:p>
            <a:pPr lvl="0" algn="just"/>
            <a:r>
              <a:rPr lang="en-US" sz="2000" dirty="0">
                <a:solidFill>
                  <a:prstClr val="black"/>
                </a:solidFill>
                <a:latin typeface="Times New Roman" pitchFamily="18" charset="0"/>
                <a:cs typeface="Times New Roman" pitchFamily="18" charset="0"/>
              </a:rPr>
              <a:t>This research suggests the following policy measures as recommendations for the research report:</a:t>
            </a:r>
          </a:p>
          <a:p>
            <a:pPr marL="342900" lvl="0" indent="-342900" algn="just">
              <a:buFont typeface="Arial" pitchFamily="34" charset="0"/>
              <a:buChar char="•"/>
            </a:pPr>
            <a:r>
              <a:rPr lang="en-US" sz="2000" dirty="0">
                <a:solidFill>
                  <a:prstClr val="black"/>
                </a:solidFill>
                <a:latin typeface="Times New Roman" pitchFamily="18" charset="0"/>
                <a:cs typeface="Times New Roman" pitchFamily="18" charset="0"/>
              </a:rPr>
              <a:t>A reasonable timeline for implementation should be given, with commercial banks under strict monitoring to reduce corruption and favoritism.</a:t>
            </a:r>
          </a:p>
          <a:p>
            <a:pPr marL="342900" lvl="0" indent="-342900" algn="just">
              <a:buFont typeface="Arial" pitchFamily="34" charset="0"/>
              <a:buChar char="•"/>
            </a:pPr>
            <a:r>
              <a:rPr lang="en-US" sz="2000" dirty="0">
                <a:solidFill>
                  <a:prstClr val="black"/>
                </a:solidFill>
                <a:latin typeface="Times New Roman" pitchFamily="18" charset="0"/>
                <a:cs typeface="Times New Roman" pitchFamily="18" charset="0"/>
              </a:rPr>
              <a:t>The policy should ensure stability in cash withdrawals across board and a reasonable longer expiration timeline for older notes to prevent cash crunch.</a:t>
            </a:r>
          </a:p>
          <a:p>
            <a:pPr lvl="0" algn="just"/>
            <a:endParaRPr lang="en-US" sz="2000" dirty="0">
              <a:solidFill>
                <a:prstClr val="black"/>
              </a:solidFill>
              <a:latin typeface="Times New Roman" pitchFamily="18" charset="0"/>
              <a:cs typeface="Times New Roman" pitchFamily="18" charset="0"/>
            </a:endParaRPr>
          </a:p>
          <a:p>
            <a:pPr lvl="0" algn="just"/>
            <a:endParaRPr lang="en-US" sz="2000" dirty="0">
              <a:solidFill>
                <a:prstClr val="black"/>
              </a:solidFill>
              <a:latin typeface="Times New Roman" pitchFamily="18" charset="0"/>
              <a:cs typeface="Times New Roman" pitchFamily="18" charset="0"/>
            </a:endParaRPr>
          </a:p>
        </p:txBody>
      </p:sp>
    </p:spTree>
    <p:extLst>
      <p:ext uri="{BB962C8B-B14F-4D97-AF65-F5344CB8AC3E}">
        <p14:creationId xmlns:p14="http://schemas.microsoft.com/office/powerpoint/2010/main" val="37426271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533400"/>
            <a:ext cx="8153400" cy="5016758"/>
          </a:xfrm>
          <a:prstGeom prst="rect">
            <a:avLst/>
          </a:prstGeom>
        </p:spPr>
        <p:txBody>
          <a:bodyPr wrap="square">
            <a:spAutoFit/>
          </a:bodyPr>
          <a:lstStyle/>
          <a:p>
            <a:pPr lvl="0"/>
            <a:endParaRPr lang="en-US" sz="2000" dirty="0">
              <a:solidFill>
                <a:prstClr val="black"/>
              </a:solidFill>
              <a:latin typeface="Times New Roman" pitchFamily="18" charset="0"/>
              <a:cs typeface="Times New Roman" pitchFamily="18" charset="0"/>
            </a:endParaRPr>
          </a:p>
          <a:p>
            <a:pPr marL="342900" lvl="0" indent="-342900">
              <a:buFont typeface="Arial" pitchFamily="34" charset="0"/>
              <a:buChar char="•"/>
            </a:pPr>
            <a:r>
              <a:rPr lang="en-US" sz="2000" dirty="0">
                <a:solidFill>
                  <a:prstClr val="black"/>
                </a:solidFill>
                <a:latin typeface="Times New Roman" pitchFamily="18" charset="0"/>
                <a:cs typeface="Times New Roman" pitchFamily="18" charset="0"/>
              </a:rPr>
              <a:t>The government should promote ceaseless cash traceability and accountability to keep the new notes as close to the banking system as possible. </a:t>
            </a:r>
          </a:p>
          <a:p>
            <a:pPr lvl="0"/>
            <a:endParaRPr lang="en-US" sz="2000" dirty="0">
              <a:solidFill>
                <a:prstClr val="black"/>
              </a:solidFill>
              <a:latin typeface="Times New Roman" pitchFamily="18" charset="0"/>
              <a:cs typeface="Times New Roman" pitchFamily="18" charset="0"/>
            </a:endParaRPr>
          </a:p>
          <a:p>
            <a:pPr marL="342900" lvl="0" indent="-342900">
              <a:buFont typeface="Arial" pitchFamily="34" charset="0"/>
              <a:buChar char="•"/>
            </a:pPr>
            <a:r>
              <a:rPr lang="en-US" sz="2000" dirty="0">
                <a:solidFill>
                  <a:prstClr val="black"/>
                </a:solidFill>
                <a:latin typeface="Times New Roman" pitchFamily="18" charset="0"/>
                <a:cs typeface="Times New Roman" pitchFamily="18" charset="0"/>
              </a:rPr>
              <a:t>The government should promote ceaseless cash traceability and accountability to keep the new notes as close to the banking system as possible. </a:t>
            </a:r>
          </a:p>
          <a:p>
            <a:pPr lvl="0"/>
            <a:endParaRPr lang="en-US" sz="2000" dirty="0">
              <a:solidFill>
                <a:prstClr val="black"/>
              </a:solidFill>
              <a:latin typeface="Times New Roman" pitchFamily="18" charset="0"/>
              <a:cs typeface="Times New Roman" pitchFamily="18" charset="0"/>
            </a:endParaRPr>
          </a:p>
          <a:p>
            <a:pPr marL="342900" lvl="0" indent="-342900">
              <a:buFont typeface="Arial" pitchFamily="34" charset="0"/>
              <a:buChar char="•"/>
            </a:pPr>
            <a:r>
              <a:rPr lang="en-US" sz="2000" dirty="0">
                <a:solidFill>
                  <a:prstClr val="black"/>
                </a:solidFill>
                <a:latin typeface="Times New Roman" pitchFamily="18" charset="0"/>
                <a:cs typeface="Times New Roman" pitchFamily="18" charset="0"/>
              </a:rPr>
              <a:t>The government should release a reasonably large amount of the new notes to the public.</a:t>
            </a:r>
          </a:p>
          <a:p>
            <a:pPr lvl="0"/>
            <a:endParaRPr lang="en-US" sz="2000" dirty="0">
              <a:solidFill>
                <a:prstClr val="black"/>
              </a:solidFill>
              <a:latin typeface="Times New Roman" pitchFamily="18" charset="0"/>
              <a:cs typeface="Times New Roman" pitchFamily="18" charset="0"/>
            </a:endParaRPr>
          </a:p>
          <a:p>
            <a:pPr marL="342900" lvl="0" indent="-342900">
              <a:buFont typeface="Arial" pitchFamily="34" charset="0"/>
              <a:buChar char="•"/>
            </a:pPr>
            <a:r>
              <a:rPr lang="en-US" sz="2000" dirty="0">
                <a:solidFill>
                  <a:prstClr val="black"/>
                </a:solidFill>
                <a:latin typeface="Times New Roman" pitchFamily="18" charset="0"/>
                <a:cs typeface="Times New Roman" pitchFamily="18" charset="0"/>
              </a:rPr>
              <a:t>Government and private financial institutions should make adequate provisions for ATMs, POS, and other electronic banking means and systems in both Rural and Urban Communities to enhance access to the new notes.</a:t>
            </a:r>
          </a:p>
        </p:txBody>
      </p:sp>
    </p:spTree>
    <p:extLst>
      <p:ext uri="{BB962C8B-B14F-4D97-AF65-F5344CB8AC3E}">
        <p14:creationId xmlns:p14="http://schemas.microsoft.com/office/powerpoint/2010/main" val="214487514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80</TotalTime>
  <Words>901</Words>
  <Application>Microsoft Office PowerPoint</Application>
  <PresentationFormat>On-screen Show (4:3)</PresentationFormat>
  <Paragraphs>71</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Times New Roman</vt:lpstr>
      <vt:lpstr>Office Theme</vt:lpstr>
      <vt:lpstr> EFFECT OF NAIRA NOTES REDESIGN POLICY IN NIGERIA: EVIDENCE FROM HOUSEHOLD AND MONEY MARKET OPERATOR’S COST OF LIVING IN TARABA STATE.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EFFECT OF NAIRA NOTES REDESIGN POLICY IN NIGERIA: EVIDENCE FROM HOUSEHOLD AND MONEY MARKET OPERATOR’S COST OF LIVING IN TARABA STATE.</dc:title>
  <dc:creator>USER</dc:creator>
  <cp:lastModifiedBy>Advocate Dr Kazi Abdul Mannan</cp:lastModifiedBy>
  <cp:revision>7</cp:revision>
  <dcterms:created xsi:type="dcterms:W3CDTF">2023-11-15T12:38:08Z</dcterms:created>
  <dcterms:modified xsi:type="dcterms:W3CDTF">2023-11-15T14:54:25Z</dcterms:modified>
</cp:coreProperties>
</file>