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11/7/2023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11/7/2023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11/7/2023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534400" cy="2838451"/>
          </a:xfrm>
        </p:spPr>
        <p:txBody>
          <a:bodyPr>
            <a:normAutofit fontScale="90000"/>
          </a:bodyPr>
          <a:lstStyle/>
          <a:p>
            <a:pPr algn="ctr"/>
            <a:r>
              <a:rPr lang="en-US" dirty="0">
                <a:solidFill>
                  <a:srgbClr val="FF0000"/>
                </a:solidFill>
              </a:rPr>
              <a:t>Management of Polycystic ovary syndrome using drugs of herbal origin</a:t>
            </a:r>
            <a:br>
              <a:rPr lang="en-US" dirty="0"/>
            </a:br>
            <a:endParaRPr lang="en-US" dirty="0"/>
          </a:p>
        </p:txBody>
      </p:sp>
      <p:sp>
        <p:nvSpPr>
          <p:cNvPr id="3" name="Subtitle 2"/>
          <p:cNvSpPr>
            <a:spLocks noGrp="1"/>
          </p:cNvSpPr>
          <p:nvPr>
            <p:ph type="subTitle" idx="1"/>
          </p:nvPr>
        </p:nvSpPr>
        <p:spPr>
          <a:xfrm>
            <a:off x="685800" y="3611606"/>
            <a:ext cx="7772400" cy="1417593"/>
          </a:xfrm>
        </p:spPr>
        <p:txBody>
          <a:bodyPr>
            <a:normAutofit fontScale="85000" lnSpcReduction="20000"/>
          </a:bodyPr>
          <a:lstStyle/>
          <a:p>
            <a:r>
              <a:rPr lang="en-US" dirty="0">
                <a:solidFill>
                  <a:schemeClr val="accent1">
                    <a:lumMod val="50000"/>
                  </a:schemeClr>
                </a:solidFill>
              </a:rPr>
              <a:t>Presented by: MUDASIR MAQBOOL</a:t>
            </a:r>
          </a:p>
          <a:p>
            <a:r>
              <a:rPr lang="en-US" dirty="0">
                <a:solidFill>
                  <a:schemeClr val="accent1">
                    <a:lumMod val="50000"/>
                  </a:schemeClr>
                </a:solidFill>
              </a:rPr>
              <a:t>Research Scholar</a:t>
            </a:r>
          </a:p>
          <a:p>
            <a:r>
              <a:rPr lang="en-US" dirty="0">
                <a:solidFill>
                  <a:schemeClr val="accent1">
                    <a:lumMod val="50000"/>
                  </a:schemeClr>
                </a:solidFill>
              </a:rPr>
              <a:t>Department of Pharmaceutical Sciences</a:t>
            </a:r>
          </a:p>
          <a:p>
            <a:r>
              <a:rPr lang="en-US" dirty="0">
                <a:solidFill>
                  <a:schemeClr val="accent1">
                    <a:lumMod val="50000"/>
                  </a:schemeClr>
                </a:solidFill>
              </a:rPr>
              <a:t>University of Kashmir</a:t>
            </a:r>
          </a:p>
        </p:txBody>
      </p:sp>
    </p:spTree>
    <p:extLst>
      <p:ext uri="{BB962C8B-B14F-4D97-AF65-F5344CB8AC3E}">
        <p14:creationId xmlns:p14="http://schemas.microsoft.com/office/powerpoint/2010/main" val="97561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109728" indent="0" algn="ctr">
              <a:buNone/>
            </a:pPr>
            <a:r>
              <a:rPr lang="en-US" dirty="0" err="1">
                <a:solidFill>
                  <a:srgbClr val="FF0000"/>
                </a:solidFill>
              </a:rPr>
              <a:t>Foeniculum</a:t>
            </a:r>
            <a:r>
              <a:rPr lang="en-US" dirty="0">
                <a:solidFill>
                  <a:srgbClr val="FF0000"/>
                </a:solidFill>
              </a:rPr>
              <a:t> </a:t>
            </a:r>
            <a:r>
              <a:rPr lang="en-US" dirty="0" err="1">
                <a:solidFill>
                  <a:srgbClr val="FF0000"/>
                </a:solidFill>
              </a:rPr>
              <a:t>vulgare</a:t>
            </a:r>
            <a:r>
              <a:rPr lang="en-US" dirty="0">
                <a:solidFill>
                  <a:srgbClr val="FF0000"/>
                </a:solidFill>
              </a:rPr>
              <a:t> (</a:t>
            </a:r>
            <a:r>
              <a:rPr lang="en-US" dirty="0" err="1">
                <a:solidFill>
                  <a:srgbClr val="FF0000"/>
                </a:solidFill>
              </a:rPr>
              <a:t>Shatapushpa</a:t>
            </a:r>
            <a:r>
              <a:rPr lang="en-US" dirty="0">
                <a:solidFill>
                  <a:srgbClr val="FF0000"/>
                </a:solidFill>
              </a:rPr>
              <a:t>) </a:t>
            </a:r>
          </a:p>
          <a:p>
            <a:pPr marL="109728" indent="0" algn="just">
              <a:buNone/>
            </a:pPr>
            <a:r>
              <a:rPr lang="en-US" dirty="0" err="1"/>
              <a:t>Foeniculum</a:t>
            </a:r>
            <a:r>
              <a:rPr lang="en-US" dirty="0"/>
              <a:t> </a:t>
            </a:r>
            <a:r>
              <a:rPr lang="en-US" dirty="0" err="1"/>
              <a:t>vulgare</a:t>
            </a:r>
            <a:r>
              <a:rPr lang="en-US" dirty="0"/>
              <a:t>, (</a:t>
            </a:r>
            <a:r>
              <a:rPr lang="en-US" dirty="0" err="1"/>
              <a:t>Apiaceae</a:t>
            </a:r>
            <a:r>
              <a:rPr lang="en-US" dirty="0"/>
              <a:t>) seeds are used as a good supplement for management of PCOS. They are rich source of phytoestrogens. Phytoestrogens content in fennel helps in reducing insulin resistance and in bringing down the inflammation in PCOS. It also believed that it helps in reducing the cellular imbalance which leads to metabolic disturbances in PCOS. </a:t>
            </a:r>
          </a:p>
          <a:p>
            <a:pPr algn="just"/>
            <a:endParaRPr lang="en-US" dirty="0"/>
          </a:p>
        </p:txBody>
      </p:sp>
    </p:spTree>
    <p:extLst>
      <p:ext uri="{BB962C8B-B14F-4D97-AF65-F5344CB8AC3E}">
        <p14:creationId xmlns:p14="http://schemas.microsoft.com/office/powerpoint/2010/main" val="3651530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109728" indent="0" algn="ctr">
              <a:buNone/>
            </a:pPr>
            <a:r>
              <a:rPr lang="en-US" dirty="0" err="1">
                <a:solidFill>
                  <a:srgbClr val="FF0000"/>
                </a:solidFill>
              </a:rPr>
              <a:t>Ocimum</a:t>
            </a:r>
            <a:r>
              <a:rPr lang="en-US" dirty="0">
                <a:solidFill>
                  <a:srgbClr val="FF0000"/>
                </a:solidFill>
              </a:rPr>
              <a:t> </a:t>
            </a:r>
            <a:r>
              <a:rPr lang="en-US" dirty="0" err="1">
                <a:solidFill>
                  <a:srgbClr val="FF0000"/>
                </a:solidFill>
              </a:rPr>
              <a:t>tenuiflorum</a:t>
            </a:r>
            <a:r>
              <a:rPr lang="en-US" dirty="0">
                <a:solidFill>
                  <a:srgbClr val="FF0000"/>
                </a:solidFill>
              </a:rPr>
              <a:t> (Holy Basil) </a:t>
            </a:r>
          </a:p>
          <a:p>
            <a:pPr marL="109728" indent="0" algn="just">
              <a:buNone/>
            </a:pPr>
            <a:r>
              <a:rPr lang="en-US" dirty="0" err="1"/>
              <a:t>Ocimum</a:t>
            </a:r>
            <a:r>
              <a:rPr lang="en-US" dirty="0"/>
              <a:t> </a:t>
            </a:r>
            <a:r>
              <a:rPr lang="en-US" dirty="0" err="1"/>
              <a:t>tenuiflorum</a:t>
            </a:r>
            <a:r>
              <a:rPr lang="en-US" dirty="0"/>
              <a:t> L. (</a:t>
            </a:r>
            <a:r>
              <a:rPr lang="en-US" dirty="0" err="1"/>
              <a:t>Lamiaceae</a:t>
            </a:r>
            <a:r>
              <a:rPr lang="en-US" dirty="0"/>
              <a:t>) is a traditional herbal medicine commonly known as </a:t>
            </a:r>
            <a:r>
              <a:rPr lang="en-US" dirty="0" err="1"/>
              <a:t>Tulsi</a:t>
            </a:r>
            <a:r>
              <a:rPr lang="en-US" dirty="0"/>
              <a:t>. </a:t>
            </a:r>
            <a:r>
              <a:rPr lang="en-US" dirty="0" err="1"/>
              <a:t>Ocimum</a:t>
            </a:r>
            <a:r>
              <a:rPr lang="en-US" dirty="0"/>
              <a:t> </a:t>
            </a:r>
            <a:r>
              <a:rPr lang="en-US" dirty="0" err="1"/>
              <a:t>tenuiflorum</a:t>
            </a:r>
            <a:r>
              <a:rPr lang="en-US" dirty="0"/>
              <a:t> is potentially effective for polycystic ovarian syndrome. It has got excellent anti-androgenic properties to decreasing the androgen production (</a:t>
            </a:r>
            <a:r>
              <a:rPr lang="en-US" dirty="0" err="1"/>
              <a:t>Hyperandrogenism</a:t>
            </a:r>
            <a:r>
              <a:rPr lang="en-US" dirty="0"/>
              <a:t>).</a:t>
            </a:r>
          </a:p>
          <a:p>
            <a:endParaRPr lang="en-US" dirty="0"/>
          </a:p>
        </p:txBody>
      </p:sp>
    </p:spTree>
    <p:extLst>
      <p:ext uri="{BB962C8B-B14F-4D97-AF65-F5344CB8AC3E}">
        <p14:creationId xmlns:p14="http://schemas.microsoft.com/office/powerpoint/2010/main" val="279755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049963"/>
          </a:xfrm>
        </p:spPr>
        <p:txBody>
          <a:bodyPr>
            <a:normAutofit/>
          </a:bodyPr>
          <a:lstStyle/>
          <a:p>
            <a:pPr marL="109728" indent="0" algn="ctr">
              <a:buNone/>
            </a:pPr>
            <a:r>
              <a:rPr lang="en-US" dirty="0" err="1">
                <a:solidFill>
                  <a:srgbClr val="FF0000"/>
                </a:solidFill>
              </a:rPr>
              <a:t>Actaea</a:t>
            </a:r>
            <a:r>
              <a:rPr lang="en-US" dirty="0">
                <a:solidFill>
                  <a:srgbClr val="FF0000"/>
                </a:solidFill>
              </a:rPr>
              <a:t> </a:t>
            </a:r>
            <a:r>
              <a:rPr lang="en-US" dirty="0" err="1">
                <a:solidFill>
                  <a:srgbClr val="FF0000"/>
                </a:solidFill>
              </a:rPr>
              <a:t>racemosa</a:t>
            </a:r>
            <a:r>
              <a:rPr lang="en-US" dirty="0">
                <a:solidFill>
                  <a:srgbClr val="FF0000"/>
                </a:solidFill>
              </a:rPr>
              <a:t> (Black Cohosh) </a:t>
            </a:r>
          </a:p>
          <a:p>
            <a:pPr marL="0" indent="0" algn="just">
              <a:buNone/>
            </a:pPr>
            <a:r>
              <a:rPr lang="en-US" dirty="0" err="1"/>
              <a:t>Actaea</a:t>
            </a:r>
            <a:r>
              <a:rPr lang="en-US" dirty="0"/>
              <a:t> </a:t>
            </a:r>
            <a:r>
              <a:rPr lang="en-US" dirty="0" err="1"/>
              <a:t>racemosa</a:t>
            </a:r>
            <a:r>
              <a:rPr lang="en-US" dirty="0"/>
              <a:t> (</a:t>
            </a:r>
            <a:r>
              <a:rPr lang="en-US" dirty="0" err="1"/>
              <a:t>Ranunculanae</a:t>
            </a:r>
            <a:r>
              <a:rPr lang="en-US" dirty="0"/>
              <a:t>) is used in various disorders of female reproductive system viz. anovulation, infertility, hormonal balance which are important issues in PCOS. Black Cohosh has the ability to induce ovulation in women with polycystic ovarian syndrome (PCOS) . </a:t>
            </a:r>
            <a:r>
              <a:rPr lang="en-US" dirty="0" err="1"/>
              <a:t>Actaea</a:t>
            </a:r>
            <a:r>
              <a:rPr lang="en-US" dirty="0"/>
              <a:t>  </a:t>
            </a:r>
            <a:r>
              <a:rPr lang="en-US" dirty="0" err="1"/>
              <a:t>racemosa</a:t>
            </a:r>
            <a:r>
              <a:rPr lang="en-US" dirty="0"/>
              <a:t> was renowned as a women’s remedy associated with childbearing and the menstrual cycles. It was effective in treating amenorrhea, leucorrhea, dysmenorrhea and other menstrual, and uterine conditions.</a:t>
            </a:r>
          </a:p>
          <a:p>
            <a:pPr marL="0" indent="0">
              <a:buNone/>
            </a:pPr>
            <a:endParaRPr lang="en-US" dirty="0"/>
          </a:p>
        </p:txBody>
      </p:sp>
    </p:spTree>
    <p:extLst>
      <p:ext uri="{BB962C8B-B14F-4D97-AF65-F5344CB8AC3E}">
        <p14:creationId xmlns:p14="http://schemas.microsoft.com/office/powerpoint/2010/main" val="1409270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109728" indent="0" algn="ctr">
              <a:buNone/>
            </a:pPr>
            <a:r>
              <a:rPr lang="en-US" dirty="0" err="1">
                <a:solidFill>
                  <a:srgbClr val="FF0000"/>
                </a:solidFill>
              </a:rPr>
              <a:t>Lepidium</a:t>
            </a:r>
            <a:r>
              <a:rPr lang="en-US" dirty="0">
                <a:solidFill>
                  <a:srgbClr val="FF0000"/>
                </a:solidFill>
              </a:rPr>
              <a:t> </a:t>
            </a:r>
            <a:r>
              <a:rPr lang="en-US" dirty="0" err="1">
                <a:solidFill>
                  <a:srgbClr val="FF0000"/>
                </a:solidFill>
              </a:rPr>
              <a:t>meyenii</a:t>
            </a:r>
            <a:r>
              <a:rPr lang="en-US" dirty="0">
                <a:solidFill>
                  <a:srgbClr val="FF0000"/>
                </a:solidFill>
              </a:rPr>
              <a:t> (</a:t>
            </a:r>
            <a:r>
              <a:rPr lang="en-US" dirty="0" err="1">
                <a:solidFill>
                  <a:srgbClr val="FF0000"/>
                </a:solidFill>
              </a:rPr>
              <a:t>Maca</a:t>
            </a:r>
            <a:r>
              <a:rPr lang="en-US" dirty="0">
                <a:solidFill>
                  <a:srgbClr val="FF0000"/>
                </a:solidFill>
              </a:rPr>
              <a:t>) </a:t>
            </a:r>
          </a:p>
          <a:p>
            <a:pPr marL="109728" indent="0" algn="just">
              <a:buNone/>
            </a:pPr>
            <a:r>
              <a:rPr lang="en-US" dirty="0" err="1"/>
              <a:t>Lepidium</a:t>
            </a:r>
            <a:r>
              <a:rPr lang="en-US" dirty="0"/>
              <a:t> </a:t>
            </a:r>
            <a:r>
              <a:rPr lang="en-US" dirty="0" err="1"/>
              <a:t>meyenii</a:t>
            </a:r>
            <a:r>
              <a:rPr lang="en-US" dirty="0"/>
              <a:t> from </a:t>
            </a:r>
            <a:r>
              <a:rPr lang="en-US" dirty="0" err="1"/>
              <a:t>Brassicaceae</a:t>
            </a:r>
            <a:r>
              <a:rPr lang="en-US" dirty="0"/>
              <a:t> family is a traditional herbal medicine used in relieving menopausal symptoms, stimulates the endocrine system and act as natural hormonal balancer without side effects. Estrogen and progesterone hormones in the body help in encouraging a healthy menstrual cycle. It is an </a:t>
            </a:r>
            <a:r>
              <a:rPr lang="en-US" dirty="0" err="1"/>
              <a:t>adaptogen</a:t>
            </a:r>
            <a:r>
              <a:rPr lang="en-US" dirty="0"/>
              <a:t> and an incredible fertility super food. </a:t>
            </a:r>
            <a:r>
              <a:rPr lang="en-US" dirty="0" err="1"/>
              <a:t>Lepidium</a:t>
            </a:r>
            <a:r>
              <a:rPr lang="en-US" dirty="0"/>
              <a:t> </a:t>
            </a:r>
            <a:r>
              <a:rPr lang="en-US" dirty="0" err="1"/>
              <a:t>meyenii</a:t>
            </a:r>
            <a:r>
              <a:rPr lang="en-US" dirty="0"/>
              <a:t> restores the levels of testosterone in the Males</a:t>
            </a:r>
          </a:p>
        </p:txBody>
      </p:sp>
    </p:spTree>
    <p:extLst>
      <p:ext uri="{BB962C8B-B14F-4D97-AF65-F5344CB8AC3E}">
        <p14:creationId xmlns:p14="http://schemas.microsoft.com/office/powerpoint/2010/main" val="933090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109728" indent="0" algn="ctr">
              <a:buNone/>
            </a:pPr>
            <a:r>
              <a:rPr lang="en-US" dirty="0" err="1">
                <a:solidFill>
                  <a:srgbClr val="FF0000"/>
                </a:solidFill>
              </a:rPr>
              <a:t>Grifola</a:t>
            </a:r>
            <a:r>
              <a:rPr lang="en-US" dirty="0">
                <a:solidFill>
                  <a:srgbClr val="FF0000"/>
                </a:solidFill>
              </a:rPr>
              <a:t> </a:t>
            </a:r>
            <a:r>
              <a:rPr lang="en-US" dirty="0" err="1">
                <a:solidFill>
                  <a:srgbClr val="FF0000"/>
                </a:solidFill>
              </a:rPr>
              <a:t>frondosa</a:t>
            </a:r>
            <a:r>
              <a:rPr lang="en-US" dirty="0">
                <a:solidFill>
                  <a:srgbClr val="FF0000"/>
                </a:solidFill>
              </a:rPr>
              <a:t> (</a:t>
            </a:r>
            <a:r>
              <a:rPr lang="en-US" dirty="0" err="1">
                <a:solidFill>
                  <a:srgbClr val="FF0000"/>
                </a:solidFill>
              </a:rPr>
              <a:t>Maitake</a:t>
            </a:r>
            <a:r>
              <a:rPr lang="en-US" dirty="0">
                <a:solidFill>
                  <a:srgbClr val="FF0000"/>
                </a:solidFill>
              </a:rPr>
              <a:t> Mushroom) </a:t>
            </a:r>
          </a:p>
          <a:p>
            <a:pPr marL="109728" indent="0" algn="just">
              <a:buNone/>
            </a:pPr>
            <a:r>
              <a:rPr lang="en-US" dirty="0" err="1"/>
              <a:t>Grifola</a:t>
            </a:r>
            <a:r>
              <a:rPr lang="en-US" dirty="0"/>
              <a:t> </a:t>
            </a:r>
            <a:r>
              <a:rPr lang="en-US" dirty="0" err="1"/>
              <a:t>frondosa</a:t>
            </a:r>
            <a:r>
              <a:rPr lang="en-US" dirty="0"/>
              <a:t> (</a:t>
            </a:r>
            <a:r>
              <a:rPr lang="en-US" dirty="0" err="1"/>
              <a:t>Meripilaceae</a:t>
            </a:r>
            <a:r>
              <a:rPr lang="en-US" dirty="0"/>
              <a:t>) is a perennial fungus widely used in hypoglycemic effect, and May beneficial in the management of Diabetes. </a:t>
            </a:r>
            <a:r>
              <a:rPr lang="en-US" dirty="0" err="1"/>
              <a:t>Grifola</a:t>
            </a:r>
            <a:r>
              <a:rPr lang="en-US" dirty="0"/>
              <a:t> </a:t>
            </a:r>
            <a:r>
              <a:rPr lang="en-US" dirty="0" err="1"/>
              <a:t>frondosa</a:t>
            </a:r>
            <a:r>
              <a:rPr lang="en-US" dirty="0"/>
              <a:t> extract can able to induce the ovulation in women with polycystic ovarian syndrome (PCOS) in animal studies . The proposed mechanism of action of </a:t>
            </a:r>
            <a:r>
              <a:rPr lang="en-US" dirty="0" err="1"/>
              <a:t>Grifola</a:t>
            </a:r>
            <a:r>
              <a:rPr lang="en-US" dirty="0"/>
              <a:t> </a:t>
            </a:r>
            <a:r>
              <a:rPr lang="en-US" dirty="0" err="1"/>
              <a:t>frondosa</a:t>
            </a:r>
            <a:r>
              <a:rPr lang="en-US" dirty="0"/>
              <a:t> is modulation of blood glucose levels and enhancement of insulin sensitivity </a:t>
            </a:r>
          </a:p>
          <a:p>
            <a:endParaRPr lang="en-US" dirty="0"/>
          </a:p>
        </p:txBody>
      </p:sp>
    </p:spTree>
    <p:extLst>
      <p:ext uri="{BB962C8B-B14F-4D97-AF65-F5344CB8AC3E}">
        <p14:creationId xmlns:p14="http://schemas.microsoft.com/office/powerpoint/2010/main" val="222897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109728" indent="0" algn="ctr">
              <a:buNone/>
            </a:pPr>
            <a:r>
              <a:rPr lang="en-US" dirty="0" err="1">
                <a:solidFill>
                  <a:srgbClr val="FF0000"/>
                </a:solidFill>
              </a:rPr>
              <a:t>Taraxacum</a:t>
            </a:r>
            <a:r>
              <a:rPr lang="en-US" dirty="0">
                <a:solidFill>
                  <a:srgbClr val="FF0000"/>
                </a:solidFill>
              </a:rPr>
              <a:t> </a:t>
            </a:r>
            <a:r>
              <a:rPr lang="en-US" dirty="0" err="1">
                <a:solidFill>
                  <a:srgbClr val="FF0000"/>
                </a:solidFill>
              </a:rPr>
              <a:t>officinale</a:t>
            </a:r>
            <a:r>
              <a:rPr lang="en-US" dirty="0">
                <a:solidFill>
                  <a:srgbClr val="FF0000"/>
                </a:solidFill>
              </a:rPr>
              <a:t> (Dandelion Root) </a:t>
            </a:r>
          </a:p>
          <a:p>
            <a:pPr marL="109728" indent="0" algn="just">
              <a:buNone/>
            </a:pPr>
            <a:r>
              <a:rPr lang="en-US" dirty="0" err="1"/>
              <a:t>Taraxacum</a:t>
            </a:r>
            <a:r>
              <a:rPr lang="en-US" dirty="0"/>
              <a:t> </a:t>
            </a:r>
            <a:r>
              <a:rPr lang="en-US" dirty="0" err="1"/>
              <a:t>officinale</a:t>
            </a:r>
            <a:r>
              <a:rPr lang="en-US" dirty="0"/>
              <a:t> (</a:t>
            </a:r>
            <a:r>
              <a:rPr lang="en-US" dirty="0" err="1"/>
              <a:t>Asteraceae</a:t>
            </a:r>
            <a:r>
              <a:rPr lang="en-US" dirty="0"/>
              <a:t>) is an effective bile flow stimulant and liver detoxifier. It is used to cleanse the liver and get rid of any build-up of hormones. This clean up can stimulate the production of SHGB which reduce the free testosterone in the blood which is used in PCOS treatment because menstrual irregularities are often affected by the liver which is being backed up with excessive hormones. It also helps in removal of toxin from the body, thus helping the women who are experiencing fertility problems and menstrual issues. </a:t>
            </a:r>
          </a:p>
          <a:p>
            <a:pPr algn="just"/>
            <a:endParaRPr lang="en-US" dirty="0"/>
          </a:p>
        </p:txBody>
      </p:sp>
    </p:spTree>
    <p:extLst>
      <p:ext uri="{BB962C8B-B14F-4D97-AF65-F5344CB8AC3E}">
        <p14:creationId xmlns:p14="http://schemas.microsoft.com/office/powerpoint/2010/main" val="89572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109728" indent="0" algn="ctr">
              <a:buNone/>
            </a:pPr>
            <a:r>
              <a:rPr lang="en-US" dirty="0" err="1">
                <a:solidFill>
                  <a:srgbClr val="FF0000"/>
                </a:solidFill>
              </a:rPr>
              <a:t>Pergularia</a:t>
            </a:r>
            <a:r>
              <a:rPr lang="en-US" dirty="0">
                <a:solidFill>
                  <a:srgbClr val="FF0000"/>
                </a:solidFill>
              </a:rPr>
              <a:t> </a:t>
            </a:r>
            <a:r>
              <a:rPr lang="en-US" dirty="0" err="1">
                <a:solidFill>
                  <a:srgbClr val="FF0000"/>
                </a:solidFill>
              </a:rPr>
              <a:t>daemia</a:t>
            </a:r>
            <a:r>
              <a:rPr lang="en-US" dirty="0">
                <a:solidFill>
                  <a:srgbClr val="FF0000"/>
                </a:solidFill>
              </a:rPr>
              <a:t> (</a:t>
            </a:r>
            <a:r>
              <a:rPr lang="en-US" dirty="0" err="1">
                <a:solidFill>
                  <a:srgbClr val="FF0000"/>
                </a:solidFill>
              </a:rPr>
              <a:t>Veli</a:t>
            </a:r>
            <a:r>
              <a:rPr lang="en-US" dirty="0">
                <a:solidFill>
                  <a:srgbClr val="FF0000"/>
                </a:solidFill>
              </a:rPr>
              <a:t> </a:t>
            </a:r>
            <a:r>
              <a:rPr lang="en-US" dirty="0" err="1">
                <a:solidFill>
                  <a:srgbClr val="FF0000"/>
                </a:solidFill>
              </a:rPr>
              <a:t>paruthi</a:t>
            </a:r>
            <a:r>
              <a:rPr lang="en-US" dirty="0">
                <a:solidFill>
                  <a:srgbClr val="FF0000"/>
                </a:solidFill>
              </a:rPr>
              <a:t>)</a:t>
            </a:r>
          </a:p>
          <a:p>
            <a:pPr marL="109728" indent="0" algn="just">
              <a:buNone/>
            </a:pPr>
            <a:r>
              <a:rPr lang="en-US" dirty="0" err="1"/>
              <a:t>Pergularia</a:t>
            </a:r>
            <a:r>
              <a:rPr lang="en-US" dirty="0"/>
              <a:t> </a:t>
            </a:r>
            <a:r>
              <a:rPr lang="en-US" dirty="0" err="1"/>
              <a:t>daemia</a:t>
            </a:r>
            <a:r>
              <a:rPr lang="en-US" dirty="0"/>
              <a:t> (</a:t>
            </a:r>
            <a:r>
              <a:rPr lang="en-US" dirty="0" err="1"/>
              <a:t>Asclepiadaceae</a:t>
            </a:r>
            <a:r>
              <a:rPr lang="en-US" dirty="0"/>
              <a:t>) known as “</a:t>
            </a:r>
            <a:r>
              <a:rPr lang="en-US" dirty="0" err="1"/>
              <a:t>Veliparuthi</a:t>
            </a:r>
            <a:r>
              <a:rPr lang="en-US" dirty="0"/>
              <a:t>” in Tamil, “</a:t>
            </a:r>
            <a:r>
              <a:rPr lang="en-US" dirty="0" err="1"/>
              <a:t>Uttaravaruni</a:t>
            </a:r>
            <a:r>
              <a:rPr lang="en-US" dirty="0"/>
              <a:t> in Sanskrit. Traditionally </a:t>
            </a:r>
            <a:r>
              <a:rPr lang="en-US" dirty="0" err="1"/>
              <a:t>Pergularia</a:t>
            </a:r>
            <a:r>
              <a:rPr lang="en-US" dirty="0"/>
              <a:t> </a:t>
            </a:r>
            <a:r>
              <a:rPr lang="en-US" dirty="0" err="1"/>
              <a:t>daemia</a:t>
            </a:r>
            <a:r>
              <a:rPr lang="en-US" dirty="0"/>
              <a:t> is used for its various pharmacological activities. It has potential effect on normalizing menstrual irregularities and regularizing the estrous cycle. So the restoration of the estrous cycle reduces the development of follicular cyst .</a:t>
            </a:r>
          </a:p>
          <a:p>
            <a:pPr algn="just"/>
            <a:endParaRPr lang="en-US" dirty="0"/>
          </a:p>
        </p:txBody>
      </p:sp>
    </p:spTree>
    <p:extLst>
      <p:ext uri="{BB962C8B-B14F-4D97-AF65-F5344CB8AC3E}">
        <p14:creationId xmlns:p14="http://schemas.microsoft.com/office/powerpoint/2010/main" val="1226507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109728" indent="0" algn="ctr">
              <a:buNone/>
            </a:pPr>
            <a:r>
              <a:rPr lang="en-US" dirty="0" err="1">
                <a:solidFill>
                  <a:srgbClr val="FF0000"/>
                </a:solidFill>
              </a:rPr>
              <a:t>Galega</a:t>
            </a:r>
            <a:r>
              <a:rPr lang="en-US" dirty="0">
                <a:solidFill>
                  <a:srgbClr val="FF0000"/>
                </a:solidFill>
              </a:rPr>
              <a:t> </a:t>
            </a:r>
            <a:r>
              <a:rPr lang="en-US" dirty="0" err="1">
                <a:solidFill>
                  <a:srgbClr val="FF0000"/>
                </a:solidFill>
              </a:rPr>
              <a:t>officinalisi</a:t>
            </a:r>
            <a:r>
              <a:rPr lang="en-US" dirty="0">
                <a:solidFill>
                  <a:srgbClr val="FF0000"/>
                </a:solidFill>
              </a:rPr>
              <a:t> (Goats Rue)</a:t>
            </a:r>
          </a:p>
          <a:p>
            <a:pPr marL="109728" indent="0" algn="just">
              <a:buNone/>
            </a:pPr>
            <a:r>
              <a:rPr lang="en-US" dirty="0" err="1"/>
              <a:t>Galega</a:t>
            </a:r>
            <a:r>
              <a:rPr lang="en-US" dirty="0"/>
              <a:t> </a:t>
            </a:r>
            <a:r>
              <a:rPr lang="en-US" dirty="0" err="1"/>
              <a:t>officinalisi</a:t>
            </a:r>
            <a:r>
              <a:rPr lang="en-US" dirty="0"/>
              <a:t> (</a:t>
            </a:r>
            <a:r>
              <a:rPr lang="en-US" dirty="0" err="1"/>
              <a:t>Fabaceae</a:t>
            </a:r>
            <a:r>
              <a:rPr lang="en-US" dirty="0"/>
              <a:t>) requires more clinical studies to reveal its beneficial effect in women with polycystic ovarian syndrome. </a:t>
            </a:r>
            <a:r>
              <a:rPr lang="en-US" dirty="0" err="1"/>
              <a:t>Galega</a:t>
            </a:r>
            <a:r>
              <a:rPr lang="en-US" dirty="0"/>
              <a:t> </a:t>
            </a:r>
            <a:r>
              <a:rPr lang="en-US" dirty="0" err="1"/>
              <a:t>officinalisi</a:t>
            </a:r>
            <a:r>
              <a:rPr lang="en-US" dirty="0"/>
              <a:t> has been known since the middle ages for reliving the symptoms of diabetes mellitus, it turned out into guanidine, a substance that decreases blood sugar by decreasing insulin resistance. However, it is the natural source of guanidine which is an anti-diabetic drug from </a:t>
            </a:r>
            <a:r>
              <a:rPr lang="en-US" dirty="0" err="1"/>
              <a:t>biguanides</a:t>
            </a:r>
            <a:r>
              <a:rPr lang="en-US" dirty="0"/>
              <a:t> class. A commonly used drug for PCOS is Metformin which belongs to the biguanide class. This association alone should garner this herb as a second look for treating polycystic ovarian syndrome</a:t>
            </a:r>
          </a:p>
          <a:p>
            <a:pPr algn="just"/>
            <a:endParaRPr lang="en-US" dirty="0"/>
          </a:p>
        </p:txBody>
      </p:sp>
    </p:spTree>
    <p:extLst>
      <p:ext uri="{BB962C8B-B14F-4D97-AF65-F5344CB8AC3E}">
        <p14:creationId xmlns:p14="http://schemas.microsoft.com/office/powerpoint/2010/main" val="1095316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109728" indent="0" algn="ctr">
              <a:buNone/>
            </a:pPr>
            <a:r>
              <a:rPr lang="en-US" dirty="0">
                <a:solidFill>
                  <a:srgbClr val="FF0000"/>
                </a:solidFill>
              </a:rPr>
              <a:t>Areca catechu (</a:t>
            </a:r>
            <a:r>
              <a:rPr lang="en-US" dirty="0" err="1">
                <a:solidFill>
                  <a:srgbClr val="FF0000"/>
                </a:solidFill>
              </a:rPr>
              <a:t>Betal</a:t>
            </a:r>
            <a:r>
              <a:rPr lang="en-US" dirty="0">
                <a:solidFill>
                  <a:srgbClr val="FF0000"/>
                </a:solidFill>
              </a:rPr>
              <a:t> Palm)</a:t>
            </a:r>
          </a:p>
          <a:p>
            <a:pPr marL="109728" indent="0" algn="just">
              <a:buNone/>
            </a:pPr>
            <a:r>
              <a:rPr lang="en-US" dirty="0"/>
              <a:t>Areca catechu (</a:t>
            </a:r>
            <a:r>
              <a:rPr lang="en-US" dirty="0" err="1"/>
              <a:t>Arecaceae</a:t>
            </a:r>
            <a:r>
              <a:rPr lang="en-US" dirty="0"/>
              <a:t>) tenderly maintains the healthy production of female hormones &amp; relieves congestion of the blood vessels in abdominal area. Areca catechu maintains healthy female reproductive system, eases menopausal transition and helps in supporting healthy libido. It helps in increasing the retentive power of the uterus and used to remove debility after child birth. </a:t>
            </a:r>
          </a:p>
          <a:p>
            <a:endParaRPr lang="en-US" dirty="0"/>
          </a:p>
          <a:p>
            <a:endParaRPr lang="en-US" dirty="0"/>
          </a:p>
        </p:txBody>
      </p:sp>
    </p:spTree>
    <p:extLst>
      <p:ext uri="{BB962C8B-B14F-4D97-AF65-F5344CB8AC3E}">
        <p14:creationId xmlns:p14="http://schemas.microsoft.com/office/powerpoint/2010/main" val="3955011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109728" indent="0" algn="ctr">
              <a:buNone/>
            </a:pPr>
            <a:r>
              <a:rPr lang="en-US" dirty="0" err="1">
                <a:solidFill>
                  <a:srgbClr val="FF0000"/>
                </a:solidFill>
              </a:rPr>
              <a:t>Cinnamomum</a:t>
            </a:r>
            <a:r>
              <a:rPr lang="en-US" dirty="0">
                <a:solidFill>
                  <a:srgbClr val="FF0000"/>
                </a:solidFill>
              </a:rPr>
              <a:t> </a:t>
            </a:r>
            <a:r>
              <a:rPr lang="en-US" dirty="0" err="1">
                <a:solidFill>
                  <a:srgbClr val="FF0000"/>
                </a:solidFill>
              </a:rPr>
              <a:t>zeylanicum</a:t>
            </a:r>
            <a:r>
              <a:rPr lang="en-US" dirty="0">
                <a:solidFill>
                  <a:srgbClr val="FF0000"/>
                </a:solidFill>
              </a:rPr>
              <a:t> (Cinnamon)</a:t>
            </a:r>
          </a:p>
          <a:p>
            <a:pPr marL="109728" indent="0" algn="just">
              <a:buNone/>
            </a:pPr>
            <a:r>
              <a:rPr lang="en-US" dirty="0"/>
              <a:t>Clinical trial on PCOS women showed significant reduction in insulin resistance by increasing phosphatidylinositol 3-kinase activity in the insulin signaling pathway due to the presence of insulin potentiating factor which enhances the insulin activity in carbohydrate metabolism.</a:t>
            </a:r>
          </a:p>
          <a:p>
            <a:endParaRPr lang="en-US" dirty="0"/>
          </a:p>
        </p:txBody>
      </p:sp>
    </p:spTree>
    <p:extLst>
      <p:ext uri="{BB962C8B-B14F-4D97-AF65-F5344CB8AC3E}">
        <p14:creationId xmlns:p14="http://schemas.microsoft.com/office/powerpoint/2010/main" val="229489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534400" cy="5715000"/>
          </a:xfrm>
        </p:spPr>
        <p:txBody>
          <a:bodyPr>
            <a:normAutofit fontScale="77500" lnSpcReduction="20000"/>
          </a:bodyPr>
          <a:lstStyle/>
          <a:p>
            <a:pPr algn="just"/>
            <a:r>
              <a:rPr lang="en-US" dirty="0"/>
              <a:t>Polycystic ovary syndrome (PCOS) is a heterogeneous endocrine disorder, leading to several health complications, including menstrual dysfunction, infertility, hirsutism, acne, obesity, and metabolic syndrome. </a:t>
            </a:r>
          </a:p>
          <a:p>
            <a:pPr algn="just"/>
            <a:r>
              <a:rPr lang="en-US" dirty="0"/>
              <a:t>Polycystic ovary syndrome (PCOS) is a complex condition characterized by elevated androgen levels, menstrual irregularities, and/or small cysts on one or both ovaries. Polycystic ovary syndrome (PCOS) is one of the most common endocrine and metabolic disorders in premenopausal women. </a:t>
            </a:r>
          </a:p>
          <a:p>
            <a:pPr algn="just"/>
            <a:r>
              <a:rPr lang="en-US" dirty="0"/>
              <a:t>Heterogeneous by nature, PCOS is defined by a combination of signs and symptoms of androgen excess and ovarian dysfunction in the absence of other specific diagnoses. </a:t>
            </a:r>
          </a:p>
          <a:p>
            <a:pPr algn="just"/>
            <a:r>
              <a:rPr lang="en-US" dirty="0"/>
              <a:t>The etiology of this syndrome remains largely unknown, but mounting evidence suggests that PCOS might be a complex </a:t>
            </a:r>
            <a:r>
              <a:rPr lang="en-US" dirty="0" err="1"/>
              <a:t>multigenic</a:t>
            </a:r>
            <a:r>
              <a:rPr lang="en-US" dirty="0"/>
              <a:t> disorder with strong epigenetic and environmental influences, including diet and lifestyle factors. PCOS is frequently associated with abdominal adiposity, insulin resistance, obesity, metabolic disorders and cardiovascular risk factors.</a:t>
            </a:r>
          </a:p>
          <a:p>
            <a:pPr algn="just"/>
            <a:endParaRPr lang="en-US" dirty="0"/>
          </a:p>
        </p:txBody>
      </p:sp>
      <p:sp>
        <p:nvSpPr>
          <p:cNvPr id="2" name="Title 1"/>
          <p:cNvSpPr>
            <a:spLocks noGrp="1"/>
          </p:cNvSpPr>
          <p:nvPr>
            <p:ph type="title"/>
          </p:nvPr>
        </p:nvSpPr>
        <p:spPr>
          <a:xfrm>
            <a:off x="457200" y="152400"/>
            <a:ext cx="8229600" cy="1143000"/>
          </a:xfrm>
        </p:spPr>
        <p:txBody>
          <a:bodyPr/>
          <a:lstStyle/>
          <a:p>
            <a:pPr algn="ctr"/>
            <a:r>
              <a:rPr lang="en-US" dirty="0"/>
              <a:t>Introduction</a:t>
            </a:r>
          </a:p>
        </p:txBody>
      </p:sp>
    </p:spTree>
    <p:extLst>
      <p:ext uri="{BB962C8B-B14F-4D97-AF65-F5344CB8AC3E}">
        <p14:creationId xmlns:p14="http://schemas.microsoft.com/office/powerpoint/2010/main" val="4119966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109728" indent="0" algn="ctr">
              <a:buNone/>
            </a:pPr>
            <a:r>
              <a:rPr lang="en-US" dirty="0" err="1">
                <a:solidFill>
                  <a:srgbClr val="FF0000"/>
                </a:solidFill>
              </a:rPr>
              <a:t>Glycyrrhiza</a:t>
            </a:r>
            <a:r>
              <a:rPr lang="en-US" dirty="0">
                <a:solidFill>
                  <a:srgbClr val="FF0000"/>
                </a:solidFill>
              </a:rPr>
              <a:t> </a:t>
            </a:r>
            <a:r>
              <a:rPr lang="en-US" dirty="0" err="1">
                <a:solidFill>
                  <a:srgbClr val="FF0000"/>
                </a:solidFill>
              </a:rPr>
              <a:t>glabra</a:t>
            </a:r>
            <a:r>
              <a:rPr lang="en-US" dirty="0">
                <a:solidFill>
                  <a:srgbClr val="FF0000"/>
                </a:solidFill>
              </a:rPr>
              <a:t> (</a:t>
            </a:r>
            <a:r>
              <a:rPr lang="en-US" dirty="0" err="1">
                <a:solidFill>
                  <a:srgbClr val="FF0000"/>
                </a:solidFill>
              </a:rPr>
              <a:t>Liquorice</a:t>
            </a:r>
            <a:r>
              <a:rPr lang="en-US" dirty="0">
                <a:solidFill>
                  <a:srgbClr val="FF0000"/>
                </a:solidFill>
              </a:rPr>
              <a:t>)</a:t>
            </a:r>
          </a:p>
          <a:p>
            <a:pPr marL="109728" indent="0" algn="just">
              <a:buNone/>
            </a:pPr>
            <a:r>
              <a:rPr lang="en-US" dirty="0"/>
              <a:t>Clinical studies conducted on </a:t>
            </a:r>
            <a:r>
              <a:rPr lang="en-US" dirty="0" err="1"/>
              <a:t>liquorice</a:t>
            </a:r>
            <a:r>
              <a:rPr lang="en-US" dirty="0"/>
              <a:t> confirmed that it reduces serum testosterone probably due to the block of 17-hydroxysteroid dehydrogenase and 17-20 </a:t>
            </a:r>
            <a:r>
              <a:rPr lang="en-US" dirty="0" err="1"/>
              <a:t>lyase</a:t>
            </a:r>
            <a:r>
              <a:rPr lang="en-US" dirty="0"/>
              <a:t> in PCOS.</a:t>
            </a:r>
          </a:p>
          <a:p>
            <a:endParaRPr lang="en-US" dirty="0"/>
          </a:p>
          <a:p>
            <a:endParaRPr lang="en-US" dirty="0"/>
          </a:p>
        </p:txBody>
      </p:sp>
    </p:spTree>
    <p:extLst>
      <p:ext uri="{BB962C8B-B14F-4D97-AF65-F5344CB8AC3E}">
        <p14:creationId xmlns:p14="http://schemas.microsoft.com/office/powerpoint/2010/main" val="3849261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109728" indent="0" algn="ctr">
              <a:buNone/>
            </a:pPr>
            <a:r>
              <a:rPr lang="en-US" dirty="0">
                <a:solidFill>
                  <a:srgbClr val="FF0000"/>
                </a:solidFill>
              </a:rPr>
              <a:t>Nigella sativa Linn (</a:t>
            </a:r>
            <a:r>
              <a:rPr lang="en-US" dirty="0" err="1">
                <a:solidFill>
                  <a:srgbClr val="FF0000"/>
                </a:solidFill>
              </a:rPr>
              <a:t>Kalonji</a:t>
            </a:r>
            <a:r>
              <a:rPr lang="en-US" dirty="0">
                <a:solidFill>
                  <a:srgbClr val="FF0000"/>
                </a:solidFill>
              </a:rPr>
              <a:t>)</a:t>
            </a:r>
          </a:p>
          <a:p>
            <a:pPr marL="109728" indent="0">
              <a:buNone/>
            </a:pPr>
            <a:r>
              <a:rPr lang="en-US" dirty="0" err="1"/>
              <a:t>Kalonji</a:t>
            </a:r>
            <a:r>
              <a:rPr lang="en-US" dirty="0"/>
              <a:t> oil was proved to be effective in patients of insulin resistance syndrome and in alleviating the obesity mainly due to its insulin sensitizing action. Various components of </a:t>
            </a:r>
            <a:r>
              <a:rPr lang="en-US" dirty="0" err="1"/>
              <a:t>kalonji</a:t>
            </a:r>
            <a:r>
              <a:rPr lang="en-US" dirty="0"/>
              <a:t> like </a:t>
            </a:r>
            <a:r>
              <a:rPr lang="en-US" dirty="0" err="1"/>
              <a:t>thymoquinone</a:t>
            </a:r>
            <a:r>
              <a:rPr lang="en-US" dirty="0"/>
              <a:t>, </a:t>
            </a:r>
            <a:r>
              <a:rPr lang="en-US" dirty="0" err="1"/>
              <a:t>thymol</a:t>
            </a:r>
            <a:r>
              <a:rPr lang="en-US" dirty="0"/>
              <a:t>, unsaturated fatty acids, lipase and tannins are responsible for its beneficial effects in insulin resistance syndrome.</a:t>
            </a:r>
          </a:p>
          <a:p>
            <a:endParaRPr lang="en-US" dirty="0"/>
          </a:p>
        </p:txBody>
      </p:sp>
    </p:spTree>
    <p:extLst>
      <p:ext uri="{BB962C8B-B14F-4D97-AF65-F5344CB8AC3E}">
        <p14:creationId xmlns:p14="http://schemas.microsoft.com/office/powerpoint/2010/main" val="567772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lnSpcReduction="10000"/>
          </a:bodyPr>
          <a:lstStyle/>
          <a:p>
            <a:pPr algn="just"/>
            <a:r>
              <a:rPr lang="en-US" dirty="0"/>
              <a:t>Many studies across the world have confirmed that PCOS can be treated with herbal remedies and lifestyle management. Unani physicians have recommended regular induction of menstruation as one of treatment modality applied for women who has developed masculine features suggestive of PCOS. </a:t>
            </a:r>
          </a:p>
          <a:p>
            <a:pPr algn="just"/>
            <a:r>
              <a:rPr lang="en-US" dirty="0"/>
              <a:t>Management based on correction of temperament, menstrual regulation by use of </a:t>
            </a:r>
            <a:r>
              <a:rPr lang="en-US" dirty="0" err="1"/>
              <a:t>emmenagogue</a:t>
            </a:r>
            <a:r>
              <a:rPr lang="en-US" dirty="0"/>
              <a:t> drugs and local application of herbs to reduce the severity of hair growth, acne and hyper pigmentation due to PCOs have also been reported</a:t>
            </a:r>
          </a:p>
        </p:txBody>
      </p:sp>
      <p:sp>
        <p:nvSpPr>
          <p:cNvPr id="2" name="Title 1"/>
          <p:cNvSpPr>
            <a:spLocks noGrp="1"/>
          </p:cNvSpPr>
          <p:nvPr>
            <p:ph type="title"/>
          </p:nvPr>
        </p:nvSpPr>
        <p:spPr>
          <a:xfrm>
            <a:off x="457200" y="76200"/>
            <a:ext cx="8229600" cy="1143000"/>
          </a:xfrm>
        </p:spPr>
        <p:txBody>
          <a:bodyPr/>
          <a:lstStyle/>
          <a:p>
            <a:pPr algn="ctr"/>
            <a:r>
              <a:rPr lang="en-US" dirty="0"/>
              <a:t>Results</a:t>
            </a:r>
          </a:p>
        </p:txBody>
      </p:sp>
    </p:spTree>
    <p:extLst>
      <p:ext uri="{BB962C8B-B14F-4D97-AF65-F5344CB8AC3E}">
        <p14:creationId xmlns:p14="http://schemas.microsoft.com/office/powerpoint/2010/main" val="2639481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a:t>Preclinical and clinical studies have provided preliminary evidence that herbal medicines may have beneficial effects for women with PCOS. In addition alternate therapeutic protocols have been followed to improve the quality of life in these patients. </a:t>
            </a:r>
          </a:p>
          <a:p>
            <a:pPr algn="just"/>
            <a:r>
              <a:rPr lang="en-US" dirty="0"/>
              <a:t> However Further investigations into the mechanisms of effect for herbal extracts are needed to complete our understanding of the reproductive </a:t>
            </a:r>
            <a:r>
              <a:rPr lang="en-US" dirty="0" err="1"/>
              <a:t>endocrinological</a:t>
            </a:r>
            <a:r>
              <a:rPr lang="en-US" dirty="0"/>
              <a:t> effects for herbal medicine for this condition.</a:t>
            </a:r>
          </a:p>
        </p:txBody>
      </p:sp>
      <p:sp>
        <p:nvSpPr>
          <p:cNvPr id="2" name="Title 1"/>
          <p:cNvSpPr>
            <a:spLocks noGrp="1"/>
          </p:cNvSpPr>
          <p:nvPr>
            <p:ph type="title"/>
          </p:nvPr>
        </p:nvSpPr>
        <p:spPr/>
        <p:txBody>
          <a:bodyPr/>
          <a:lstStyle/>
          <a:p>
            <a:pPr algn="ctr"/>
            <a:r>
              <a:rPr lang="en-US" dirty="0"/>
              <a:t>Conclusion</a:t>
            </a:r>
          </a:p>
        </p:txBody>
      </p:sp>
    </p:spTree>
    <p:extLst>
      <p:ext uri="{BB962C8B-B14F-4D97-AF65-F5344CB8AC3E}">
        <p14:creationId xmlns:p14="http://schemas.microsoft.com/office/powerpoint/2010/main" val="3842700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pPr algn="just"/>
            <a:r>
              <a:rPr lang="en-US" dirty="0"/>
              <a:t>Maqbool M, Gani I and Geer MI: Polycystic ovarian syndrome- a multifaceted disease: a review. </a:t>
            </a:r>
            <a:r>
              <a:rPr lang="en-US" dirty="0" err="1"/>
              <a:t>Int</a:t>
            </a:r>
            <a:r>
              <a:rPr lang="en-US" dirty="0"/>
              <a:t> J Pharm </a:t>
            </a:r>
            <a:r>
              <a:rPr lang="en-US" dirty="0" err="1"/>
              <a:t>Sci</a:t>
            </a:r>
            <a:r>
              <a:rPr lang="en-US" dirty="0"/>
              <a:t> &amp; Res 2019; 10(3): 1072-79.</a:t>
            </a:r>
          </a:p>
          <a:p>
            <a:pPr algn="just"/>
            <a:r>
              <a:rPr lang="en-US" dirty="0"/>
              <a:t>Maqbool M, Dar MA, Gani I, Geer MI, Insulin Resistance and Polycystic ovary Syndrome: A Review, Journal of Drug Delivery and Therapeutics. 2019; 9(1-s):433-436.</a:t>
            </a:r>
          </a:p>
          <a:p>
            <a:pPr algn="just"/>
            <a:r>
              <a:rPr lang="en-US" dirty="0"/>
              <a:t>Mohd M, Maqbool M, Dar MA, </a:t>
            </a:r>
            <a:r>
              <a:rPr lang="en-US" dirty="0" err="1"/>
              <a:t>Mushtaq</a:t>
            </a:r>
            <a:r>
              <a:rPr lang="en-US" dirty="0"/>
              <a:t> I, Polycystic Ovary Syndrome, a modern epidemic: An overview, Journal of Drug Delivery and Therapeutics. 2019; 9(3):641-644.</a:t>
            </a:r>
          </a:p>
          <a:p>
            <a:pPr algn="just"/>
            <a:r>
              <a:rPr lang="en-US" dirty="0" err="1"/>
              <a:t>Pachiappan</a:t>
            </a:r>
            <a:r>
              <a:rPr lang="en-US" dirty="0"/>
              <a:t> S, </a:t>
            </a:r>
            <a:r>
              <a:rPr lang="en-US" dirty="0" err="1"/>
              <a:t>Matheswaran</a:t>
            </a:r>
            <a:r>
              <a:rPr lang="en-US" dirty="0"/>
              <a:t> S, </a:t>
            </a:r>
            <a:r>
              <a:rPr lang="en-US" dirty="0" err="1"/>
              <a:t>Pushkalai</a:t>
            </a:r>
            <a:r>
              <a:rPr lang="en-US" dirty="0"/>
              <a:t> P S and </a:t>
            </a:r>
            <a:r>
              <a:rPr lang="en-US" dirty="0" err="1"/>
              <a:t>Muthusamy</a:t>
            </a:r>
            <a:r>
              <a:rPr lang="en-US" dirty="0"/>
              <a:t>  G. Medicinal plants for polycystic ovary syndrome: A review of </a:t>
            </a:r>
            <a:r>
              <a:rPr lang="en-US" dirty="0" err="1"/>
              <a:t>phytomedicine</a:t>
            </a:r>
            <a:r>
              <a:rPr lang="en-US" dirty="0"/>
              <a:t> research  International Journal of Herbal Medicine 2017; 5(2): 78-80.</a:t>
            </a:r>
          </a:p>
          <a:p>
            <a:pPr algn="just"/>
            <a:r>
              <a:rPr lang="en-US" dirty="0"/>
              <a:t>Dr. </a:t>
            </a:r>
            <a:r>
              <a:rPr lang="en-US" dirty="0" err="1"/>
              <a:t>Fathima</a:t>
            </a:r>
            <a:r>
              <a:rPr lang="en-US" dirty="0"/>
              <a:t> KF and Dr. </a:t>
            </a:r>
            <a:r>
              <a:rPr lang="en-US" dirty="0" err="1"/>
              <a:t>Shameem</a:t>
            </a:r>
            <a:r>
              <a:rPr lang="en-US" dirty="0"/>
              <a:t> I. An approach to the management of poly cystic ovarian disease in Unani system of medicine: A review International Journal of Applied Research 2016; 2(6): 585-590.</a:t>
            </a:r>
          </a:p>
          <a:p>
            <a:pPr marL="0" indent="0">
              <a:buNone/>
            </a:pP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pPr algn="ctr"/>
            <a:r>
              <a:rPr lang="en-US" dirty="0"/>
              <a:t>Bibliography</a:t>
            </a:r>
            <a:br>
              <a:rPr lang="en-US" dirty="0"/>
            </a:br>
            <a:endParaRPr lang="en-US" dirty="0"/>
          </a:p>
        </p:txBody>
      </p:sp>
    </p:spTree>
    <p:extLst>
      <p:ext uri="{BB962C8B-B14F-4D97-AF65-F5344CB8AC3E}">
        <p14:creationId xmlns:p14="http://schemas.microsoft.com/office/powerpoint/2010/main" val="4129746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09800"/>
            <a:ext cx="8229600" cy="1143000"/>
          </a:xfrm>
        </p:spPr>
        <p:txBody>
          <a:bodyPr/>
          <a:lstStyle/>
          <a:p>
            <a:r>
              <a:rPr lang="en-US" dirty="0"/>
              <a:t>Thanks </a:t>
            </a:r>
          </a:p>
        </p:txBody>
      </p:sp>
    </p:spTree>
    <p:extLst>
      <p:ext uri="{BB962C8B-B14F-4D97-AF65-F5344CB8AC3E}">
        <p14:creationId xmlns:p14="http://schemas.microsoft.com/office/powerpoint/2010/main" val="2915530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normAutofit fontScale="92500" lnSpcReduction="10000"/>
          </a:bodyPr>
          <a:lstStyle/>
          <a:p>
            <a:pPr algn="just"/>
            <a:r>
              <a:rPr lang="en-US" dirty="0"/>
              <a:t>The exact pathophysiology of PCOS is complex and remains largely unclear. Genetic and environmental contributors to hormonal disturbances combine with other factors, including obesity, ovarian dysfunction and hypothalamic pituitary abnormalities to contribute to the </a:t>
            </a:r>
            <a:r>
              <a:rPr lang="en-US" dirty="0" err="1"/>
              <a:t>aetiology</a:t>
            </a:r>
            <a:r>
              <a:rPr lang="en-US" dirty="0"/>
              <a:t> of PCOS. However, greater understanding of pathophysiological contributors in PCOS have been hampered by a lack of ideal methods to assess either </a:t>
            </a:r>
            <a:r>
              <a:rPr lang="en-US" dirty="0" err="1"/>
              <a:t>hyperandrogenism</a:t>
            </a:r>
            <a:r>
              <a:rPr lang="en-US" dirty="0"/>
              <a:t> or insulin resistance.</a:t>
            </a:r>
          </a:p>
          <a:p>
            <a:pPr algn="just"/>
            <a:r>
              <a:rPr lang="en-US" dirty="0"/>
              <a:t> </a:t>
            </a:r>
            <a:r>
              <a:rPr lang="en-US" dirty="0" err="1"/>
              <a:t>Hyperandrogenism</a:t>
            </a:r>
            <a:r>
              <a:rPr lang="en-US" dirty="0"/>
              <a:t> is a well established contributor to PCOS etiology, detected in around 60% to 80% of cases. Insulin resistance is a pathophysiological contributor in around 50% to 80% of women with PCOS, especially in those with more severe PCOS diagnosed on National Institutes of Health (NIH) criteria and in women who are overweight.</a:t>
            </a:r>
          </a:p>
          <a:p>
            <a:pPr algn="just"/>
            <a:endParaRPr lang="en-US" dirty="0"/>
          </a:p>
        </p:txBody>
      </p:sp>
    </p:spTree>
    <p:extLst>
      <p:ext uri="{BB962C8B-B14F-4D97-AF65-F5344CB8AC3E}">
        <p14:creationId xmlns:p14="http://schemas.microsoft.com/office/powerpoint/2010/main" val="2824970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We conducted an exclusive search using various electronic databases such as: PUBMED, BMJ, LANCET, WHO Website, </a:t>
            </a:r>
            <a:r>
              <a:rPr lang="en-US" dirty="0" err="1"/>
              <a:t>Unicef</a:t>
            </a:r>
            <a:r>
              <a:rPr lang="en-US" dirty="0"/>
              <a:t> Website and Google Scholar for studies related about Polycystic Ovary Syndrome and various drugs showing promising results in the management of polycystic ovary syndrome. </a:t>
            </a:r>
          </a:p>
          <a:p>
            <a:pPr algn="just"/>
            <a:endParaRPr lang="en-US" dirty="0"/>
          </a:p>
        </p:txBody>
      </p:sp>
      <p:sp>
        <p:nvSpPr>
          <p:cNvPr id="2" name="Title 1"/>
          <p:cNvSpPr>
            <a:spLocks noGrp="1"/>
          </p:cNvSpPr>
          <p:nvPr>
            <p:ph type="title"/>
          </p:nvPr>
        </p:nvSpPr>
        <p:spPr/>
        <p:txBody>
          <a:bodyPr/>
          <a:lstStyle/>
          <a:p>
            <a:pPr algn="ctr"/>
            <a:r>
              <a:rPr lang="en-US" dirty="0"/>
              <a:t>Materials and Methods</a:t>
            </a:r>
          </a:p>
        </p:txBody>
      </p:sp>
    </p:spTree>
    <p:extLst>
      <p:ext uri="{BB962C8B-B14F-4D97-AF65-F5344CB8AC3E}">
        <p14:creationId xmlns:p14="http://schemas.microsoft.com/office/powerpoint/2010/main" val="3904489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715000"/>
          </a:xfrm>
        </p:spPr>
        <p:txBody>
          <a:bodyPr/>
          <a:lstStyle/>
          <a:p>
            <a:pPr algn="just"/>
            <a:endParaRPr lang="en-US" dirty="0"/>
          </a:p>
          <a:p>
            <a:pPr algn="just"/>
            <a:endParaRPr lang="en-US" dirty="0"/>
          </a:p>
          <a:p>
            <a:pPr algn="just"/>
            <a:r>
              <a:rPr lang="en-US" dirty="0"/>
              <a:t>PCOS is a highly prevalent heterogeneous syndrome of clinical and/or biochemical androgen excess, ovulatory dysfunction and polycystic ovaries (PCO). </a:t>
            </a:r>
          </a:p>
          <a:p>
            <a:pPr algn="just"/>
            <a:r>
              <a:rPr lang="en-US" dirty="0"/>
              <a:t>Despite it being one of the most common reproductive health problems of women, its effective treatment remains a significant challenge to medical profession. </a:t>
            </a:r>
          </a:p>
          <a:p>
            <a:pPr algn="just"/>
            <a:endParaRPr lang="en-US" dirty="0"/>
          </a:p>
        </p:txBody>
      </p:sp>
      <p:sp>
        <p:nvSpPr>
          <p:cNvPr id="2" name="Title 1"/>
          <p:cNvSpPr>
            <a:spLocks noGrp="1"/>
          </p:cNvSpPr>
          <p:nvPr>
            <p:ph type="title"/>
          </p:nvPr>
        </p:nvSpPr>
        <p:spPr>
          <a:xfrm>
            <a:off x="457200" y="152400"/>
            <a:ext cx="8229600" cy="533400"/>
          </a:xfrm>
        </p:spPr>
        <p:txBody>
          <a:bodyPr>
            <a:normAutofit fontScale="90000"/>
          </a:bodyPr>
          <a:lstStyle/>
          <a:p>
            <a:pPr algn="ctr"/>
            <a:br>
              <a:rPr lang="en-US" sz="4000" dirty="0"/>
            </a:br>
            <a:br>
              <a:rPr lang="en-US" sz="4000" dirty="0"/>
            </a:br>
            <a:r>
              <a:rPr lang="en-US" sz="4000" dirty="0"/>
              <a:t>Management of Polycystic ovary Syndrome</a:t>
            </a:r>
            <a:br>
              <a:rPr lang="en-US" dirty="0"/>
            </a:br>
            <a:endParaRPr lang="en-US" dirty="0"/>
          </a:p>
        </p:txBody>
      </p:sp>
    </p:spTree>
    <p:extLst>
      <p:ext uri="{BB962C8B-B14F-4D97-AF65-F5344CB8AC3E}">
        <p14:creationId xmlns:p14="http://schemas.microsoft.com/office/powerpoint/2010/main" val="3942667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610600" cy="5715000"/>
          </a:xfrm>
        </p:spPr>
        <p:txBody>
          <a:bodyPr>
            <a:normAutofit fontScale="85000" lnSpcReduction="10000"/>
          </a:bodyPr>
          <a:lstStyle/>
          <a:p>
            <a:pPr algn="just"/>
            <a:r>
              <a:rPr lang="en-US" dirty="0"/>
              <a:t>Guidelines recommend exercise therapy and calorie-restricted diet as a crucial part of the management of obesity in women with PCOS. In fact, lifestyle modifications are considered as a cost-effective first line treatment and as a necessary adjunct to medication.</a:t>
            </a:r>
          </a:p>
          <a:p>
            <a:pPr algn="just"/>
            <a:r>
              <a:rPr lang="en-US" dirty="0"/>
              <a:t>Because the primary cause of PCOS is unknown, treatment is directed at the symptoms. Few treatment approaches improve all aspects of the syndrome, and the patient’s desire for fertility may prevent her from seeking treatment despite the presence of symptoms. Treatment goals should include correcting anovulation, inhibiting the action of androgens on target tissues, and reducing insulin resistance.</a:t>
            </a:r>
          </a:p>
          <a:p>
            <a:pPr algn="just"/>
            <a:r>
              <a:rPr lang="en-US" dirty="0"/>
              <a:t>Weight reduction for obese patients with PCOS is beneficial in many ways. Weight loss helps to decrease androgen, luteinizing hormone (LH), and insulin levels. </a:t>
            </a:r>
          </a:p>
          <a:p>
            <a:pPr algn="just"/>
            <a:endParaRPr lang="en-US" dirty="0"/>
          </a:p>
        </p:txBody>
      </p:sp>
      <p:sp>
        <p:nvSpPr>
          <p:cNvPr id="2" name="Title 1"/>
          <p:cNvSpPr>
            <a:spLocks noGrp="1"/>
          </p:cNvSpPr>
          <p:nvPr>
            <p:ph type="title"/>
          </p:nvPr>
        </p:nvSpPr>
        <p:spPr>
          <a:xfrm>
            <a:off x="457200" y="457200"/>
            <a:ext cx="8229600" cy="639762"/>
          </a:xfrm>
        </p:spPr>
        <p:txBody>
          <a:bodyPr>
            <a:normAutofit fontScale="90000"/>
          </a:bodyPr>
          <a:lstStyle/>
          <a:p>
            <a:r>
              <a:rPr lang="en-US" dirty="0"/>
              <a:t>Lifestyle changes</a:t>
            </a:r>
            <a:br>
              <a:rPr lang="en-US" dirty="0"/>
            </a:br>
            <a:endParaRPr lang="en-US" dirty="0"/>
          </a:p>
        </p:txBody>
      </p:sp>
    </p:spTree>
    <p:extLst>
      <p:ext uri="{BB962C8B-B14F-4D97-AF65-F5344CB8AC3E}">
        <p14:creationId xmlns:p14="http://schemas.microsoft.com/office/powerpoint/2010/main" val="3373842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r>
              <a:rPr lang="en-US" dirty="0"/>
              <a:t>Insulin resistance, obesity and elevated levels of male hormones (androgens) are associated with PCOS. The deskbound lifestyle, dietary variations, lack of exercise and stress etc. are also contributory factors. </a:t>
            </a:r>
          </a:p>
          <a:p>
            <a:pPr algn="just"/>
            <a:r>
              <a:rPr lang="en-US" dirty="0"/>
              <a:t>Many plants like Asparagus </a:t>
            </a:r>
            <a:r>
              <a:rPr lang="en-US" dirty="0" err="1"/>
              <a:t>Racemosus</a:t>
            </a:r>
            <a:r>
              <a:rPr lang="en-US" dirty="0"/>
              <a:t>, </a:t>
            </a:r>
            <a:r>
              <a:rPr lang="en-US" dirty="0" err="1"/>
              <a:t>Grifola</a:t>
            </a:r>
            <a:r>
              <a:rPr lang="en-US" dirty="0"/>
              <a:t> </a:t>
            </a:r>
            <a:r>
              <a:rPr lang="en-US" dirty="0" err="1"/>
              <a:t>frondosa</a:t>
            </a:r>
            <a:r>
              <a:rPr lang="en-US" dirty="0"/>
              <a:t>, </a:t>
            </a:r>
            <a:r>
              <a:rPr lang="en-US" dirty="0" err="1"/>
              <a:t>Lepidium</a:t>
            </a:r>
            <a:r>
              <a:rPr lang="en-US" dirty="0"/>
              <a:t> </a:t>
            </a:r>
            <a:r>
              <a:rPr lang="en-US" dirty="0" err="1"/>
              <a:t>meyenii</a:t>
            </a:r>
            <a:r>
              <a:rPr lang="en-US" dirty="0"/>
              <a:t>, </a:t>
            </a:r>
            <a:r>
              <a:rPr lang="en-US" dirty="0" err="1"/>
              <a:t>Tinospora</a:t>
            </a:r>
            <a:r>
              <a:rPr lang="en-US" dirty="0"/>
              <a:t> </a:t>
            </a:r>
            <a:r>
              <a:rPr lang="en-US" dirty="0" err="1"/>
              <a:t>Cordifolia</a:t>
            </a:r>
            <a:r>
              <a:rPr lang="en-US" dirty="0"/>
              <a:t>, etc., have been highly esteemed sources which have the advantages to reduce PCOS and also having hypoglycemic and anti-obesity effect</a:t>
            </a:r>
          </a:p>
        </p:txBody>
      </p:sp>
      <p:sp>
        <p:nvSpPr>
          <p:cNvPr id="2" name="Title 1"/>
          <p:cNvSpPr>
            <a:spLocks noGrp="1"/>
          </p:cNvSpPr>
          <p:nvPr>
            <p:ph type="title"/>
          </p:nvPr>
        </p:nvSpPr>
        <p:spPr>
          <a:xfrm>
            <a:off x="457200" y="274638"/>
            <a:ext cx="8229600" cy="868362"/>
          </a:xfrm>
        </p:spPr>
        <p:txBody>
          <a:bodyPr>
            <a:normAutofit fontScale="90000"/>
          </a:bodyPr>
          <a:lstStyle/>
          <a:p>
            <a:pPr algn="ctr"/>
            <a:r>
              <a:rPr lang="en-US" dirty="0"/>
              <a:t>Drugs of herbal origin for PCOS </a:t>
            </a:r>
            <a:br>
              <a:rPr lang="en-US" dirty="0"/>
            </a:br>
            <a:endParaRPr lang="en-US" dirty="0"/>
          </a:p>
        </p:txBody>
      </p:sp>
    </p:spTree>
    <p:extLst>
      <p:ext uri="{BB962C8B-B14F-4D97-AF65-F5344CB8AC3E}">
        <p14:creationId xmlns:p14="http://schemas.microsoft.com/office/powerpoint/2010/main" val="2647026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5821363"/>
          </a:xfrm>
        </p:spPr>
        <p:txBody>
          <a:bodyPr/>
          <a:lstStyle/>
          <a:p>
            <a:pPr marL="109728" indent="0" algn="ctr">
              <a:buNone/>
            </a:pPr>
            <a:r>
              <a:rPr lang="en-US" dirty="0"/>
              <a:t> </a:t>
            </a:r>
            <a:r>
              <a:rPr lang="en-US" dirty="0">
                <a:solidFill>
                  <a:srgbClr val="FF0000"/>
                </a:solidFill>
              </a:rPr>
              <a:t>Asparagus </a:t>
            </a:r>
            <a:r>
              <a:rPr lang="en-US" dirty="0" err="1">
                <a:solidFill>
                  <a:srgbClr val="FF0000"/>
                </a:solidFill>
              </a:rPr>
              <a:t>Racemosus</a:t>
            </a:r>
            <a:r>
              <a:rPr lang="en-US" dirty="0">
                <a:solidFill>
                  <a:srgbClr val="FF0000"/>
                </a:solidFill>
              </a:rPr>
              <a:t> (</a:t>
            </a:r>
            <a:r>
              <a:rPr lang="en-US" dirty="0" err="1">
                <a:solidFill>
                  <a:srgbClr val="FF0000"/>
                </a:solidFill>
              </a:rPr>
              <a:t>Shatavari</a:t>
            </a:r>
            <a:r>
              <a:rPr lang="en-US" dirty="0">
                <a:solidFill>
                  <a:srgbClr val="FF0000"/>
                </a:solidFill>
              </a:rPr>
              <a:t>)</a:t>
            </a:r>
          </a:p>
          <a:p>
            <a:pPr marL="0" indent="0" algn="just">
              <a:buNone/>
            </a:pPr>
            <a:r>
              <a:rPr lang="en-US" dirty="0"/>
              <a:t>Asparagus </a:t>
            </a:r>
            <a:r>
              <a:rPr lang="en-US" dirty="0" err="1"/>
              <a:t>racemosus</a:t>
            </a:r>
            <a:r>
              <a:rPr lang="en-US" dirty="0"/>
              <a:t>, (</a:t>
            </a:r>
            <a:r>
              <a:rPr lang="en-US" dirty="0" err="1"/>
              <a:t>Asparagaceae</a:t>
            </a:r>
            <a:r>
              <a:rPr lang="en-US" dirty="0"/>
              <a:t>) is traditionally used in Indian medicine (Ayurveda). It helps in promoting normal development of ovarian follicles, regulates menstrual cycle and revitalizes the female reproductive system mainly due to its phytoestrogen (natural plant based estrogen). It also helps in combating the </a:t>
            </a:r>
            <a:r>
              <a:rPr lang="en-US" dirty="0" err="1"/>
              <a:t>hyperinsulinemia</a:t>
            </a:r>
            <a:r>
              <a:rPr lang="en-US" dirty="0"/>
              <a:t>.</a:t>
            </a:r>
          </a:p>
        </p:txBody>
      </p:sp>
    </p:spTree>
    <p:extLst>
      <p:ext uri="{BB962C8B-B14F-4D97-AF65-F5344CB8AC3E}">
        <p14:creationId xmlns:p14="http://schemas.microsoft.com/office/powerpoint/2010/main" val="4174853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ctr">
              <a:buNone/>
            </a:pPr>
            <a:r>
              <a:rPr lang="en-US" dirty="0" err="1">
                <a:solidFill>
                  <a:srgbClr val="FF0000"/>
                </a:solidFill>
              </a:rPr>
              <a:t>Tinospora</a:t>
            </a:r>
            <a:r>
              <a:rPr lang="en-US" dirty="0">
                <a:solidFill>
                  <a:srgbClr val="FF0000"/>
                </a:solidFill>
              </a:rPr>
              <a:t> </a:t>
            </a:r>
            <a:r>
              <a:rPr lang="en-US" dirty="0" err="1">
                <a:solidFill>
                  <a:srgbClr val="FF0000"/>
                </a:solidFill>
              </a:rPr>
              <a:t>Cordifolia</a:t>
            </a:r>
            <a:r>
              <a:rPr lang="en-US" dirty="0">
                <a:solidFill>
                  <a:srgbClr val="FF0000"/>
                </a:solidFill>
              </a:rPr>
              <a:t> (</a:t>
            </a:r>
            <a:r>
              <a:rPr lang="en-US" dirty="0" err="1">
                <a:solidFill>
                  <a:srgbClr val="FF0000"/>
                </a:solidFill>
              </a:rPr>
              <a:t>Guduchi</a:t>
            </a:r>
            <a:r>
              <a:rPr lang="en-US" dirty="0">
                <a:solidFill>
                  <a:srgbClr val="FF0000"/>
                </a:solidFill>
              </a:rPr>
              <a:t>) </a:t>
            </a:r>
          </a:p>
          <a:p>
            <a:pPr marL="0" indent="0" algn="just">
              <a:buNone/>
            </a:pPr>
            <a:r>
              <a:rPr lang="en-US" dirty="0" err="1"/>
              <a:t>Tinospora</a:t>
            </a:r>
            <a:r>
              <a:rPr lang="en-US" dirty="0"/>
              <a:t> </a:t>
            </a:r>
            <a:r>
              <a:rPr lang="en-US" dirty="0" err="1"/>
              <a:t>cordifolia</a:t>
            </a:r>
            <a:r>
              <a:rPr lang="en-US" dirty="0"/>
              <a:t>, (</a:t>
            </a:r>
            <a:r>
              <a:rPr lang="en-US" dirty="0" err="1"/>
              <a:t>Menispermaceae</a:t>
            </a:r>
            <a:r>
              <a:rPr lang="en-US" dirty="0"/>
              <a:t>) is a well known medicinal plant for its hypoglycemic effects . </a:t>
            </a:r>
            <a:r>
              <a:rPr lang="en-US" dirty="0" err="1"/>
              <a:t>Tinospora</a:t>
            </a:r>
            <a:r>
              <a:rPr lang="en-US" dirty="0"/>
              <a:t> </a:t>
            </a:r>
            <a:r>
              <a:rPr lang="en-US" dirty="0" err="1"/>
              <a:t>Cordifolia</a:t>
            </a:r>
            <a:r>
              <a:rPr lang="en-US" dirty="0"/>
              <a:t> is a powerful anti- inflammatory herb. Chronic inflammation in tissues is the root cause for insulin imbalance and ovarian cysts. It helps in lowering insulin resistance, revitalizing all the body tissues and boosting a metabolism naturally. </a:t>
            </a:r>
          </a:p>
          <a:p>
            <a:pPr marL="0" indent="0" algn="just">
              <a:buNone/>
            </a:pPr>
            <a:endParaRPr lang="en-US" dirty="0"/>
          </a:p>
          <a:p>
            <a:pPr algn="just"/>
            <a:endParaRPr lang="en-US" dirty="0"/>
          </a:p>
        </p:txBody>
      </p:sp>
    </p:spTree>
    <p:extLst>
      <p:ext uri="{BB962C8B-B14F-4D97-AF65-F5344CB8AC3E}">
        <p14:creationId xmlns:p14="http://schemas.microsoft.com/office/powerpoint/2010/main" val="2458595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TotalTime>
  <Words>1921</Words>
  <Application>Microsoft Office PowerPoint</Application>
  <PresentationFormat>On-screen Show (4:3)</PresentationFormat>
  <Paragraphs>67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Lucida Sans Unicode</vt:lpstr>
      <vt:lpstr>Verdana</vt:lpstr>
      <vt:lpstr>Wingdings 2</vt:lpstr>
      <vt:lpstr>Wingdings 3</vt:lpstr>
      <vt:lpstr>Concourse</vt:lpstr>
      <vt:lpstr>Management of Polycystic ovary syndrome using drugs of herbal origin </vt:lpstr>
      <vt:lpstr>Introduction</vt:lpstr>
      <vt:lpstr>PowerPoint Presentation</vt:lpstr>
      <vt:lpstr>Materials and Methods</vt:lpstr>
      <vt:lpstr>  Management of Polycystic ovary Syndrome </vt:lpstr>
      <vt:lpstr>Lifestyle changes </vt:lpstr>
      <vt:lpstr>Drugs of herbal origin for PCOS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Results</vt:lpstr>
      <vt:lpstr>Conclusion</vt:lpstr>
      <vt:lpstr>Bibliography </vt:lpstr>
      <vt:lpstr>Thanks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Polycystic ovary syndrome using drugs of herbal origin</dc:title>
  <dc:creator>YOUNUS</dc:creator>
  <cp:lastModifiedBy>Advocate Dr Kazi Abdul Mannan</cp:lastModifiedBy>
  <cp:revision>5</cp:revision>
  <dcterms:created xsi:type="dcterms:W3CDTF">2006-08-16T00:00:00Z</dcterms:created>
  <dcterms:modified xsi:type="dcterms:W3CDTF">2023-11-07T14:40:56Z</dcterms:modified>
</cp:coreProperties>
</file>