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CF9F8D-D06A-4D74-B66E-752A4B32B9E3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E119C4-4808-40F9-8F90-12796F35E0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8077200" cy="3352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 Case Study on Performance and Impact of National Minorities Development &amp; Finance Corporation (NMDFC) Scheme in Kohima District of Nagaland.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5800" y="4572000"/>
            <a:ext cx="4419600" cy="1752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Nchumbeni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 Ovung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Scholar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Debojit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Konwar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Supervisor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09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Case Processing Summary with NMDFC Loan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81000"/>
          <a:ext cx="8382002" cy="6272540"/>
        </p:xfrm>
        <a:graphic>
          <a:graphicData uri="http://schemas.openxmlformats.org/drawingml/2006/table">
            <a:tbl>
              <a:tblPr/>
              <a:tblGrid>
                <a:gridCol w="1923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7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Marginal Percentage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Income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Below 3000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85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56.7%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3000-10000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37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24.7%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15000-20000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2.7%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20000 &amp; above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24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16.0%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Below 20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.7%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20-30 yrs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27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18.0%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30-40 yrs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56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37.3%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40-50 yrs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34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22.7%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 &amp; above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32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21.3%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Occupation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Farmer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102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68.0%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Govt. Service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14.7%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Self employed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Others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Education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Illiterate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.7%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Primary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83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55.3%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Secondary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13.3%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Higher secondary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Graduate and above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20.7%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4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Knowledge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132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88.0%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Valid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100.0%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Missing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Total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Subpopulation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46</a:t>
                      </a:r>
                      <a:r>
                        <a:rPr lang="en-US" sz="12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399" y="1752600"/>
          <a:ext cx="7467600" cy="4724400"/>
        </p:xfrm>
        <a:graphic>
          <a:graphicData uri="http://schemas.openxmlformats.org/drawingml/2006/table">
            <a:tbl>
              <a:tblPr/>
              <a:tblGrid>
                <a:gridCol w="220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55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Model Fitting Criteria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Likelihood Ratio Tests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-2 Log Likelihood of Reduced Model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Chi-Square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df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Sig.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Intercept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67.746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Age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79.937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12.191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.430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Occupation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168.412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100.666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Education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84.639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16.893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.154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Knowledge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75.887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8.141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.043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685800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Likelihood Ratio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81000"/>
            <a:ext cx="7210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Impact of MNDFC Scheme in Productivity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434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Statistics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057400"/>
          <a:ext cx="7543800" cy="1066801"/>
        </p:xfrm>
        <a:graphic>
          <a:graphicData uri="http://schemas.openxmlformats.org/drawingml/2006/table">
            <a:tbl>
              <a:tblPr/>
              <a:tblGrid>
                <a:gridCol w="1470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3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Mean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Std. Deviation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Std. Error Mean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Part 1  Before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20444.4444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12521.09331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4173.69777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After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30555.5556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18276.42683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6092.14228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37338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Correlation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495800"/>
          <a:ext cx="7543801" cy="762000"/>
        </p:xfrm>
        <a:graphic>
          <a:graphicData uri="http://schemas.openxmlformats.org/drawingml/2006/table">
            <a:tbl>
              <a:tblPr/>
              <a:tblGrid>
                <a:gridCol w="1860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Correlation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Sig.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"/>
                          <a:cs typeface="Times New Roman" pitchFamily="18" charset="0"/>
                        </a:rPr>
                        <a:t>Part 1 Before &amp; After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.979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.000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1" y="1905000"/>
          <a:ext cx="8381998" cy="3352800"/>
        </p:xfrm>
        <a:graphic>
          <a:graphicData uri="http://schemas.openxmlformats.org/drawingml/2006/table">
            <a:tbl>
              <a:tblPr/>
              <a:tblGrid>
                <a:gridCol w="124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3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5880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Paired Differences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df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 (2-tailed)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Deviation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Error Mean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Lower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Upper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"/>
                          <a:cs typeface="Times New Roman"/>
                        </a:rPr>
                        <a:t>Part 1 Before &amp; After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-10111.11111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6527.71868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2175.90623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-15128.75986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-5093.46236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-4.647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.002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914400"/>
            <a:ext cx="224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 tes</a:t>
            </a:r>
            <a:r>
              <a:rPr lang="en-US" sz="2000" b="1" dirty="0"/>
              <a:t>t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Paired T Test of Change in Reduction of Cost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Statistics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14600"/>
          <a:ext cx="7467599" cy="1066801"/>
        </p:xfrm>
        <a:graphic>
          <a:graphicData uri="http://schemas.openxmlformats.org/drawingml/2006/table">
            <a:tbl>
              <a:tblPr/>
              <a:tblGrid>
                <a:gridCol w="1455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7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Deviation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Error Mean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"/>
                        </a:rPr>
                        <a:t>Part 1  Before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9388.8889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7423.68582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2474.56194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5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"/>
                        </a:rPr>
                        <a:t>After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6066.6667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5676.92699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1892.30900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0386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Correlation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1" y="4724400"/>
          <a:ext cx="7543799" cy="914400"/>
        </p:xfrm>
        <a:graphic>
          <a:graphicData uri="http://schemas.openxmlformats.org/drawingml/2006/table">
            <a:tbl>
              <a:tblPr/>
              <a:tblGrid>
                <a:gridCol w="1860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Correlation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"/>
                        </a:rPr>
                        <a:t>Part 1 Before &amp; After</a:t>
                      </a:r>
                      <a:endParaRPr lang="en-US" sz="14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.922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472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 test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981200"/>
          <a:ext cx="8381998" cy="3200400"/>
        </p:xfrm>
        <a:graphic>
          <a:graphicData uri="http://schemas.openxmlformats.org/drawingml/2006/table">
            <a:tbl>
              <a:tblPr/>
              <a:tblGrid>
                <a:gridCol w="1175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6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1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3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340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Paired Differences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 (2-tailed)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Deviation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Error 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Lower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Upper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"/>
                          <a:cs typeface="Times New Roman"/>
                        </a:rPr>
                        <a:t>Part 1 Before &amp; After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3322.22222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3101.92593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1033.97531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937.87089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5706.57356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3.213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66" marR="683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2924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Statistics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96240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Samples Correlation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Paired T Test of Change in Introduction of inputs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209800"/>
          <a:ext cx="8077200" cy="1371599"/>
        </p:xfrm>
        <a:graphic>
          <a:graphicData uri="http://schemas.openxmlformats.org/drawingml/2006/table">
            <a:tbl>
              <a:tblPr/>
              <a:tblGrid>
                <a:gridCol w="157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8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Deviation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Error 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rgbClr val="212529"/>
                          </a:solidFill>
                          <a:latin typeface="Times New Roman"/>
                          <a:ea typeface=""/>
                        </a:rPr>
                        <a:t>Part 1  Before</a:t>
                      </a:r>
                      <a:endParaRPr lang="en-US" sz="1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3644.4444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4802.37210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1600.79070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rgbClr val="212529"/>
                          </a:solidFill>
                          <a:latin typeface="Times New Roman"/>
                          <a:ea typeface=""/>
                        </a:rPr>
                        <a:t>After</a:t>
                      </a:r>
                      <a:endParaRPr lang="en-US" sz="1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7555.5556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9322.16594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3107.38865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4724400"/>
          <a:ext cx="7848600" cy="762000"/>
        </p:xfrm>
        <a:graphic>
          <a:graphicData uri="http://schemas.openxmlformats.org/drawingml/2006/table">
            <a:tbl>
              <a:tblPr/>
              <a:tblGrid>
                <a:gridCol w="1935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Correlation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"/>
                        </a:rPr>
                        <a:t>Part 1 Before &amp; After</a:t>
                      </a:r>
                      <a:endParaRPr lang="en-US" sz="1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.998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Paired Sample test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198" y="1905000"/>
          <a:ext cx="8229602" cy="3276600"/>
        </p:xfrm>
        <a:graphic>
          <a:graphicData uri="http://schemas.openxmlformats.org/drawingml/2006/table">
            <a:tbl>
              <a:tblPr/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610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Paired Differences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 (2-tailed)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Deviation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Std. Error Mean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95% Confidence Interval of the Difference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Lower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Upper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"/>
                          <a:cs typeface="Times New Roman"/>
                        </a:rPr>
                        <a:t>Part 1 Before &amp; After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-3911.11111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4535.53868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1511.84623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-7397.43476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-424.78746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-2.587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6172200" cy="7620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shows that only 6 per cent of the respondents seek government support i.e. NMDFC scheme.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 plays an important role in NMDFC scheme as with proper knowledge they can avail the scheme and utilize it in an efficient way.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the support of government schemes there is an increase in productivity, reduce in cost of production and an increase in input introduction.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scheme can have a better performance if certain initiatives are taken to reach out to women and SHG’s in Nagaland.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awareness programme and advertising should be conducted for better knowledge about the scheme in rural areas.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514600"/>
            <a:ext cx="7239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National Minorities Development &amp; Finance Corporation (NMDFC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 Govt. Company under section 8 of Companies Act 2013, under the administrative control of Ministry of Minority Affairs, Government of India.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Corporation has been set up to promote economic development for the benefit of "Backward Sections.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NMDFC implements its schemes &amp; programs through State Channelizing Agencies (SCAs).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Based on annual income,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taget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group bifurcated into two credit lines :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04800"/>
            <a:ext cx="85344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2667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Credit Line-1, the benefits are available for persons having annual family income up to Rs.98, 000/- in rural areas and up to Rs.1.20 lakhs in urban areas.  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>
                <a:tab pos="2667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Credit Line-2, the benefits are available to persons with annual family income of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upto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Rs. 8.00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lacs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.</a:t>
            </a:r>
          </a:p>
          <a:p>
            <a:pPr marL="51435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en-US" b="1" dirty="0"/>
              <a:t> </a:t>
            </a:r>
          </a:p>
          <a:p>
            <a:pPr marL="51435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en-US" b="1" dirty="0"/>
              <a:t>       Micro-Finance Scheme: </a:t>
            </a:r>
          </a:p>
          <a:p>
            <a:pPr marL="51435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dirty="0"/>
              <a:t>Credit is extended to the members of the Self Help Groups (SHGs), predominantly comprising of the minority women scattered in remote villages and urban slums.</a:t>
            </a:r>
          </a:p>
          <a:p>
            <a:pPr marL="51435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dirty="0"/>
              <a:t> An amount of Rs. 1 </a:t>
            </a:r>
            <a:r>
              <a:rPr lang="en-US" dirty="0" err="1"/>
              <a:t>lacs</a:t>
            </a:r>
            <a:r>
              <a:rPr lang="en-US" dirty="0"/>
              <a:t> under credit Line-1 &amp; </a:t>
            </a:r>
            <a:r>
              <a:rPr lang="en-US" dirty="0" err="1"/>
              <a:t>upto</a:t>
            </a:r>
            <a:r>
              <a:rPr lang="en-US" dirty="0"/>
              <a:t> Rs. 1.5 </a:t>
            </a:r>
            <a:r>
              <a:rPr lang="en-US" dirty="0" err="1"/>
              <a:t>lacs</a:t>
            </a:r>
            <a:r>
              <a:rPr lang="en-US" dirty="0"/>
              <a:t> under Credit Line-2 is extended to each member of SHG at interest rate of 7% &amp; 10% respectively.  </a:t>
            </a:r>
          </a:p>
          <a:p>
            <a:pPr marL="514350" indent="-5143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dirty="0"/>
              <a:t>Concession of 2% is extended to women beneficiaries under Credit Line-2.</a:t>
            </a:r>
            <a:r>
              <a:rPr lang="en-US" sz="2000" dirty="0"/>
              <a:t> 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67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 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1429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7543800" cy="1752600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study the impact of the schemes with and without NMDFC loan in Kohima Districts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study the performance of NMDFC in Kohima districts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4038600"/>
            <a:ext cx="8534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Hypothesis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The Government Support boost up productivity and generate employment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is empirical and based on primary data and the secondary data.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Multistage stratified random sampling technique has been used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total of 150 samples were taken from Kohima districts out of which only 9 beneficiaries were recorded for the study.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Multinomial Logistic Regression and paired ‘t’ test has been used for the analysis.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primary data is for the period of 2021-22.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one district was taken for the study out of 16 districts in Nagaland.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relates to the expressed opinion of the respondents.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AND DISCUSSION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0997" y="381000"/>
          <a:ext cx="8458202" cy="6278880"/>
        </p:xfrm>
        <a:graphic>
          <a:graphicData uri="http://schemas.openxmlformats.org/drawingml/2006/table">
            <a:tbl>
              <a:tblPr/>
              <a:tblGrid>
                <a:gridCol w="1941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8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8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9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Marginal Percentage</a:t>
                      </a: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36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Income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Below 3000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85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56.7%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3000-10000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26.7%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15000-20000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3.3%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20000 &amp; above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936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Below 20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.7%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20-30 yrs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27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18.0%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30-40 yrs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56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37.3%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40-50 yrs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22.7%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 &amp; above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21.3%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936"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Occupation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Farmer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68.0%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Govt. Service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22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14.7%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Self employed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Others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936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Education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Illiterate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.7%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Primary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83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55.3%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Secondary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13.3%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Higher secondary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Graduate and above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31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20.7%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9936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Knowledge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Yes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99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No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132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88.0%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Valid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100.0%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Missing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Total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150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Subpopulation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46</a:t>
                      </a:r>
                      <a:r>
                        <a:rPr lang="en-US" sz="11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68" marR="487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48768" marR="4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0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 Processing Summary without NMDFC Loan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1600200"/>
          <a:ext cx="7162799" cy="4343400"/>
        </p:xfrm>
        <a:graphic>
          <a:graphicData uri="http://schemas.openxmlformats.org/drawingml/2006/table">
            <a:tbl>
              <a:tblPr/>
              <a:tblGrid>
                <a:gridCol w="211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Effect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Model Fitting Criteria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Likelihood Ratio Tests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-2 Log Likelihood of Reduced Model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Chi-Square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df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Sig.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Intercept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66.900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Age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78.665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11.765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.465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Occupation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1.738E2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106.898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.000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Education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77.156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10.256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.593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Knowledge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68.818</a:t>
                      </a:r>
                      <a:r>
                        <a:rPr lang="en-US" sz="1600" baseline="300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1.918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.590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609600"/>
            <a:ext cx="510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Likelihood Ratio Test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1139</Words>
  <Application>Microsoft Office PowerPoint</Application>
  <PresentationFormat>On-screen Show (4:3)</PresentationFormat>
  <Paragraphs>391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A Case Study on Performance and Impact of National Minorities Development &amp; Finance Corporation (NMDFC) Scheme in Kohima District of Nagaland. </vt:lpstr>
      <vt:lpstr>INTRODUCTION</vt:lpstr>
      <vt:lpstr>PowerPoint Presentation</vt:lpstr>
      <vt:lpstr>OBJECTIVES </vt:lpstr>
      <vt:lpstr>METHODOLOGY</vt:lpstr>
      <vt:lpstr>LIMITATIONS</vt:lpstr>
      <vt:lpstr>RESULTS AND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Study on Performance and Impact of National Minorities Development &amp; Finance Corporation (NMDFC) Scheme in Kohima District of Nagaland.</dc:title>
  <dc:creator>Windows User</dc:creator>
  <cp:lastModifiedBy>Advocate Dr Kazi Abdul Mannan</cp:lastModifiedBy>
  <cp:revision>12</cp:revision>
  <dcterms:created xsi:type="dcterms:W3CDTF">2023-11-14T14:59:13Z</dcterms:created>
  <dcterms:modified xsi:type="dcterms:W3CDTF">2023-11-15T06:10:45Z</dcterms:modified>
</cp:coreProperties>
</file>