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C331E44B-F1B1-4194-8ED1-C0979CD80083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4"/>
            <p14:sldId id="265"/>
            <p14:sldId id="266"/>
            <p14:sldId id="267"/>
            <p14:sldId id="268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 Age Group Distribution of the sample Respondents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Sheet1!$H$2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Sheet1!$G$3:$G$11</c:f>
              <c:strCache>
                <c:ptCount val="9"/>
                <c:pt idx="0">
                  <c:v>20-25</c:v>
                </c:pt>
                <c:pt idx="1">
                  <c:v>25-30</c:v>
                </c:pt>
                <c:pt idx="2">
                  <c:v>30-35</c:v>
                </c:pt>
                <c:pt idx="3">
                  <c:v>35-40</c:v>
                </c:pt>
                <c:pt idx="4">
                  <c:v>40-45</c:v>
                </c:pt>
                <c:pt idx="5">
                  <c:v>45-50</c:v>
                </c:pt>
                <c:pt idx="6">
                  <c:v>50-55</c:v>
                </c:pt>
                <c:pt idx="7">
                  <c:v>55-60</c:v>
                </c:pt>
                <c:pt idx="8">
                  <c:v>60 above</c:v>
                </c:pt>
              </c:strCache>
            </c:strRef>
          </c:cat>
          <c:val>
            <c:numRef>
              <c:f>Sheet1!$H$3:$H$11</c:f>
              <c:numCache>
                <c:formatCode>General</c:formatCode>
                <c:ptCount val="9"/>
                <c:pt idx="0">
                  <c:v>1</c:v>
                </c:pt>
                <c:pt idx="1">
                  <c:v>1</c:v>
                </c:pt>
                <c:pt idx="2">
                  <c:v>12</c:v>
                </c:pt>
                <c:pt idx="3">
                  <c:v>34</c:v>
                </c:pt>
                <c:pt idx="4">
                  <c:v>20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908-4625-8760-8EDE0BAC3FFB}"/>
            </c:ext>
          </c:extLst>
        </c:ser>
        <c:ser>
          <c:idx val="1"/>
          <c:order val="1"/>
          <c:tx>
            <c:strRef>
              <c:f>Sheet1!$I$2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Sheet1!$G$3:$G$11</c:f>
              <c:strCache>
                <c:ptCount val="9"/>
                <c:pt idx="0">
                  <c:v>20-25</c:v>
                </c:pt>
                <c:pt idx="1">
                  <c:v>25-30</c:v>
                </c:pt>
                <c:pt idx="2">
                  <c:v>30-35</c:v>
                </c:pt>
                <c:pt idx="3">
                  <c:v>35-40</c:v>
                </c:pt>
                <c:pt idx="4">
                  <c:v>40-45</c:v>
                </c:pt>
                <c:pt idx="5">
                  <c:v>45-50</c:v>
                </c:pt>
                <c:pt idx="6">
                  <c:v>50-55</c:v>
                </c:pt>
                <c:pt idx="7">
                  <c:v>55-60</c:v>
                </c:pt>
                <c:pt idx="8">
                  <c:v>60 above</c:v>
                </c:pt>
              </c:strCache>
            </c:strRef>
          </c:cat>
          <c:val>
            <c:numRef>
              <c:f>Sheet1!$I$3:$I$11</c:f>
              <c:numCache>
                <c:formatCode>General</c:formatCode>
                <c:ptCount val="9"/>
                <c:pt idx="0">
                  <c:v>1</c:v>
                </c:pt>
                <c:pt idx="1">
                  <c:v>6</c:v>
                </c:pt>
                <c:pt idx="2">
                  <c:v>12</c:v>
                </c:pt>
                <c:pt idx="3">
                  <c:v>23</c:v>
                </c:pt>
                <c:pt idx="4">
                  <c:v>13</c:v>
                </c:pt>
                <c:pt idx="5">
                  <c:v>5</c:v>
                </c:pt>
                <c:pt idx="6">
                  <c:v>0</c:v>
                </c:pt>
                <c:pt idx="7">
                  <c:v>1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908-4625-8760-8EDE0BAC3F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8595072"/>
        <c:axId val="1418599232"/>
      </c:barChart>
      <c:catAx>
        <c:axId val="141859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8599232"/>
        <c:crosses val="autoZero"/>
        <c:auto val="1"/>
        <c:lblAlgn val="ctr"/>
        <c:lblOffset val="100"/>
        <c:noMultiLvlLbl val="0"/>
      </c:catAx>
      <c:valAx>
        <c:axId val="141859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8595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Figure 3 Farm</a:t>
            </a:r>
            <a:r>
              <a:rPr lang="en-US" baseline="0" dirty="0"/>
              <a:t> Size of the Farmers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Sheet1!$I$17</c:f>
              <c:strCache>
                <c:ptCount val="1"/>
                <c:pt idx="0">
                  <c:v>Area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satMod val="110000"/>
                      <a:lumMod val="104000"/>
                    </a:schemeClr>
                  </a:gs>
                  <a:gs pos="69000">
                    <a:schemeClr val="accent1">
                      <a:shade val="88000"/>
                      <a:satMod val="130000"/>
                      <a:lumMod val="92000"/>
                    </a:schemeClr>
                  </a:gs>
                  <a:gs pos="100000">
                    <a:schemeClr val="accent1">
                      <a:shade val="78000"/>
                      <a:satMod val="130000"/>
                      <a:lumMod val="92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7E9-4093-B681-C79097909206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satMod val="110000"/>
                      <a:lumMod val="104000"/>
                    </a:schemeClr>
                  </a:gs>
                  <a:gs pos="69000">
                    <a:schemeClr val="accent2">
                      <a:shade val="88000"/>
                      <a:satMod val="130000"/>
                      <a:lumMod val="92000"/>
                    </a:schemeClr>
                  </a:gs>
                  <a:gs pos="100000">
                    <a:schemeClr val="accent2">
                      <a:shade val="78000"/>
                      <a:satMod val="130000"/>
                      <a:lumMod val="92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7E9-4093-B681-C79097909206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satMod val="110000"/>
                      <a:lumMod val="104000"/>
                    </a:schemeClr>
                  </a:gs>
                  <a:gs pos="69000">
                    <a:schemeClr val="accent3">
                      <a:shade val="88000"/>
                      <a:satMod val="130000"/>
                      <a:lumMod val="92000"/>
                    </a:schemeClr>
                  </a:gs>
                  <a:gs pos="100000">
                    <a:schemeClr val="accent3">
                      <a:shade val="78000"/>
                      <a:satMod val="130000"/>
                      <a:lumMod val="92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7E9-4093-B681-C79097909206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satMod val="110000"/>
                      <a:lumMod val="104000"/>
                    </a:schemeClr>
                  </a:gs>
                  <a:gs pos="69000">
                    <a:schemeClr val="accent4">
                      <a:shade val="88000"/>
                      <a:satMod val="130000"/>
                      <a:lumMod val="92000"/>
                    </a:schemeClr>
                  </a:gs>
                  <a:gs pos="100000">
                    <a:schemeClr val="accent4">
                      <a:shade val="78000"/>
                      <a:satMod val="130000"/>
                      <a:lumMod val="92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7E9-4093-B681-C79097909206}"/>
              </c:ext>
            </c:extLst>
          </c:dPt>
          <c:cat>
            <c:strRef>
              <c:f>Sheet1!$H$18:$H$21</c:f>
              <c:strCache>
                <c:ptCount val="4"/>
                <c:pt idx="0">
                  <c:v>Marginal Farmer</c:v>
                </c:pt>
                <c:pt idx="1">
                  <c:v>Small Farmer</c:v>
                </c:pt>
                <c:pt idx="2">
                  <c:v>Semi-Medium Farmer</c:v>
                </c:pt>
                <c:pt idx="3">
                  <c:v>Medium Farmer</c:v>
                </c:pt>
              </c:strCache>
            </c:strRef>
          </c:cat>
          <c:val>
            <c:numRef>
              <c:f>Sheet1!$I$18:$I$21</c:f>
              <c:numCache>
                <c:formatCode>General</c:formatCode>
                <c:ptCount val="4"/>
                <c:pt idx="0">
                  <c:v>28.6</c:v>
                </c:pt>
                <c:pt idx="1">
                  <c:v>93.5</c:v>
                </c:pt>
                <c:pt idx="2">
                  <c:v>105.1</c:v>
                </c:pt>
                <c:pt idx="3">
                  <c:v>100.4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7E9-4093-B681-C790979092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Figure</a:t>
            </a:r>
            <a:r>
              <a:rPr lang="en-US" sz="1200" i="1" baseline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i="1" dirty="0">
                <a:latin typeface="Times New Roman" pitchFamily="18" charset="0"/>
                <a:cs typeface="Times New Roman" pitchFamily="18" charset="0"/>
              </a:rPr>
              <a:t>2 Educational Qualification of the farmers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785959975306738E-2"/>
          <c:y val="9.0508579278126833E-2"/>
          <c:w val="0.89033859625320577"/>
          <c:h val="0.8378282723483816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Sheet3!$P$30</c:f>
              <c:strCache>
                <c:ptCount val="1"/>
                <c:pt idx="0">
                  <c:v>Peren</c:v>
                </c:pt>
              </c:strCache>
            </c:strRef>
          </c:tx>
          <c:invertIfNegative val="0"/>
          <c:cat>
            <c:strRef>
              <c:f>Sheet3!$O$31:$O$35</c:f>
              <c:strCache>
                <c:ptCount val="5"/>
                <c:pt idx="0">
                  <c:v>Illiterate</c:v>
                </c:pt>
                <c:pt idx="1">
                  <c:v>Lower Primary School</c:v>
                </c:pt>
                <c:pt idx="2">
                  <c:v>HSLC</c:v>
                </c:pt>
                <c:pt idx="3">
                  <c:v>HSSLC</c:v>
                </c:pt>
                <c:pt idx="4">
                  <c:v>Graduate</c:v>
                </c:pt>
              </c:strCache>
            </c:strRef>
          </c:cat>
          <c:val>
            <c:numRef>
              <c:f>Sheet3!$P$31:$P$35</c:f>
              <c:numCache>
                <c:formatCode>General</c:formatCode>
                <c:ptCount val="5"/>
                <c:pt idx="0">
                  <c:v>61</c:v>
                </c:pt>
                <c:pt idx="1">
                  <c:v>31</c:v>
                </c:pt>
                <c:pt idx="2">
                  <c:v>38</c:v>
                </c:pt>
                <c:pt idx="3">
                  <c:v>13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E1-483F-938D-1B16B46264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631872"/>
        <c:axId val="227633792"/>
      </c:barChart>
      <c:catAx>
        <c:axId val="227631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7633792"/>
        <c:crosses val="autoZero"/>
        <c:auto val="1"/>
        <c:lblAlgn val="ctr"/>
        <c:lblOffset val="100"/>
        <c:noMultiLvlLbl val="0"/>
      </c:catAx>
      <c:valAx>
        <c:axId val="2276337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276318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Figure 4 Production</a:t>
            </a:r>
            <a:r>
              <a:rPr lang="en-US" baseline="0" dirty="0"/>
              <a:t> of Spices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Sheet1!$C$33</c:f>
              <c:strCache>
                <c:ptCount val="1"/>
                <c:pt idx="0">
                  <c:v>Naga King Chilly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Sheet1!$B$34:$B$37</c:f>
              <c:strCache>
                <c:ptCount val="4"/>
                <c:pt idx="0">
                  <c:v>Marginal Farmer</c:v>
                </c:pt>
                <c:pt idx="1">
                  <c:v>Small Farmer</c:v>
                </c:pt>
                <c:pt idx="2">
                  <c:v>Semi-Medium Farmer</c:v>
                </c:pt>
                <c:pt idx="3">
                  <c:v>Medium Farmer</c:v>
                </c:pt>
              </c:strCache>
            </c:strRef>
          </c:cat>
          <c:val>
            <c:numRef>
              <c:f>Sheet1!$C$34:$C$37</c:f>
              <c:numCache>
                <c:formatCode>General</c:formatCode>
                <c:ptCount val="4"/>
                <c:pt idx="1">
                  <c:v>51960</c:v>
                </c:pt>
                <c:pt idx="2">
                  <c:v>99080</c:v>
                </c:pt>
                <c:pt idx="3">
                  <c:v>48740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51-4D2B-AED2-747B73CCB730}"/>
            </c:ext>
          </c:extLst>
        </c:ser>
        <c:ser>
          <c:idx val="1"/>
          <c:order val="1"/>
          <c:tx>
            <c:strRef>
              <c:f>Sheet1!$D$33</c:f>
              <c:strCache>
                <c:ptCount val="1"/>
                <c:pt idx="0">
                  <c:v>Turmeric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Sheet1!$B$34:$B$37</c:f>
              <c:strCache>
                <c:ptCount val="4"/>
                <c:pt idx="0">
                  <c:v>Marginal Farmer</c:v>
                </c:pt>
                <c:pt idx="1">
                  <c:v>Small Farmer</c:v>
                </c:pt>
                <c:pt idx="2">
                  <c:v>Semi-Medium Farmer</c:v>
                </c:pt>
                <c:pt idx="3">
                  <c:v>Medium Farmer</c:v>
                </c:pt>
              </c:strCache>
            </c:strRef>
          </c:cat>
          <c:val>
            <c:numRef>
              <c:f>Sheet1!$D$34:$D$37</c:f>
              <c:numCache>
                <c:formatCode>General</c:formatCode>
                <c:ptCount val="4"/>
                <c:pt idx="0">
                  <c:v>19744</c:v>
                </c:pt>
                <c:pt idx="1">
                  <c:v>17050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51-4D2B-AED2-747B73CCB730}"/>
            </c:ext>
          </c:extLst>
        </c:ser>
        <c:ser>
          <c:idx val="2"/>
          <c:order val="2"/>
          <c:tx>
            <c:strRef>
              <c:f>Sheet1!$E$33</c:f>
              <c:strCache>
                <c:ptCount val="1"/>
                <c:pt idx="0">
                  <c:v>Ginger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Sheet1!$B$34:$B$37</c:f>
              <c:strCache>
                <c:ptCount val="4"/>
                <c:pt idx="0">
                  <c:v>Marginal Farmer</c:v>
                </c:pt>
                <c:pt idx="1">
                  <c:v>Small Farmer</c:v>
                </c:pt>
                <c:pt idx="2">
                  <c:v>Semi-Medium Farmer</c:v>
                </c:pt>
                <c:pt idx="3">
                  <c:v>Medium Farmer</c:v>
                </c:pt>
              </c:strCache>
            </c:strRef>
          </c:cat>
          <c:val>
            <c:numRef>
              <c:f>Sheet1!$E$34:$E$37</c:f>
              <c:numCache>
                <c:formatCode>General</c:formatCode>
                <c:ptCount val="4"/>
                <c:pt idx="0">
                  <c:v>4080</c:v>
                </c:pt>
                <c:pt idx="1">
                  <c:v>2940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51-4D2B-AED2-747B73CCB7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18945584"/>
        <c:axId val="1418940592"/>
      </c:barChart>
      <c:catAx>
        <c:axId val="1418945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8940592"/>
        <c:crosses val="autoZero"/>
        <c:auto val="1"/>
        <c:lblAlgn val="ctr"/>
        <c:lblOffset val="100"/>
        <c:noMultiLvlLbl val="0"/>
      </c:catAx>
      <c:valAx>
        <c:axId val="1418940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1894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Figure 5 Returns of Spices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Sheet1!$C$40</c:f>
              <c:strCache>
                <c:ptCount val="1"/>
                <c:pt idx="0">
                  <c:v>Naga King Chilly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Sheet1!$B$41:$B$44</c:f>
              <c:strCache>
                <c:ptCount val="4"/>
                <c:pt idx="0">
                  <c:v>Marginal Farmer</c:v>
                </c:pt>
                <c:pt idx="1">
                  <c:v>Small Farmer</c:v>
                </c:pt>
                <c:pt idx="2">
                  <c:v>Semi-Medium Farmer</c:v>
                </c:pt>
                <c:pt idx="3">
                  <c:v>Medium Farmer</c:v>
                </c:pt>
              </c:strCache>
            </c:strRef>
          </c:cat>
          <c:val>
            <c:numRef>
              <c:f>Sheet1!$C$41:$C$44</c:f>
              <c:numCache>
                <c:formatCode>General</c:formatCode>
                <c:ptCount val="4"/>
                <c:pt idx="1">
                  <c:v>8908800</c:v>
                </c:pt>
                <c:pt idx="2">
                  <c:v>1685100</c:v>
                </c:pt>
                <c:pt idx="3">
                  <c:v>8185900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2C-4724-A547-6BBB025B0433}"/>
            </c:ext>
          </c:extLst>
        </c:ser>
        <c:ser>
          <c:idx val="1"/>
          <c:order val="1"/>
          <c:tx>
            <c:strRef>
              <c:f>Sheet1!$D$40</c:f>
              <c:strCache>
                <c:ptCount val="1"/>
                <c:pt idx="0">
                  <c:v>Turmeric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Sheet1!$B$41:$B$44</c:f>
              <c:strCache>
                <c:ptCount val="4"/>
                <c:pt idx="0">
                  <c:v>Marginal Farmer</c:v>
                </c:pt>
                <c:pt idx="1">
                  <c:v>Small Farmer</c:v>
                </c:pt>
                <c:pt idx="2">
                  <c:v>Semi-Medium Farmer</c:v>
                </c:pt>
                <c:pt idx="3">
                  <c:v>Medium Farmer</c:v>
                </c:pt>
              </c:strCache>
            </c:strRef>
          </c:cat>
          <c:val>
            <c:numRef>
              <c:f>Sheet1!$D$41:$D$44</c:f>
              <c:numCache>
                <c:formatCode>General</c:formatCode>
                <c:ptCount val="4"/>
                <c:pt idx="0">
                  <c:v>1793080</c:v>
                </c:pt>
                <c:pt idx="1">
                  <c:v>1512650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62C-4724-A547-6BBB025B0433}"/>
            </c:ext>
          </c:extLst>
        </c:ser>
        <c:ser>
          <c:idx val="2"/>
          <c:order val="2"/>
          <c:tx>
            <c:strRef>
              <c:f>Sheet1!$E$40</c:f>
              <c:strCache>
                <c:ptCount val="1"/>
                <c:pt idx="0">
                  <c:v>Ginger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Sheet1!$B$41:$B$44</c:f>
              <c:strCache>
                <c:ptCount val="4"/>
                <c:pt idx="0">
                  <c:v>Marginal Farmer</c:v>
                </c:pt>
                <c:pt idx="1">
                  <c:v>Small Farmer</c:v>
                </c:pt>
                <c:pt idx="2">
                  <c:v>Semi-Medium Farmer</c:v>
                </c:pt>
                <c:pt idx="3">
                  <c:v>Medium Farmer</c:v>
                </c:pt>
              </c:strCache>
            </c:strRef>
          </c:cat>
          <c:val>
            <c:numRef>
              <c:f>Sheet1!$E$41:$E$44</c:f>
              <c:numCache>
                <c:formatCode>General</c:formatCode>
                <c:ptCount val="4"/>
                <c:pt idx="0">
                  <c:v>544500</c:v>
                </c:pt>
                <c:pt idx="1">
                  <c:v>241700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62C-4724-A547-6BBB025B04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80211056"/>
        <c:axId val="1480205648"/>
      </c:barChart>
      <c:catAx>
        <c:axId val="14802110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0205648"/>
        <c:crosses val="autoZero"/>
        <c:auto val="1"/>
        <c:lblAlgn val="ctr"/>
        <c:lblOffset val="100"/>
        <c:noMultiLvlLbl val="0"/>
      </c:catAx>
      <c:valAx>
        <c:axId val="1480205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021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4550-44AD-4099-8CDC-FA4EFD32282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997B6BA8-720D-4D50-9A61-3FCF1A56D36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6108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4550-44AD-4099-8CDC-FA4EFD32282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6BA8-720D-4D50-9A61-3FCF1A56D36A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3888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4550-44AD-4099-8CDC-FA4EFD32282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6BA8-720D-4D50-9A61-3FCF1A56D36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0503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4550-44AD-4099-8CDC-FA4EFD32282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6BA8-720D-4D50-9A61-3FCF1A56D36A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06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4550-44AD-4099-8CDC-FA4EFD32282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6BA8-720D-4D50-9A61-3FCF1A56D36A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7332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4550-44AD-4099-8CDC-FA4EFD32282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6BA8-720D-4D50-9A61-3FCF1A56D36A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2169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4550-44AD-4099-8CDC-FA4EFD32282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6BA8-720D-4D50-9A61-3FCF1A56D36A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5657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4550-44AD-4099-8CDC-FA4EFD32282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6BA8-720D-4D50-9A61-3FCF1A56D36A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692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4550-44AD-4099-8CDC-FA4EFD32282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6BA8-720D-4D50-9A61-3FCF1A56D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55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84550-44AD-4099-8CDC-FA4EFD32282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6BA8-720D-4D50-9A61-3FCF1A56D36A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5807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5FA84550-44AD-4099-8CDC-FA4EFD32282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6BA8-720D-4D50-9A61-3FCF1A56D36A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35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84550-44AD-4099-8CDC-FA4EFD322826}" type="datetimeFigureOut">
              <a:rPr lang="en-US" smtClean="0"/>
              <a:t>11/14/2023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97B6BA8-720D-4D50-9A61-3FCF1A56D36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12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B0013D77-6314-4D7E-B3AE-F64340434D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F504834-5C3B-4268-AA97-192F1C8B3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0453242-A911-7D81-9A43-C5EC734E23D9}"/>
              </a:ext>
            </a:extLst>
          </p:cNvPr>
          <p:cNvSpPr txBox="1"/>
          <p:nvPr/>
        </p:nvSpPr>
        <p:spPr>
          <a:xfrm>
            <a:off x="1452617" y="976508"/>
            <a:ext cx="5525305" cy="2367221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800" cap="all" dirty="0">
                <a:latin typeface="+mj-lt"/>
                <a:ea typeface="+mj-ea"/>
                <a:cs typeface="+mj-cs"/>
              </a:rPr>
              <a:t>COST BENEFIT ANALYSIS OF THE PRODUCTION OF SPICES IN PEREN DISTRICT, NAGALAND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937C71-292C-F10E-C6C1-3874A6966A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2617" y="3531204"/>
            <a:ext cx="5530919" cy="1606576"/>
          </a:xfrm>
        </p:spPr>
        <p:txBody>
          <a:bodyPr vert="horz" lIns="91440" tIns="91440" rIns="91440" bIns="91440" rtlCol="0">
            <a:normAutofit/>
          </a:bodyPr>
          <a:lstStyle/>
          <a:p>
            <a:pPr algn="ctr">
              <a:lnSpc>
                <a:spcPct val="110000"/>
              </a:lnSpc>
            </a:pPr>
            <a:r>
              <a:rPr lang="en-US" sz="1700" dirty="0"/>
              <a:t>S </a:t>
            </a:r>
            <a:r>
              <a:rPr lang="en-US" sz="1700" dirty="0" err="1"/>
              <a:t>Temsusenla</a:t>
            </a:r>
            <a:r>
              <a:rPr lang="en-US" sz="1700" dirty="0"/>
              <a:t> </a:t>
            </a:r>
            <a:r>
              <a:rPr lang="en-US" sz="1700" dirty="0" err="1"/>
              <a:t>Ao</a:t>
            </a:r>
            <a:r>
              <a:rPr lang="en-US" sz="1700" dirty="0"/>
              <a:t> &amp; Dr. </a:t>
            </a:r>
            <a:r>
              <a:rPr lang="en-US" sz="1700" dirty="0" err="1"/>
              <a:t>Debojit</a:t>
            </a:r>
            <a:r>
              <a:rPr lang="en-US" sz="1700" dirty="0"/>
              <a:t> </a:t>
            </a:r>
            <a:r>
              <a:rPr lang="en-US" sz="1700" dirty="0" err="1"/>
              <a:t>Konwar</a:t>
            </a:r>
            <a:endParaRPr lang="en-US" sz="1700" dirty="0"/>
          </a:p>
          <a:p>
            <a:pPr algn="ctr">
              <a:lnSpc>
                <a:spcPct val="110000"/>
              </a:lnSpc>
            </a:pPr>
            <a:r>
              <a:rPr lang="en-US" sz="1700" dirty="0"/>
              <a:t>Research Scholar &amp; Associate Professor</a:t>
            </a:r>
          </a:p>
          <a:p>
            <a:pPr algn="ctr">
              <a:lnSpc>
                <a:spcPct val="110000"/>
              </a:lnSpc>
            </a:pPr>
            <a:r>
              <a:rPr lang="en-US" sz="1700" dirty="0"/>
              <a:t>St. Joseph University, Chümoukedima, Nagaland, India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08499C1D-827E-4262-9D7E-C9C5D41F74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2618" y="3528543"/>
            <a:ext cx="5536119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4769521-3FF2-4900-8E88-FE324129CB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77388" y="482171"/>
            <a:ext cx="4074533" cy="5149101"/>
            <a:chOff x="7463259" y="583365"/>
            <a:chExt cx="4074533" cy="5181928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1FA2858-515C-4B19-957E-E33BE2525A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4074533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C120D3D-6DFE-4D3F-821A-5DEB60B854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3450289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" name="Picture 3" descr="A group of bowls of spices and herbs on a wooden surface&#10;&#10;Description automatically generated">
            <a:extLst>
              <a:ext uri="{FF2B5EF4-FFF2-40B4-BE49-F238E27FC236}">
                <a16:creationId xmlns:a16="http://schemas.microsoft.com/office/drawing/2014/main" id="{3E8CE949-252B-7AF4-FBB9-8640BBD0BBC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887" r="31192" b="1"/>
          <a:stretch/>
        </p:blipFill>
        <p:spPr>
          <a:xfrm>
            <a:off x="7790145" y="811444"/>
            <a:ext cx="3450288" cy="4466452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734D3980-B8F4-49E4-BADC-88E2D3517D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0E57DF2-FA2B-4494-B47E-8180C63267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7307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77E7CB9-9BBB-55DB-7198-7A9F528949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5963450"/>
              </p:ext>
            </p:extLst>
          </p:nvPr>
        </p:nvGraphicFramePr>
        <p:xfrm>
          <a:off x="0" y="-2"/>
          <a:ext cx="12192000" cy="68580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6905">
                  <a:extLst>
                    <a:ext uri="{9D8B030D-6E8A-4147-A177-3AD203B41FA5}">
                      <a16:colId xmlns:a16="http://schemas.microsoft.com/office/drawing/2014/main" val="1795660644"/>
                    </a:ext>
                  </a:extLst>
                </a:gridCol>
                <a:gridCol w="2935031">
                  <a:extLst>
                    <a:ext uri="{9D8B030D-6E8A-4147-A177-3AD203B41FA5}">
                      <a16:colId xmlns:a16="http://schemas.microsoft.com/office/drawing/2014/main" val="456683935"/>
                    </a:ext>
                  </a:extLst>
                </a:gridCol>
                <a:gridCol w="2751269">
                  <a:extLst>
                    <a:ext uri="{9D8B030D-6E8A-4147-A177-3AD203B41FA5}">
                      <a16:colId xmlns:a16="http://schemas.microsoft.com/office/drawing/2014/main" val="1643004920"/>
                    </a:ext>
                  </a:extLst>
                </a:gridCol>
                <a:gridCol w="3118795">
                  <a:extLst>
                    <a:ext uri="{9D8B030D-6E8A-4147-A177-3AD203B41FA5}">
                      <a16:colId xmlns:a16="http://schemas.microsoft.com/office/drawing/2014/main" val="3172763685"/>
                    </a:ext>
                  </a:extLst>
                </a:gridCol>
              </a:tblGrid>
              <a:tr h="931814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 3 Income Generation of Naga King Chilly, Turmeric and Ginger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231716"/>
                  </a:ext>
                </a:extLst>
              </a:tr>
              <a:tr h="9318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Spices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Production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Income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Income Per hectare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92329748"/>
                  </a:ext>
                </a:extLst>
              </a:tr>
              <a:tr h="113771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Naga King Chilly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199780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33463150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96935.08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0241659"/>
                  </a:ext>
                </a:extLst>
              </a:tr>
              <a:tr h="98377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Turmeric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36794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3104677.72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32404.51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12328277"/>
                  </a:ext>
                </a:extLst>
              </a:tr>
              <a:tr h="96212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Ginger 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7020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618672.60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41611.90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984632"/>
                  </a:ext>
                </a:extLst>
              </a:tr>
              <a:tr h="9318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243594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37186500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170951.5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30726484"/>
                  </a:ext>
                </a:extLst>
              </a:tr>
              <a:tr h="978958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Source: Primary data collected from field work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380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5305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80998FB-0145-27F9-D33B-AF5B72D38B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451034"/>
              </p:ext>
            </p:extLst>
          </p:nvPr>
        </p:nvGraphicFramePr>
        <p:xfrm>
          <a:off x="0" y="1"/>
          <a:ext cx="12191996" cy="80856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7726">
                  <a:extLst>
                    <a:ext uri="{9D8B030D-6E8A-4147-A177-3AD203B41FA5}">
                      <a16:colId xmlns:a16="http://schemas.microsoft.com/office/drawing/2014/main" val="3366408820"/>
                    </a:ext>
                  </a:extLst>
                </a:gridCol>
                <a:gridCol w="574794">
                  <a:extLst>
                    <a:ext uri="{9D8B030D-6E8A-4147-A177-3AD203B41FA5}">
                      <a16:colId xmlns:a16="http://schemas.microsoft.com/office/drawing/2014/main" val="1741846687"/>
                    </a:ext>
                  </a:extLst>
                </a:gridCol>
                <a:gridCol w="574794">
                  <a:extLst>
                    <a:ext uri="{9D8B030D-6E8A-4147-A177-3AD203B41FA5}">
                      <a16:colId xmlns:a16="http://schemas.microsoft.com/office/drawing/2014/main" val="497963966"/>
                    </a:ext>
                  </a:extLst>
                </a:gridCol>
                <a:gridCol w="574794">
                  <a:extLst>
                    <a:ext uri="{9D8B030D-6E8A-4147-A177-3AD203B41FA5}">
                      <a16:colId xmlns:a16="http://schemas.microsoft.com/office/drawing/2014/main" val="383209042"/>
                    </a:ext>
                  </a:extLst>
                </a:gridCol>
                <a:gridCol w="574794">
                  <a:extLst>
                    <a:ext uri="{9D8B030D-6E8A-4147-A177-3AD203B41FA5}">
                      <a16:colId xmlns:a16="http://schemas.microsoft.com/office/drawing/2014/main" val="1020359786"/>
                    </a:ext>
                  </a:extLst>
                </a:gridCol>
                <a:gridCol w="574794">
                  <a:extLst>
                    <a:ext uri="{9D8B030D-6E8A-4147-A177-3AD203B41FA5}">
                      <a16:colId xmlns:a16="http://schemas.microsoft.com/office/drawing/2014/main" val="2654162976"/>
                    </a:ext>
                  </a:extLst>
                </a:gridCol>
                <a:gridCol w="574794">
                  <a:extLst>
                    <a:ext uri="{9D8B030D-6E8A-4147-A177-3AD203B41FA5}">
                      <a16:colId xmlns:a16="http://schemas.microsoft.com/office/drawing/2014/main" val="312923361"/>
                    </a:ext>
                  </a:extLst>
                </a:gridCol>
                <a:gridCol w="574794">
                  <a:extLst>
                    <a:ext uri="{9D8B030D-6E8A-4147-A177-3AD203B41FA5}">
                      <a16:colId xmlns:a16="http://schemas.microsoft.com/office/drawing/2014/main" val="1910872421"/>
                    </a:ext>
                  </a:extLst>
                </a:gridCol>
                <a:gridCol w="574794">
                  <a:extLst>
                    <a:ext uri="{9D8B030D-6E8A-4147-A177-3AD203B41FA5}">
                      <a16:colId xmlns:a16="http://schemas.microsoft.com/office/drawing/2014/main" val="3397422073"/>
                    </a:ext>
                  </a:extLst>
                </a:gridCol>
                <a:gridCol w="574794">
                  <a:extLst>
                    <a:ext uri="{9D8B030D-6E8A-4147-A177-3AD203B41FA5}">
                      <a16:colId xmlns:a16="http://schemas.microsoft.com/office/drawing/2014/main" val="3714454982"/>
                    </a:ext>
                  </a:extLst>
                </a:gridCol>
                <a:gridCol w="574794">
                  <a:extLst>
                    <a:ext uri="{9D8B030D-6E8A-4147-A177-3AD203B41FA5}">
                      <a16:colId xmlns:a16="http://schemas.microsoft.com/office/drawing/2014/main" val="1002538786"/>
                    </a:ext>
                  </a:extLst>
                </a:gridCol>
                <a:gridCol w="574794">
                  <a:extLst>
                    <a:ext uri="{9D8B030D-6E8A-4147-A177-3AD203B41FA5}">
                      <a16:colId xmlns:a16="http://schemas.microsoft.com/office/drawing/2014/main" val="449136004"/>
                    </a:ext>
                  </a:extLst>
                </a:gridCol>
                <a:gridCol w="1505974">
                  <a:extLst>
                    <a:ext uri="{9D8B030D-6E8A-4147-A177-3AD203B41FA5}">
                      <a16:colId xmlns:a16="http://schemas.microsoft.com/office/drawing/2014/main" val="3143672228"/>
                    </a:ext>
                  </a:extLst>
                </a:gridCol>
                <a:gridCol w="574794">
                  <a:extLst>
                    <a:ext uri="{9D8B030D-6E8A-4147-A177-3AD203B41FA5}">
                      <a16:colId xmlns:a16="http://schemas.microsoft.com/office/drawing/2014/main" val="90062902"/>
                    </a:ext>
                  </a:extLst>
                </a:gridCol>
                <a:gridCol w="1505974">
                  <a:extLst>
                    <a:ext uri="{9D8B030D-6E8A-4147-A177-3AD203B41FA5}">
                      <a16:colId xmlns:a16="http://schemas.microsoft.com/office/drawing/2014/main" val="46717535"/>
                    </a:ext>
                  </a:extLst>
                </a:gridCol>
                <a:gridCol w="574794">
                  <a:extLst>
                    <a:ext uri="{9D8B030D-6E8A-4147-A177-3AD203B41FA5}">
                      <a16:colId xmlns:a16="http://schemas.microsoft.com/office/drawing/2014/main" val="3253847262"/>
                    </a:ext>
                  </a:extLst>
                </a:gridCol>
              </a:tblGrid>
              <a:tr h="259443">
                <a:tc gridSpan="16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 6.1 (I): Model Summary of Peren Districts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092754"/>
                  </a:ext>
                </a:extLst>
              </a:tr>
              <a:tr h="54988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 Square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Adjusted R Square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Std. Error of the Estimate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633465"/>
                  </a:ext>
                </a:extLst>
              </a:tr>
              <a:tr h="259443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.843</a:t>
                      </a:r>
                      <a:r>
                        <a:rPr lang="en-US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.57521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173268"/>
                  </a:ext>
                </a:extLst>
              </a:tr>
              <a:tr h="259443">
                <a:tc gridSpan="16"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Predictors: (Constant), Age, Land, Education, Labour, Seed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146955"/>
                  </a:ext>
                </a:extLst>
              </a:tr>
              <a:tr h="259443">
                <a:tc gridSpan="15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 6.1 (II): ANOVA</a:t>
                      </a:r>
                      <a:r>
                        <a:rPr lang="en-US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Peren Districts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32097250"/>
                  </a:ext>
                </a:extLst>
              </a:tr>
              <a:tr h="840317"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Sum of Squares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df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 Square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464634046"/>
                  </a:ext>
                </a:extLst>
              </a:tr>
              <a:tr h="259443">
                <a:tc rowSpan="3"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Regression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Residual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116.549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23.310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70.451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.000</a:t>
                      </a:r>
                      <a:r>
                        <a:rPr lang="en-US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26675998"/>
                  </a:ext>
                </a:extLst>
              </a:tr>
              <a:tr h="259443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47.645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.331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65008076"/>
                  </a:ext>
                </a:extLst>
              </a:tr>
              <a:tr h="32143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164.193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94766136"/>
                  </a:ext>
                </a:extLst>
              </a:tr>
              <a:tr h="549881">
                <a:tc gridSpan="15"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Predictors: (Constant), Age, Land, Education, Labour, Seed.</a:t>
                      </a:r>
                    </a:p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Dependent Variable: Income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33371273"/>
                  </a:ext>
                </a:extLst>
              </a:tr>
              <a:tr h="259443">
                <a:tc gridSpan="15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 6.1 (III): Coefficients</a:t>
                      </a:r>
                      <a:r>
                        <a:rPr lang="en-US" sz="16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 Chomoukedima Districts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859215020"/>
                  </a:ext>
                </a:extLst>
              </a:tr>
              <a:tr h="549881">
                <a:tc rowSpan="2"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Model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Unstandardized Coefficients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Standardized Coefficients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Sig.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57316856"/>
                  </a:ext>
                </a:extLst>
              </a:tr>
              <a:tr h="25944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Std.Error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Beta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81155905"/>
                  </a:ext>
                </a:extLst>
              </a:tr>
              <a:tr h="259443">
                <a:tc rowSpan="6"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(Constant)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Education 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Land 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Seed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Labour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rowSpan="6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6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.227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.126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1.809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.073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86529349"/>
                  </a:ext>
                </a:extLst>
              </a:tr>
              <a:tr h="25944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.068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.030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.106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2.281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.024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7779186"/>
                  </a:ext>
                </a:extLst>
              </a:tr>
              <a:tr h="25944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.755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.073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.832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10.386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95521367"/>
                  </a:ext>
                </a:extLst>
              </a:tr>
              <a:tr h="25944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.093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.049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.121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1.883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.062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0242383"/>
                  </a:ext>
                </a:extLst>
              </a:tr>
              <a:tr h="259443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-.128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.046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-.151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-2.798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.006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14249713"/>
                  </a:ext>
                </a:extLst>
              </a:tr>
              <a:tr h="414408"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-.011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.015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-.029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-.736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.463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75732751"/>
                  </a:ext>
                </a:extLst>
              </a:tr>
              <a:tr h="259443">
                <a:tc gridSpan="15"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eriod"/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Dependent Variable: Income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070" marR="4607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519328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8624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C45D986-7D5C-1C22-0DF2-7166DFB0C1FB}"/>
              </a:ext>
            </a:extLst>
          </p:cNvPr>
          <p:cNvSpPr txBox="1"/>
          <p:nvPr/>
        </p:nvSpPr>
        <p:spPr>
          <a:xfrm>
            <a:off x="293914" y="230971"/>
            <a:ext cx="609797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CONCLUSION 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F64AB0-00B0-75DB-A21D-8FA36BB1CB1C}"/>
              </a:ext>
            </a:extLst>
          </p:cNvPr>
          <p:cNvSpPr txBox="1"/>
          <p:nvPr/>
        </p:nvSpPr>
        <p:spPr>
          <a:xfrm>
            <a:off x="367552" y="960081"/>
            <a:ext cx="117078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study has shown a positive impact of cost benefit for the cultivation of the spices of major spice like Naga King Chilly, Turmeric and Ginger. 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6B11088-CA30-EC44-C596-99F4AEF19F08}"/>
              </a:ext>
            </a:extLst>
          </p:cNvPr>
          <p:cNvSpPr txBox="1"/>
          <p:nvPr/>
        </p:nvSpPr>
        <p:spPr>
          <a:xfrm>
            <a:off x="367552" y="1782833"/>
            <a:ext cx="1163618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production of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cash crop 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spices has greater benefits to generate income with less cost management. 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279188-364C-DBA9-D499-9A4BF316AA9F}"/>
              </a:ext>
            </a:extLst>
          </p:cNvPr>
          <p:cNvSpPr txBox="1"/>
          <p:nvPr/>
        </p:nvSpPr>
        <p:spPr>
          <a:xfrm>
            <a:off x="367552" y="241223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Look into infrastructure.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FB10EE9-3732-8074-A45B-54D50F527148}"/>
              </a:ext>
            </a:extLst>
          </p:cNvPr>
          <p:cNvSpPr txBox="1"/>
          <p:nvPr/>
        </p:nvSpPr>
        <p:spPr>
          <a:xfrm>
            <a:off x="367552" y="29669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Training Facilities.</a:t>
            </a:r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A75C36-EDD7-9768-429E-AD9FDC91D09B}"/>
              </a:ext>
            </a:extLst>
          </p:cNvPr>
          <p:cNvSpPr txBox="1"/>
          <p:nvPr/>
        </p:nvSpPr>
        <p:spPr>
          <a:xfrm>
            <a:off x="367552" y="352170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Knowledge on financial assistance.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982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4970B3-CB76-2A2D-607C-8FC95917E91D}"/>
              </a:ext>
            </a:extLst>
          </p:cNvPr>
          <p:cNvSpPr txBox="1"/>
          <p:nvPr/>
        </p:nvSpPr>
        <p:spPr>
          <a:xfrm>
            <a:off x="4033069" y="1916235"/>
            <a:ext cx="39086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21560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3B538DE-5E35-54AB-5D8F-2D313A5D295E}"/>
              </a:ext>
            </a:extLst>
          </p:cNvPr>
          <p:cNvSpPr txBox="1"/>
          <p:nvPr/>
        </p:nvSpPr>
        <p:spPr>
          <a:xfrm>
            <a:off x="519546" y="290816"/>
            <a:ext cx="6097978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INTRODUCTION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C05D360-24E7-21BC-472D-76E5C8C0D5B4}"/>
              </a:ext>
            </a:extLst>
          </p:cNvPr>
          <p:cNvSpPr txBox="1"/>
          <p:nvPr/>
        </p:nvSpPr>
        <p:spPr>
          <a:xfrm>
            <a:off x="602673" y="1169121"/>
            <a:ext cx="11118272" cy="53553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Horticulture known to be the cash crop.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Nagaland State horticulture crops are emerging as a potential enterprise.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Nagaland is registered as the 16</a:t>
            </a:r>
            <a:r>
              <a:rPr lang="en-US" sz="1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State of the Indian Union.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Nagaland has very good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agro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-climatic conditions.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India grows 75 types of verities of spices out of 109 varieties which are listed according to the International Organization for the Standardization (ISO).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Nagaland cultivates 24 spices in total out of which the major spices cultivate in the State are Cardamom, Ginger, Turmeric, and Naga king chilly.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The selected species for present topics were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Ginger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Turmeric </a:t>
            </a:r>
          </a:p>
          <a:p>
            <a:pPr marL="1200150" lvl="2" indent="-285750">
              <a:buFont typeface="Wingdings" panose="05000000000000000000" pitchFamily="2" charset="2"/>
              <a:buChar char="Ø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Naga King Chilly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endParaRPr lang="en-US" dirty="0"/>
          </a:p>
        </p:txBody>
      </p:sp>
      <p:pic>
        <p:nvPicPr>
          <p:cNvPr id="4" name="Picture 3" descr="A green valley with a village and mountains&#10;&#10;Description automatically generated with medium confidence">
            <a:extLst>
              <a:ext uri="{FF2B5EF4-FFF2-40B4-BE49-F238E27FC236}">
                <a16:creationId xmlns:a16="http://schemas.microsoft.com/office/drawing/2014/main" id="{83F12FF8-320E-103C-E9E5-8ABF5C4463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9595" y="0"/>
            <a:ext cx="4152405" cy="332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465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BF6DC8-8CB3-247D-279F-4B48A1B2D658}"/>
              </a:ext>
            </a:extLst>
          </p:cNvPr>
          <p:cNvSpPr txBox="1"/>
          <p:nvPr/>
        </p:nvSpPr>
        <p:spPr>
          <a:xfrm>
            <a:off x="331694" y="185594"/>
            <a:ext cx="11430000" cy="2787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OBJECTIVE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The objectives are as follows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To analyze the production trend of the spices specifically Naga King Chilly, Turmeric, and Ginger in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Peren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District.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To analyze the cost benefit analyses of the spice’s cultivators specifically Naga King Chilly, Turmeric, and Ginger in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Peren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 District.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8E4699B-2CFE-7895-20C3-9CDA8FA682BD}"/>
              </a:ext>
            </a:extLst>
          </p:cNvPr>
          <p:cNvSpPr txBox="1"/>
          <p:nvPr/>
        </p:nvSpPr>
        <p:spPr>
          <a:xfrm>
            <a:off x="381000" y="3422766"/>
            <a:ext cx="11429999" cy="9250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HYPOTHESIS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  <a:p>
            <a:pPr marL="342900" marR="0" lvl="0" indent="-34290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H0: There is no significant relationship between age of the farmers and income generation.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71819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364BCA-C90E-162A-0DA8-69108E965F7B}"/>
              </a:ext>
            </a:extLst>
          </p:cNvPr>
          <p:cNvSpPr txBox="1"/>
          <p:nvPr/>
        </p:nvSpPr>
        <p:spPr>
          <a:xfrm>
            <a:off x="439271" y="678220"/>
            <a:ext cx="6096000" cy="4633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lnSpc>
                <a:spcPct val="150000"/>
              </a:lnSpc>
              <a:spcBef>
                <a:spcPts val="600"/>
              </a:spcBef>
              <a:spcAft>
                <a:spcPts val="1000"/>
              </a:spcAft>
            </a:pPr>
            <a:r>
              <a:rPr lang="en-US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RESEARCH METHODOLOGY 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C3FCF5D-E549-53C8-5C2C-AA0A7410C217}"/>
              </a:ext>
            </a:extLst>
          </p:cNvPr>
          <p:cNvSpPr txBox="1"/>
          <p:nvPr/>
        </p:nvSpPr>
        <p:spPr>
          <a:xfrm>
            <a:off x="439270" y="1303929"/>
            <a:ext cx="11421036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The study was carried out based on primary data and supportive of secondary data sources.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Simple random sampling technique was applied.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S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ample size of 150 under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Peren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District which consists of six villages i.e.,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Tesen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Village,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Peletkei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Village,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Dunglwa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Village,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Peren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Village,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Tening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Village, and </a:t>
            </a: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Pulwa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Village.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Personal interview was carried out along with the help of a structured questionnaire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Krejcie</a:t>
            </a: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Morgan method was used for analyzing sample size population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444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EED3681-997C-A03B-60D0-C382A9B8F90C}"/>
              </a:ext>
            </a:extLst>
          </p:cNvPr>
          <p:cNvSpPr txBox="1"/>
          <p:nvPr/>
        </p:nvSpPr>
        <p:spPr>
          <a:xfrm>
            <a:off x="2976283" y="3011738"/>
            <a:ext cx="6239434" cy="8345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Cordia New" panose="020B0304020202020204" pitchFamily="34" charset="-34"/>
              </a:rPr>
              <a:t>RESULT AND DISCUSSION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03295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33911B4-0F32-DFBE-0F53-E7490F449D4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92281909"/>
              </p:ext>
            </p:extLst>
          </p:nvPr>
        </p:nvGraphicFramePr>
        <p:xfrm>
          <a:off x="268942" y="968187"/>
          <a:ext cx="6364940" cy="5459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13DAECE-63EE-4882-6A77-65250CC8EA6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456108"/>
              </p:ext>
            </p:extLst>
          </p:nvPr>
        </p:nvGraphicFramePr>
        <p:xfrm>
          <a:off x="6445624" y="968187"/>
          <a:ext cx="5342964" cy="5396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6491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9A5766C6-88DF-FB62-F2FE-C3CF2F04F40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7337721"/>
              </p:ext>
            </p:extLst>
          </p:nvPr>
        </p:nvGraphicFramePr>
        <p:xfrm>
          <a:off x="959223" y="300038"/>
          <a:ext cx="9699812" cy="6038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6028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C2DF356-F206-9F80-4092-63578CBF52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7195863"/>
              </p:ext>
            </p:extLst>
          </p:nvPr>
        </p:nvGraphicFramePr>
        <p:xfrm>
          <a:off x="412375" y="457200"/>
          <a:ext cx="5827060" cy="5818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10E20F89-0723-FE29-BD1F-BA0870FB250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5596242"/>
              </p:ext>
            </p:extLst>
          </p:nvPr>
        </p:nvGraphicFramePr>
        <p:xfrm>
          <a:off x="6445624" y="457200"/>
          <a:ext cx="5432612" cy="5732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03760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0798746-B3A6-1AFE-09D0-6FBC486299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846456"/>
              </p:ext>
            </p:extLst>
          </p:nvPr>
        </p:nvGraphicFramePr>
        <p:xfrm>
          <a:off x="0" y="0"/>
          <a:ext cx="6015317" cy="6857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4435">
                  <a:extLst>
                    <a:ext uri="{9D8B030D-6E8A-4147-A177-3AD203B41FA5}">
                      <a16:colId xmlns:a16="http://schemas.microsoft.com/office/drawing/2014/main" val="2662568306"/>
                    </a:ext>
                  </a:extLst>
                </a:gridCol>
                <a:gridCol w="897420">
                  <a:extLst>
                    <a:ext uri="{9D8B030D-6E8A-4147-A177-3AD203B41FA5}">
                      <a16:colId xmlns:a16="http://schemas.microsoft.com/office/drawing/2014/main" val="78368739"/>
                    </a:ext>
                  </a:extLst>
                </a:gridCol>
                <a:gridCol w="987988">
                  <a:extLst>
                    <a:ext uri="{9D8B030D-6E8A-4147-A177-3AD203B41FA5}">
                      <a16:colId xmlns:a16="http://schemas.microsoft.com/office/drawing/2014/main" val="4274010440"/>
                    </a:ext>
                  </a:extLst>
                </a:gridCol>
                <a:gridCol w="897420">
                  <a:extLst>
                    <a:ext uri="{9D8B030D-6E8A-4147-A177-3AD203B41FA5}">
                      <a16:colId xmlns:a16="http://schemas.microsoft.com/office/drawing/2014/main" val="3916623901"/>
                    </a:ext>
                  </a:extLst>
                </a:gridCol>
                <a:gridCol w="898054">
                  <a:extLst>
                    <a:ext uri="{9D8B030D-6E8A-4147-A177-3AD203B41FA5}">
                      <a16:colId xmlns:a16="http://schemas.microsoft.com/office/drawing/2014/main" val="735167732"/>
                    </a:ext>
                  </a:extLst>
                </a:gridCol>
              </a:tblGrid>
              <a:tr h="802219"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 1 Cost Estimation Per Hectare of Naga King Chilly, Turmeric and Ginger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6576221"/>
                  </a:ext>
                </a:extLst>
              </a:tr>
              <a:tr h="80221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Farm Size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King Chilly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Turmeric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Ginger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18169859"/>
                  </a:ext>
                </a:extLst>
              </a:tr>
              <a:tr h="92149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Marginal Famer (Below 1 Ha)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17218.22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16950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34168.2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1392927"/>
                  </a:ext>
                </a:extLst>
              </a:tr>
              <a:tr h="880080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Small Farmer (1-2 ha)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23371.52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10046.09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11845.24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45262.9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6582570"/>
                  </a:ext>
                </a:extLst>
              </a:tr>
              <a:tr h="86351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Semi-Medium Farmer (2-4 ha)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14963.84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14963.8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0649653"/>
                  </a:ext>
                </a:extLst>
              </a:tr>
              <a:tr h="87386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Medium Farmer(4-10ha)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17208.17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17208.2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69637662"/>
                  </a:ext>
                </a:extLst>
              </a:tr>
              <a:tr h="857302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55543.5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27264.3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28795.2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111603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31609974"/>
                  </a:ext>
                </a:extLst>
              </a:tr>
              <a:tr h="857302"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Source: Primary data collected from field work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4860071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A461409-A480-835B-7236-08AAD6F490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0897844"/>
              </p:ext>
            </p:extLst>
          </p:nvPr>
        </p:nvGraphicFramePr>
        <p:xfrm>
          <a:off x="6015318" y="17931"/>
          <a:ext cx="6176683" cy="68400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51947">
                  <a:extLst>
                    <a:ext uri="{9D8B030D-6E8A-4147-A177-3AD203B41FA5}">
                      <a16:colId xmlns:a16="http://schemas.microsoft.com/office/drawing/2014/main" val="3763032482"/>
                    </a:ext>
                  </a:extLst>
                </a:gridCol>
                <a:gridCol w="1013840">
                  <a:extLst>
                    <a:ext uri="{9D8B030D-6E8A-4147-A177-3AD203B41FA5}">
                      <a16:colId xmlns:a16="http://schemas.microsoft.com/office/drawing/2014/main" val="3872903895"/>
                    </a:ext>
                  </a:extLst>
                </a:gridCol>
                <a:gridCol w="1013840">
                  <a:extLst>
                    <a:ext uri="{9D8B030D-6E8A-4147-A177-3AD203B41FA5}">
                      <a16:colId xmlns:a16="http://schemas.microsoft.com/office/drawing/2014/main" val="1663051964"/>
                    </a:ext>
                  </a:extLst>
                </a:gridCol>
                <a:gridCol w="1106183">
                  <a:extLst>
                    <a:ext uri="{9D8B030D-6E8A-4147-A177-3AD203B41FA5}">
                      <a16:colId xmlns:a16="http://schemas.microsoft.com/office/drawing/2014/main" val="3093955444"/>
                    </a:ext>
                  </a:extLst>
                </a:gridCol>
                <a:gridCol w="1290873">
                  <a:extLst>
                    <a:ext uri="{9D8B030D-6E8A-4147-A177-3AD203B41FA5}">
                      <a16:colId xmlns:a16="http://schemas.microsoft.com/office/drawing/2014/main" val="681903628"/>
                    </a:ext>
                  </a:extLst>
                </a:gridCol>
              </a:tblGrid>
              <a:tr h="959049"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Table 2 Cost and returns of Naga King Chilly, Turmeric and Ginger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6636160"/>
                  </a:ext>
                </a:extLst>
              </a:tr>
              <a:tr h="9590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Spices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Return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 Return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BCR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7323201"/>
                  </a:ext>
                </a:extLst>
              </a:tr>
              <a:tr h="9590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Naga King Chilly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55543.53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96935.08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41391.55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1193093"/>
                  </a:ext>
                </a:extLst>
              </a:tr>
              <a:tr h="9590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Turmeric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27264.31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32404.51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5140.20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81932521"/>
                  </a:ext>
                </a:extLst>
              </a:tr>
              <a:tr h="959049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Ginger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28795.24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41611.9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12816.66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1.45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50913770"/>
                  </a:ext>
                </a:extLst>
              </a:tr>
              <a:tr h="1085775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111603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170951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59348.4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4.39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3869358"/>
                  </a:ext>
                </a:extLst>
              </a:tr>
              <a:tr h="959049">
                <a:tc gridSpan="5">
                  <a:txBody>
                    <a:bodyPr/>
                    <a:lstStyle/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Source: Primary data collected from field work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580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59803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108</TotalTime>
  <Words>764</Words>
  <Application>Microsoft Office PowerPoint</Application>
  <PresentationFormat>Widescreen</PresentationFormat>
  <Paragraphs>232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Gill Sans MT</vt:lpstr>
      <vt:lpstr>Times New Roman</vt:lpstr>
      <vt:lpstr>Wingdings</vt:lpstr>
      <vt:lpstr>Gallery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Jamir</dc:creator>
  <cp:lastModifiedBy>Advocate Dr Kazi Abdul Mannan</cp:lastModifiedBy>
  <cp:revision>5</cp:revision>
  <dcterms:created xsi:type="dcterms:W3CDTF">2023-11-14T03:35:40Z</dcterms:created>
  <dcterms:modified xsi:type="dcterms:W3CDTF">2023-11-14T14:30:01Z</dcterms:modified>
</cp:coreProperties>
</file>