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Ex1.xml" ContentType="application/vnd.ms-office.chartex+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0" r:id="rId2"/>
  </p:sldMasterIdLst>
  <p:sldIdLst>
    <p:sldId id="256" r:id="rId3"/>
    <p:sldId id="258" r:id="rId4"/>
    <p:sldId id="259" r:id="rId5"/>
    <p:sldId id="260" r:id="rId6"/>
    <p:sldId id="273" r:id="rId7"/>
    <p:sldId id="263" r:id="rId8"/>
    <p:sldId id="265" r:id="rId9"/>
    <p:sldId id="266" r:id="rId10"/>
    <p:sldId id="267" r:id="rId11"/>
    <p:sldId id="268" r:id="rId12"/>
    <p:sldId id="269"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4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Sheet1!$A$2:$A$20</cx:f>
        <cx:lvl ptCount="19">
          <cx:pt idx="0">Argentina</cx:pt>
          <cx:pt idx="1">Australia</cx:pt>
          <cx:pt idx="2">Brazil</cx:pt>
          <cx:pt idx="3">Canada</cx:pt>
          <cx:pt idx="4">China</cx:pt>
          <cx:pt idx="5">France</cx:pt>
          <cx:pt idx="6">Germany</cx:pt>
          <cx:pt idx="7">India</cx:pt>
          <cx:pt idx="8">Indonesia</cx:pt>
          <cx:pt idx="9">Italy</cx:pt>
          <cx:pt idx="10">Japan</cx:pt>
          <cx:pt idx="11">Republic of Korea</cx:pt>
          <cx:pt idx="12">Mexico</cx:pt>
          <cx:pt idx="13">Russia</cx:pt>
          <cx:pt idx="14">Saudi Arabia</cx:pt>
          <cx:pt idx="15">South Africa</cx:pt>
          <cx:pt idx="16">Türkiye</cx:pt>
          <cx:pt idx="17">United Kingdom</cx:pt>
          <cx:pt idx="18">United States</cx:pt>
        </cx:lvl>
      </cx:strDim>
      <cx:numDim type="val">
        <cx:f>Sheet1!$B$2:$B$20</cx:f>
        <cx:lvl ptCount="19" formatCode="General">
          <cx:pt idx="0">73.689999999999998</cx:pt>
          <cx:pt idx="1">75.900000000000006</cx:pt>
          <cx:pt idx="2">73.689999999999998</cx:pt>
          <cx:pt idx="3">78.5</cx:pt>
          <cx:pt idx="4">72.010000000000005</cx:pt>
          <cx:pt idx="5">82.049999999999997</cx:pt>
          <cx:pt idx="6">83.359999999999999</cx:pt>
          <cx:pt idx="7">63.450000000000003</cx:pt>
          <cx:pt idx="8">78.790000000000006</cx:pt>
          <cx:pt idx="9">78.790000000000006</cx:pt>
          <cx:pt idx="10">79.409999999999997</cx:pt>
          <cx:pt idx="11">78.060000000000002</cx:pt>
          <cx:pt idx="12">69.709999999999994</cx:pt>
          <cx:pt idx="13">73.790000000000006</cx:pt>
          <cx:pt idx="14">67.689999999999998</cx:pt>
          <cx:pt idx="15">64</cx:pt>
          <cx:pt idx="16">70.780000000000001</cx:pt>
          <cx:pt idx="17">81.650000000000006</cx:pt>
          <cx:pt idx="18">75.909999999999997</cx:pt>
        </cx:lvl>
      </cx:numDim>
    </cx:data>
    <cx:data id="1">
      <cx:strDim type="cat">
        <cx:f>Sheet1!$A$2:$A$20</cx:f>
        <cx:lvl ptCount="19">
          <cx:pt idx="0">Argentina</cx:pt>
          <cx:pt idx="1">Australia</cx:pt>
          <cx:pt idx="2">Brazil</cx:pt>
          <cx:pt idx="3">Canada</cx:pt>
          <cx:pt idx="4">China</cx:pt>
          <cx:pt idx="5">France</cx:pt>
          <cx:pt idx="6">Germany</cx:pt>
          <cx:pt idx="7">India</cx:pt>
          <cx:pt idx="8">Indonesia</cx:pt>
          <cx:pt idx="9">Italy</cx:pt>
          <cx:pt idx="10">Japan</cx:pt>
          <cx:pt idx="11">Republic of Korea</cx:pt>
          <cx:pt idx="12">Mexico</cx:pt>
          <cx:pt idx="13">Russia</cx:pt>
          <cx:pt idx="14">Saudi Arabia</cx:pt>
          <cx:pt idx="15">South Africa</cx:pt>
          <cx:pt idx="16">Türkiye</cx:pt>
          <cx:pt idx="17">United Kingdom</cx:pt>
          <cx:pt idx="18">United States</cx:pt>
        </cx:lvl>
      </cx:strDim>
      <cx:numDim type="val">
        <cx:f>Sheet1!$C$2:$C$20</cx:f>
        <cx:lvl ptCount="19" formatCode="General">
          <cx:pt idx="0">51</cx:pt>
          <cx:pt idx="1">40</cx:pt>
          <cx:pt idx="2">50</cx:pt>
          <cx:pt idx="3">26</cx:pt>
          <cx:pt idx="4">63</cx:pt>
          <cx:pt idx="5">6</cx:pt>
          <cx:pt idx="6">4</cx:pt>
          <cx:pt idx="7">112</cx:pt>
          <cx:pt idx="8">24</cx:pt>
          <cx:pt idx="9">24</cx:pt>
          <cx:pt idx="10">21</cx:pt>
          <cx:pt idx="11">31</cx:pt>
          <cx:pt idx="12">80</cx:pt>
          <cx:pt idx="13">49</cx:pt>
          <cx:pt idx="14">94</cx:pt>
          <cx:pt idx="15">110</cx:pt>
          <cx:pt idx="16">72</cx:pt>
          <cx:pt idx="17">11</cx:pt>
          <cx:pt idx="18">39</cx:pt>
        </cx:lvl>
      </cx:numDim>
    </cx:data>
  </cx:chartData>
  <cx:chart>
    <cx:plotArea>
      <cx:plotAreaRegion>
        <cx:series layoutId="clusteredColumn" uniqueId="{EA6C1912-7D0A-4FCD-AD03-E9011DA2A5CC}" formatIdx="0">
          <cx:tx>
            <cx:txData>
              <cx:f>Sheet1!$B$1</cx:f>
              <cx:v>Score</cx:v>
            </cx:txData>
          </cx:tx>
          <cx:dataLabels pos="inEnd">
            <cx:spPr>
              <a:noFill/>
            </cx:spPr>
            <cx:visibility seriesName="0" categoryName="0" value="1"/>
          </cx:dataLabels>
          <cx:dataId val="0"/>
          <cx:layoutPr>
            <cx:aggregation/>
          </cx:layoutPr>
          <cx:axisId val="1"/>
        </cx:series>
        <cx:series layoutId="paretoLine" ownerIdx="0" uniqueId="{5C78D1F1-26C4-46C9-979B-C08D04CCAC08}" formatIdx="1">
          <cx:axisId val="2"/>
        </cx:series>
        <cx:series layoutId="clusteredColumn" hidden="1" uniqueId="{4AE28B9A-51CE-4045-BD95-E53BFAF604B4}" formatIdx="2">
          <cx:tx>
            <cx:txData>
              <cx:v>Rank</cx:v>
            </cx:txData>
          </cx:tx>
          <cx:dataLabels pos="inEnd"/>
          <cx:dataId val="1"/>
          <cx:layoutPr>
            <cx:aggregation/>
          </cx:layoutPr>
          <cx:axisId val="1"/>
        </cx:series>
        <cx:series layoutId="paretoLine" ownerIdx="2" uniqueId="{216E2224-1557-4472-AA65-008316367D04}" formatIdx="3">
          <cx:axisId val="2"/>
        </cx:series>
      </cx:plotAreaRegion>
      <cx:axis id="0">
        <cx:catScaling gapWidth="0"/>
        <cx:tickLabels/>
      </cx:axis>
      <cx:axis id="1" hidden="1">
        <cx:valScaling/>
        <cx:majorGridlines/>
        <cx:tickLabels/>
      </cx:axis>
      <cx:axis id="2">
        <cx:valScaling max="1" min="0"/>
        <cx:units unit="percentage"/>
        <cx:tickLabels/>
      </cx:axis>
    </cx:plotArea>
    <cx:legend pos="t" align="ctr" overlay="0">
      <cx:txPr>
        <a:bodyPr spcFirstLastPara="1" vertOverflow="ellipsis" horzOverflow="overflow" wrap="square" lIns="0" tIns="0" rIns="0" bIns="0" anchor="ctr" anchorCtr="1"/>
        <a:lstStyle/>
        <a:p>
          <a:pPr algn="ctr" rtl="0">
            <a:defRPr/>
          </a:pPr>
          <a:endParaRPr lang="en-US" sz="900" b="0" i="0" u="none" strike="noStrike" baseline="0">
            <a:solidFill>
              <a:sysClr val="windowText" lastClr="000000">
                <a:lumMod val="75000"/>
                <a:lumOff val="25000"/>
              </a:sysClr>
            </a:solidFill>
            <a:latin typeface="Calibri" panose="020F0502020204030204"/>
          </a:endParaRPr>
        </a:p>
      </cx:txPr>
    </cx:legend>
  </cx:chart>
  <cx:spPr>
    <a:noFill/>
    <a:ln>
      <a:solidFill>
        <a:schemeClr val="tx1"/>
      </a:solid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cs:chartArea>
  <cs:dataLabel>
    <cs:lnRef idx="0"/>
    <cs:fillRef idx="0"/>
    <cs:effectRef idx="0"/>
    <cs:fontRef idx="minor">
      <a:schemeClr val="dk1"/>
    </cs:fontRef>
    <cs:defRPr sz="900"/>
  </cs:dataLabel>
  <cs:dataLabelCallout>
    <cs:lnRef idx="0"/>
    <cs:fillRef idx="0"/>
    <cs:effectRef idx="0"/>
    <cs:fontRef idx="minor">
      <a:schemeClr val="lt1"/>
    </cs:fontRef>
    <cs:spPr>
      <a:solidFill>
        <a:schemeClr val="dk1">
          <a:lumMod val="65000"/>
          <a:lumOff val="35000"/>
          <a:alpha val="75000"/>
        </a:schemeClr>
      </a:solidFill>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9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18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69D29-2C99-4173-8924-F84C5F195B03}" type="doc">
      <dgm:prSet loTypeId="urn:microsoft.com/office/officeart/2011/layout/HexagonRadial" loCatId="cycle" qsTypeId="urn:microsoft.com/office/officeart/2005/8/quickstyle/simple2" qsCatId="simple" csTypeId="urn:microsoft.com/office/officeart/2005/8/colors/colorful2" csCatId="colorful" phldr="1"/>
      <dgm:spPr/>
      <dgm:t>
        <a:bodyPr/>
        <a:lstStyle/>
        <a:p>
          <a:endParaRPr lang="en-IN"/>
        </a:p>
      </dgm:t>
    </dgm:pt>
    <dgm:pt modelId="{61D9DF9F-D282-4C12-AE7C-A6494061E8AD}">
      <dgm:prSet phldrT="[Text]"/>
      <dgm:spPr/>
      <dgm:t>
        <a:bodyPr/>
        <a:lstStyle/>
        <a:p>
          <a:pPr algn="ctr"/>
          <a:r>
            <a:rPr lang="en-IN" dirty="0"/>
            <a:t>Infrastructure </a:t>
          </a:r>
        </a:p>
      </dgm:t>
    </dgm:pt>
    <dgm:pt modelId="{948AB7A4-F4C4-49F4-8BD1-85667349E734}" type="parTrans" cxnId="{876451A6-5870-4FBD-847D-33169DF04672}">
      <dgm:prSet/>
      <dgm:spPr/>
      <dgm:t>
        <a:bodyPr/>
        <a:lstStyle/>
        <a:p>
          <a:pPr algn="ctr"/>
          <a:endParaRPr lang="en-IN"/>
        </a:p>
      </dgm:t>
    </dgm:pt>
    <dgm:pt modelId="{226D02A3-42F2-4473-82B7-FFB6BF790226}" type="sibTrans" cxnId="{876451A6-5870-4FBD-847D-33169DF04672}">
      <dgm:prSet/>
      <dgm:spPr/>
      <dgm:t>
        <a:bodyPr/>
        <a:lstStyle/>
        <a:p>
          <a:pPr algn="ctr"/>
          <a:endParaRPr lang="en-IN"/>
        </a:p>
      </dgm:t>
    </dgm:pt>
    <dgm:pt modelId="{C4AC44F8-7735-4D95-A143-B1D57ED16B0A}">
      <dgm:prSet phldrT="[Text]"/>
      <dgm:spPr/>
      <dgm:t>
        <a:bodyPr/>
        <a:lstStyle/>
        <a:p>
          <a:pPr algn="ctr"/>
          <a:r>
            <a:rPr lang="en-IN"/>
            <a:t>Trade &amp; Development</a:t>
          </a:r>
        </a:p>
      </dgm:t>
    </dgm:pt>
    <dgm:pt modelId="{FCA38188-8EC4-4978-97DE-6DD3220EAC94}" type="parTrans" cxnId="{5DE74E94-2B15-4208-989A-0430915AEFF7}">
      <dgm:prSet/>
      <dgm:spPr/>
      <dgm:t>
        <a:bodyPr/>
        <a:lstStyle/>
        <a:p>
          <a:pPr algn="ctr"/>
          <a:endParaRPr lang="en-IN"/>
        </a:p>
      </dgm:t>
    </dgm:pt>
    <dgm:pt modelId="{B8DA6094-DEFB-460A-9405-86760BC054A9}" type="sibTrans" cxnId="{5DE74E94-2B15-4208-989A-0430915AEFF7}">
      <dgm:prSet/>
      <dgm:spPr/>
      <dgm:t>
        <a:bodyPr/>
        <a:lstStyle/>
        <a:p>
          <a:pPr algn="ctr"/>
          <a:endParaRPr lang="en-IN"/>
        </a:p>
      </dgm:t>
    </dgm:pt>
    <dgm:pt modelId="{BB00A581-EC25-41D6-B250-3CED7C199136}">
      <dgm:prSet phldrT="[Text]"/>
      <dgm:spPr/>
      <dgm:t>
        <a:bodyPr/>
        <a:lstStyle/>
        <a:p>
          <a:pPr algn="ctr"/>
          <a:r>
            <a:rPr lang="en-IN"/>
            <a:t>Climate action</a:t>
          </a:r>
        </a:p>
      </dgm:t>
    </dgm:pt>
    <dgm:pt modelId="{456AD1C1-FCA2-4D61-ACCE-849F63D63130}" type="parTrans" cxnId="{87D05644-7E6E-402C-82F9-BDDF32EFF065}">
      <dgm:prSet/>
      <dgm:spPr/>
      <dgm:t>
        <a:bodyPr/>
        <a:lstStyle/>
        <a:p>
          <a:pPr algn="ctr"/>
          <a:endParaRPr lang="en-IN"/>
        </a:p>
      </dgm:t>
    </dgm:pt>
    <dgm:pt modelId="{51224991-05C0-45A0-97C6-E87F24BC2A1C}" type="sibTrans" cxnId="{87D05644-7E6E-402C-82F9-BDDF32EFF065}">
      <dgm:prSet/>
      <dgm:spPr/>
      <dgm:t>
        <a:bodyPr/>
        <a:lstStyle/>
        <a:p>
          <a:pPr algn="ctr"/>
          <a:endParaRPr lang="en-IN"/>
        </a:p>
      </dgm:t>
    </dgm:pt>
    <dgm:pt modelId="{47EDF717-5CA2-4118-AB23-C95EE4AA08A4}">
      <dgm:prSet phldrT="[Text]"/>
      <dgm:spPr/>
      <dgm:t>
        <a:bodyPr/>
        <a:lstStyle/>
        <a:p>
          <a:pPr algn="ctr"/>
          <a:r>
            <a:rPr lang="en-IN"/>
            <a:t>Financial Inclusion</a:t>
          </a:r>
        </a:p>
      </dgm:t>
    </dgm:pt>
    <dgm:pt modelId="{E1D98E08-EFE2-478C-A4EE-B9C1F111ECF2}" type="parTrans" cxnId="{D66E1F12-A6EF-4D16-9345-53FDA7A2226F}">
      <dgm:prSet/>
      <dgm:spPr/>
      <dgm:t>
        <a:bodyPr/>
        <a:lstStyle/>
        <a:p>
          <a:pPr algn="ctr"/>
          <a:endParaRPr lang="en-IN"/>
        </a:p>
      </dgm:t>
    </dgm:pt>
    <dgm:pt modelId="{2A433F10-97CF-40A0-A453-05720D8BC28A}" type="sibTrans" cxnId="{D66E1F12-A6EF-4D16-9345-53FDA7A2226F}">
      <dgm:prSet/>
      <dgm:spPr/>
      <dgm:t>
        <a:bodyPr/>
        <a:lstStyle/>
        <a:p>
          <a:pPr algn="ctr"/>
          <a:endParaRPr lang="en-IN"/>
        </a:p>
      </dgm:t>
    </dgm:pt>
    <dgm:pt modelId="{89615EB9-352D-4CCF-B9A0-5B7CEDEB63FB}">
      <dgm:prSet phldrT="[Text]"/>
      <dgm:spPr/>
      <dgm:t>
        <a:bodyPr/>
        <a:lstStyle/>
        <a:p>
          <a:pPr algn="ctr"/>
          <a:r>
            <a:rPr lang="en-IN"/>
            <a:t>Gender Equality</a:t>
          </a:r>
        </a:p>
      </dgm:t>
    </dgm:pt>
    <dgm:pt modelId="{F326EBE1-223E-4A0F-BC72-900C401FB10C}" type="parTrans" cxnId="{2604BCA6-3947-4AEA-977E-5EF0C4EEFEBC}">
      <dgm:prSet/>
      <dgm:spPr/>
      <dgm:t>
        <a:bodyPr/>
        <a:lstStyle/>
        <a:p>
          <a:pPr algn="ctr"/>
          <a:endParaRPr lang="en-IN"/>
        </a:p>
      </dgm:t>
    </dgm:pt>
    <dgm:pt modelId="{F1B964A3-408C-4BA6-950A-E2478F0165D8}" type="sibTrans" cxnId="{2604BCA6-3947-4AEA-977E-5EF0C4EEFEBC}">
      <dgm:prSet/>
      <dgm:spPr/>
      <dgm:t>
        <a:bodyPr/>
        <a:lstStyle/>
        <a:p>
          <a:pPr algn="ctr"/>
          <a:endParaRPr lang="en-IN"/>
        </a:p>
      </dgm:t>
    </dgm:pt>
    <dgm:pt modelId="{97ED5BCA-669B-4B34-AAD6-86E1ABD6B980}">
      <dgm:prSet phldrT="[Text]"/>
      <dgm:spPr/>
      <dgm:t>
        <a:bodyPr/>
        <a:lstStyle/>
        <a:p>
          <a:pPr algn="ctr"/>
          <a:r>
            <a:rPr lang="en-IN"/>
            <a:t>Economic cooperation and Coordination</a:t>
          </a:r>
        </a:p>
      </dgm:t>
    </dgm:pt>
    <dgm:pt modelId="{7D2D0609-8231-4E40-8AE3-1EB50DE61373}" type="parTrans" cxnId="{EB63A273-1736-4B4D-81A0-EB9F31AEA0E0}">
      <dgm:prSet/>
      <dgm:spPr/>
      <dgm:t>
        <a:bodyPr/>
        <a:lstStyle/>
        <a:p>
          <a:pPr algn="ctr"/>
          <a:endParaRPr lang="en-IN"/>
        </a:p>
      </dgm:t>
    </dgm:pt>
    <dgm:pt modelId="{51CED3DE-6885-468E-87B1-A6FEDBDEC9B1}" type="sibTrans" cxnId="{EB63A273-1736-4B4D-81A0-EB9F31AEA0E0}">
      <dgm:prSet/>
      <dgm:spPr/>
      <dgm:t>
        <a:bodyPr/>
        <a:lstStyle/>
        <a:p>
          <a:pPr algn="ctr"/>
          <a:endParaRPr lang="en-IN"/>
        </a:p>
      </dgm:t>
    </dgm:pt>
    <dgm:pt modelId="{F146568D-D6F4-43BF-A17E-791D234AEF02}">
      <dgm:prSet phldrT="[Text]"/>
      <dgm:spPr/>
      <dgm:t>
        <a:bodyPr/>
        <a:lstStyle/>
        <a:p>
          <a:pPr algn="ctr"/>
          <a:r>
            <a:rPr lang="en-IN"/>
            <a:t>Global Health</a:t>
          </a:r>
        </a:p>
      </dgm:t>
    </dgm:pt>
    <dgm:pt modelId="{1DB8D1D7-6FD7-4374-A73B-25E5F77C4F5F}" type="sibTrans" cxnId="{21449BD7-9D97-4DDC-BB39-609E280663CF}">
      <dgm:prSet/>
      <dgm:spPr/>
      <dgm:t>
        <a:bodyPr/>
        <a:lstStyle/>
        <a:p>
          <a:pPr algn="ctr"/>
          <a:endParaRPr lang="en-IN"/>
        </a:p>
      </dgm:t>
    </dgm:pt>
    <dgm:pt modelId="{7424EAD6-522D-446D-90DB-5B50F87A20CC}" type="parTrans" cxnId="{21449BD7-9D97-4DDC-BB39-609E280663CF}">
      <dgm:prSet/>
      <dgm:spPr/>
      <dgm:t>
        <a:bodyPr/>
        <a:lstStyle/>
        <a:p>
          <a:pPr algn="ctr"/>
          <a:endParaRPr lang="en-IN"/>
        </a:p>
      </dgm:t>
    </dgm:pt>
    <dgm:pt modelId="{0D338E96-B696-44B5-8EBE-979EF86E1476}" type="pres">
      <dgm:prSet presAssocID="{46A69D29-2C99-4173-8924-F84C5F195B03}" presName="Name0" presStyleCnt="0">
        <dgm:presLayoutVars>
          <dgm:chMax val="1"/>
          <dgm:chPref val="1"/>
          <dgm:dir/>
          <dgm:animOne val="branch"/>
          <dgm:animLvl val="lvl"/>
        </dgm:presLayoutVars>
      </dgm:prSet>
      <dgm:spPr/>
    </dgm:pt>
    <dgm:pt modelId="{414E141B-D0EE-4C4C-8E4B-E7CC9B944D3B}" type="pres">
      <dgm:prSet presAssocID="{61D9DF9F-D282-4C12-AE7C-A6494061E8AD}" presName="Parent" presStyleLbl="node0" presStyleIdx="0" presStyleCnt="1" custLinFactNeighborX="1340" custLinFactNeighborY="-1449">
        <dgm:presLayoutVars>
          <dgm:chMax val="6"/>
          <dgm:chPref val="6"/>
        </dgm:presLayoutVars>
      </dgm:prSet>
      <dgm:spPr/>
    </dgm:pt>
    <dgm:pt modelId="{26C5236D-4117-4351-B101-65D8B55DF497}" type="pres">
      <dgm:prSet presAssocID="{C4AC44F8-7735-4D95-A143-B1D57ED16B0A}" presName="Accent1" presStyleCnt="0"/>
      <dgm:spPr/>
    </dgm:pt>
    <dgm:pt modelId="{72ABDF7F-9190-433B-B399-C3FEF727511B}" type="pres">
      <dgm:prSet presAssocID="{C4AC44F8-7735-4D95-A143-B1D57ED16B0A}" presName="Accent" presStyleLbl="bgShp" presStyleIdx="0" presStyleCnt="6"/>
      <dgm:spPr/>
    </dgm:pt>
    <dgm:pt modelId="{4A63798F-D073-4095-9863-B8FDB2F48A3C}" type="pres">
      <dgm:prSet presAssocID="{C4AC44F8-7735-4D95-A143-B1D57ED16B0A}" presName="Child1" presStyleLbl="node1" presStyleIdx="0" presStyleCnt="6">
        <dgm:presLayoutVars>
          <dgm:chMax val="0"/>
          <dgm:chPref val="0"/>
          <dgm:bulletEnabled val="1"/>
        </dgm:presLayoutVars>
      </dgm:prSet>
      <dgm:spPr/>
    </dgm:pt>
    <dgm:pt modelId="{2269FFF6-BDC5-47F1-A4F5-DA489A6B9BA3}" type="pres">
      <dgm:prSet presAssocID="{BB00A581-EC25-41D6-B250-3CED7C199136}" presName="Accent2" presStyleCnt="0"/>
      <dgm:spPr/>
    </dgm:pt>
    <dgm:pt modelId="{F5C25AFB-04D7-4AAE-A6B4-F5200869FF5C}" type="pres">
      <dgm:prSet presAssocID="{BB00A581-EC25-41D6-B250-3CED7C199136}" presName="Accent" presStyleLbl="bgShp" presStyleIdx="1" presStyleCnt="6"/>
      <dgm:spPr/>
    </dgm:pt>
    <dgm:pt modelId="{8DC2D77E-6920-4AB3-8CED-DF3895E6CCEE}" type="pres">
      <dgm:prSet presAssocID="{BB00A581-EC25-41D6-B250-3CED7C199136}" presName="Child2" presStyleLbl="node1" presStyleIdx="1" presStyleCnt="6">
        <dgm:presLayoutVars>
          <dgm:chMax val="0"/>
          <dgm:chPref val="0"/>
          <dgm:bulletEnabled val="1"/>
        </dgm:presLayoutVars>
      </dgm:prSet>
      <dgm:spPr/>
    </dgm:pt>
    <dgm:pt modelId="{99FEBDDE-A0C7-4FA6-8D99-4E07041B52B0}" type="pres">
      <dgm:prSet presAssocID="{47EDF717-5CA2-4118-AB23-C95EE4AA08A4}" presName="Accent3" presStyleCnt="0"/>
      <dgm:spPr/>
    </dgm:pt>
    <dgm:pt modelId="{4B646FD2-637B-44B1-A86E-C4064DAA42FD}" type="pres">
      <dgm:prSet presAssocID="{47EDF717-5CA2-4118-AB23-C95EE4AA08A4}" presName="Accent" presStyleLbl="bgShp" presStyleIdx="2" presStyleCnt="6"/>
      <dgm:spPr/>
    </dgm:pt>
    <dgm:pt modelId="{98490EFB-FBCB-4198-A45B-4C9920FE42A8}" type="pres">
      <dgm:prSet presAssocID="{47EDF717-5CA2-4118-AB23-C95EE4AA08A4}" presName="Child3" presStyleLbl="node1" presStyleIdx="2" presStyleCnt="6">
        <dgm:presLayoutVars>
          <dgm:chMax val="0"/>
          <dgm:chPref val="0"/>
          <dgm:bulletEnabled val="1"/>
        </dgm:presLayoutVars>
      </dgm:prSet>
      <dgm:spPr/>
    </dgm:pt>
    <dgm:pt modelId="{60AC80EB-10AD-4D58-B124-02465E3004EC}" type="pres">
      <dgm:prSet presAssocID="{89615EB9-352D-4CCF-B9A0-5B7CEDEB63FB}" presName="Accent4" presStyleCnt="0"/>
      <dgm:spPr/>
    </dgm:pt>
    <dgm:pt modelId="{40C9633E-8704-4A21-B32A-880D05D9565D}" type="pres">
      <dgm:prSet presAssocID="{89615EB9-352D-4CCF-B9A0-5B7CEDEB63FB}" presName="Accent" presStyleLbl="bgShp" presStyleIdx="3" presStyleCnt="6"/>
      <dgm:spPr/>
    </dgm:pt>
    <dgm:pt modelId="{5870D1EA-8A14-41C1-8574-4A29B1006BE3}" type="pres">
      <dgm:prSet presAssocID="{89615EB9-352D-4CCF-B9A0-5B7CEDEB63FB}" presName="Child4" presStyleLbl="node1" presStyleIdx="3" presStyleCnt="6">
        <dgm:presLayoutVars>
          <dgm:chMax val="0"/>
          <dgm:chPref val="0"/>
          <dgm:bulletEnabled val="1"/>
        </dgm:presLayoutVars>
      </dgm:prSet>
      <dgm:spPr/>
    </dgm:pt>
    <dgm:pt modelId="{C4B6217E-1812-4FDA-A6F5-7724701B8FCC}" type="pres">
      <dgm:prSet presAssocID="{97ED5BCA-669B-4B34-AAD6-86E1ABD6B980}" presName="Accent5" presStyleCnt="0"/>
      <dgm:spPr/>
    </dgm:pt>
    <dgm:pt modelId="{21C910EB-2F64-42B1-8A4E-580714323664}" type="pres">
      <dgm:prSet presAssocID="{97ED5BCA-669B-4B34-AAD6-86E1ABD6B980}" presName="Accent" presStyleLbl="bgShp" presStyleIdx="4" presStyleCnt="6"/>
      <dgm:spPr/>
    </dgm:pt>
    <dgm:pt modelId="{47744EFA-AC29-4FA6-AAF7-A9F8F49B0FCF}" type="pres">
      <dgm:prSet presAssocID="{97ED5BCA-669B-4B34-AAD6-86E1ABD6B980}" presName="Child5" presStyleLbl="node1" presStyleIdx="4" presStyleCnt="6">
        <dgm:presLayoutVars>
          <dgm:chMax val="0"/>
          <dgm:chPref val="0"/>
          <dgm:bulletEnabled val="1"/>
        </dgm:presLayoutVars>
      </dgm:prSet>
      <dgm:spPr/>
    </dgm:pt>
    <dgm:pt modelId="{CBA8D209-919B-4791-9325-FB40E9F8E96A}" type="pres">
      <dgm:prSet presAssocID="{F146568D-D6F4-43BF-A17E-791D234AEF02}" presName="Accent6" presStyleCnt="0"/>
      <dgm:spPr/>
    </dgm:pt>
    <dgm:pt modelId="{DBF10E58-CE49-4F89-BB75-A5F982AA21D5}" type="pres">
      <dgm:prSet presAssocID="{F146568D-D6F4-43BF-A17E-791D234AEF02}" presName="Accent" presStyleLbl="bgShp" presStyleIdx="5" presStyleCnt="6"/>
      <dgm:spPr/>
    </dgm:pt>
    <dgm:pt modelId="{A8E1EE76-CC37-4AB9-BE99-057A2FDDC3C4}" type="pres">
      <dgm:prSet presAssocID="{F146568D-D6F4-43BF-A17E-791D234AEF02}" presName="Child6" presStyleLbl="node1" presStyleIdx="5" presStyleCnt="6" custLinFactNeighborX="2180">
        <dgm:presLayoutVars>
          <dgm:chMax val="0"/>
          <dgm:chPref val="0"/>
          <dgm:bulletEnabled val="1"/>
        </dgm:presLayoutVars>
      </dgm:prSet>
      <dgm:spPr/>
    </dgm:pt>
  </dgm:ptLst>
  <dgm:cxnLst>
    <dgm:cxn modelId="{D66E1F12-A6EF-4D16-9345-53FDA7A2226F}" srcId="{61D9DF9F-D282-4C12-AE7C-A6494061E8AD}" destId="{47EDF717-5CA2-4118-AB23-C95EE4AA08A4}" srcOrd="2" destOrd="0" parTransId="{E1D98E08-EFE2-478C-A4EE-B9C1F111ECF2}" sibTransId="{2A433F10-97CF-40A0-A453-05720D8BC28A}"/>
    <dgm:cxn modelId="{0AD3B620-2EBE-4BB8-9643-866CD56AEAD9}" type="presOf" srcId="{47EDF717-5CA2-4118-AB23-C95EE4AA08A4}" destId="{98490EFB-FBCB-4198-A45B-4C9920FE42A8}" srcOrd="0" destOrd="0" presId="urn:microsoft.com/office/officeart/2011/layout/HexagonRadial"/>
    <dgm:cxn modelId="{87D05644-7E6E-402C-82F9-BDDF32EFF065}" srcId="{61D9DF9F-D282-4C12-AE7C-A6494061E8AD}" destId="{BB00A581-EC25-41D6-B250-3CED7C199136}" srcOrd="1" destOrd="0" parTransId="{456AD1C1-FCA2-4D61-ACCE-849F63D63130}" sibTransId="{51224991-05C0-45A0-97C6-E87F24BC2A1C}"/>
    <dgm:cxn modelId="{E554DF68-30CC-4AB4-B6CE-9C4E32B86D71}" type="presOf" srcId="{89615EB9-352D-4CCF-B9A0-5B7CEDEB63FB}" destId="{5870D1EA-8A14-41C1-8574-4A29B1006BE3}" srcOrd="0" destOrd="0" presId="urn:microsoft.com/office/officeart/2011/layout/HexagonRadial"/>
    <dgm:cxn modelId="{EB63A273-1736-4B4D-81A0-EB9F31AEA0E0}" srcId="{61D9DF9F-D282-4C12-AE7C-A6494061E8AD}" destId="{97ED5BCA-669B-4B34-AAD6-86E1ABD6B980}" srcOrd="4" destOrd="0" parTransId="{7D2D0609-8231-4E40-8AE3-1EB50DE61373}" sibTransId="{51CED3DE-6885-468E-87B1-A6FEDBDEC9B1}"/>
    <dgm:cxn modelId="{80CF187F-86AC-4DCE-B506-9AA2541FB2A8}" type="presOf" srcId="{61D9DF9F-D282-4C12-AE7C-A6494061E8AD}" destId="{414E141B-D0EE-4C4C-8E4B-E7CC9B944D3B}" srcOrd="0" destOrd="0" presId="urn:microsoft.com/office/officeart/2011/layout/HexagonRadial"/>
    <dgm:cxn modelId="{5DE74E94-2B15-4208-989A-0430915AEFF7}" srcId="{61D9DF9F-D282-4C12-AE7C-A6494061E8AD}" destId="{C4AC44F8-7735-4D95-A143-B1D57ED16B0A}" srcOrd="0" destOrd="0" parTransId="{FCA38188-8EC4-4978-97DE-6DD3220EAC94}" sibTransId="{B8DA6094-DEFB-460A-9405-86760BC054A9}"/>
    <dgm:cxn modelId="{876451A6-5870-4FBD-847D-33169DF04672}" srcId="{46A69D29-2C99-4173-8924-F84C5F195B03}" destId="{61D9DF9F-D282-4C12-AE7C-A6494061E8AD}" srcOrd="0" destOrd="0" parTransId="{948AB7A4-F4C4-49F4-8BD1-85667349E734}" sibTransId="{226D02A3-42F2-4473-82B7-FFB6BF790226}"/>
    <dgm:cxn modelId="{2604BCA6-3947-4AEA-977E-5EF0C4EEFEBC}" srcId="{61D9DF9F-D282-4C12-AE7C-A6494061E8AD}" destId="{89615EB9-352D-4CCF-B9A0-5B7CEDEB63FB}" srcOrd="3" destOrd="0" parTransId="{F326EBE1-223E-4A0F-BC72-900C401FB10C}" sibTransId="{F1B964A3-408C-4BA6-950A-E2478F0165D8}"/>
    <dgm:cxn modelId="{D0B02DA8-0BA4-4202-B44C-2DFC322E4207}" type="presOf" srcId="{C4AC44F8-7735-4D95-A143-B1D57ED16B0A}" destId="{4A63798F-D073-4095-9863-B8FDB2F48A3C}" srcOrd="0" destOrd="0" presId="urn:microsoft.com/office/officeart/2011/layout/HexagonRadial"/>
    <dgm:cxn modelId="{C2067DAF-3F9F-4841-ADF3-CA574EFDC7CC}" type="presOf" srcId="{F146568D-D6F4-43BF-A17E-791D234AEF02}" destId="{A8E1EE76-CC37-4AB9-BE99-057A2FDDC3C4}" srcOrd="0" destOrd="0" presId="urn:microsoft.com/office/officeart/2011/layout/HexagonRadial"/>
    <dgm:cxn modelId="{45BA2FCE-20A4-4311-B37A-EC8AA2A51846}" type="presOf" srcId="{97ED5BCA-669B-4B34-AAD6-86E1ABD6B980}" destId="{47744EFA-AC29-4FA6-AAF7-A9F8F49B0FCF}" srcOrd="0" destOrd="0" presId="urn:microsoft.com/office/officeart/2011/layout/HexagonRadial"/>
    <dgm:cxn modelId="{A05E93D3-64A6-44FB-8D62-B5AB7234BC7F}" type="presOf" srcId="{46A69D29-2C99-4173-8924-F84C5F195B03}" destId="{0D338E96-B696-44B5-8EBE-979EF86E1476}" srcOrd="0" destOrd="0" presId="urn:microsoft.com/office/officeart/2011/layout/HexagonRadial"/>
    <dgm:cxn modelId="{21449BD7-9D97-4DDC-BB39-609E280663CF}" srcId="{61D9DF9F-D282-4C12-AE7C-A6494061E8AD}" destId="{F146568D-D6F4-43BF-A17E-791D234AEF02}" srcOrd="5" destOrd="0" parTransId="{7424EAD6-522D-446D-90DB-5B50F87A20CC}" sibTransId="{1DB8D1D7-6FD7-4374-A73B-25E5F77C4F5F}"/>
    <dgm:cxn modelId="{5504CFED-65BF-4990-9338-8ECAB27AB342}" type="presOf" srcId="{BB00A581-EC25-41D6-B250-3CED7C199136}" destId="{8DC2D77E-6920-4AB3-8CED-DF3895E6CCEE}" srcOrd="0" destOrd="0" presId="urn:microsoft.com/office/officeart/2011/layout/HexagonRadial"/>
    <dgm:cxn modelId="{326BD835-14D5-4BFA-A948-E4777752B51B}" type="presParOf" srcId="{0D338E96-B696-44B5-8EBE-979EF86E1476}" destId="{414E141B-D0EE-4C4C-8E4B-E7CC9B944D3B}" srcOrd="0" destOrd="0" presId="urn:microsoft.com/office/officeart/2011/layout/HexagonRadial"/>
    <dgm:cxn modelId="{B1DBE5BA-883A-4393-9457-C2932D0564CC}" type="presParOf" srcId="{0D338E96-B696-44B5-8EBE-979EF86E1476}" destId="{26C5236D-4117-4351-B101-65D8B55DF497}" srcOrd="1" destOrd="0" presId="urn:microsoft.com/office/officeart/2011/layout/HexagonRadial"/>
    <dgm:cxn modelId="{D8D58918-3074-4353-918D-CB93DF6F1E6A}" type="presParOf" srcId="{26C5236D-4117-4351-B101-65D8B55DF497}" destId="{72ABDF7F-9190-433B-B399-C3FEF727511B}" srcOrd="0" destOrd="0" presId="urn:microsoft.com/office/officeart/2011/layout/HexagonRadial"/>
    <dgm:cxn modelId="{EE27DB82-9A8D-4917-B515-08D241B60283}" type="presParOf" srcId="{0D338E96-B696-44B5-8EBE-979EF86E1476}" destId="{4A63798F-D073-4095-9863-B8FDB2F48A3C}" srcOrd="2" destOrd="0" presId="urn:microsoft.com/office/officeart/2011/layout/HexagonRadial"/>
    <dgm:cxn modelId="{7337AAB9-9CCE-440F-9E69-9E5BBB6C8A2F}" type="presParOf" srcId="{0D338E96-B696-44B5-8EBE-979EF86E1476}" destId="{2269FFF6-BDC5-47F1-A4F5-DA489A6B9BA3}" srcOrd="3" destOrd="0" presId="urn:microsoft.com/office/officeart/2011/layout/HexagonRadial"/>
    <dgm:cxn modelId="{42D90B8B-A909-4A82-A611-FFE9077B35DE}" type="presParOf" srcId="{2269FFF6-BDC5-47F1-A4F5-DA489A6B9BA3}" destId="{F5C25AFB-04D7-4AAE-A6B4-F5200869FF5C}" srcOrd="0" destOrd="0" presId="urn:microsoft.com/office/officeart/2011/layout/HexagonRadial"/>
    <dgm:cxn modelId="{531F5536-3CFE-43F0-962A-07DDE99C90A0}" type="presParOf" srcId="{0D338E96-B696-44B5-8EBE-979EF86E1476}" destId="{8DC2D77E-6920-4AB3-8CED-DF3895E6CCEE}" srcOrd="4" destOrd="0" presId="urn:microsoft.com/office/officeart/2011/layout/HexagonRadial"/>
    <dgm:cxn modelId="{862C5182-AB8E-4912-85B4-451D4760DDFB}" type="presParOf" srcId="{0D338E96-B696-44B5-8EBE-979EF86E1476}" destId="{99FEBDDE-A0C7-4FA6-8D99-4E07041B52B0}" srcOrd="5" destOrd="0" presId="urn:microsoft.com/office/officeart/2011/layout/HexagonRadial"/>
    <dgm:cxn modelId="{E8DFD484-CC5D-4ADE-B6AE-98D5AA0B3962}" type="presParOf" srcId="{99FEBDDE-A0C7-4FA6-8D99-4E07041B52B0}" destId="{4B646FD2-637B-44B1-A86E-C4064DAA42FD}" srcOrd="0" destOrd="0" presId="urn:microsoft.com/office/officeart/2011/layout/HexagonRadial"/>
    <dgm:cxn modelId="{E7C20470-FC01-4C63-B656-447523BCF1C0}" type="presParOf" srcId="{0D338E96-B696-44B5-8EBE-979EF86E1476}" destId="{98490EFB-FBCB-4198-A45B-4C9920FE42A8}" srcOrd="6" destOrd="0" presId="urn:microsoft.com/office/officeart/2011/layout/HexagonRadial"/>
    <dgm:cxn modelId="{1A45E08C-3A58-41BF-87DD-4F85BCB836F4}" type="presParOf" srcId="{0D338E96-B696-44B5-8EBE-979EF86E1476}" destId="{60AC80EB-10AD-4D58-B124-02465E3004EC}" srcOrd="7" destOrd="0" presId="urn:microsoft.com/office/officeart/2011/layout/HexagonRadial"/>
    <dgm:cxn modelId="{8181F9D2-BE1A-4071-B7AB-EA8DD649609F}" type="presParOf" srcId="{60AC80EB-10AD-4D58-B124-02465E3004EC}" destId="{40C9633E-8704-4A21-B32A-880D05D9565D}" srcOrd="0" destOrd="0" presId="urn:microsoft.com/office/officeart/2011/layout/HexagonRadial"/>
    <dgm:cxn modelId="{3DA55B8B-9C31-42EA-97E0-D8ED655BDB58}" type="presParOf" srcId="{0D338E96-B696-44B5-8EBE-979EF86E1476}" destId="{5870D1EA-8A14-41C1-8574-4A29B1006BE3}" srcOrd="8" destOrd="0" presId="urn:microsoft.com/office/officeart/2011/layout/HexagonRadial"/>
    <dgm:cxn modelId="{21B8E227-AC2F-43A8-AD39-9F3247A23B61}" type="presParOf" srcId="{0D338E96-B696-44B5-8EBE-979EF86E1476}" destId="{C4B6217E-1812-4FDA-A6F5-7724701B8FCC}" srcOrd="9" destOrd="0" presId="urn:microsoft.com/office/officeart/2011/layout/HexagonRadial"/>
    <dgm:cxn modelId="{2876AAA9-6BA0-448D-AAD1-3763D382D1EE}" type="presParOf" srcId="{C4B6217E-1812-4FDA-A6F5-7724701B8FCC}" destId="{21C910EB-2F64-42B1-8A4E-580714323664}" srcOrd="0" destOrd="0" presId="urn:microsoft.com/office/officeart/2011/layout/HexagonRadial"/>
    <dgm:cxn modelId="{638DED05-F17C-43EA-A80A-7764018D3DD0}" type="presParOf" srcId="{0D338E96-B696-44B5-8EBE-979EF86E1476}" destId="{47744EFA-AC29-4FA6-AAF7-A9F8F49B0FCF}" srcOrd="10" destOrd="0" presId="urn:microsoft.com/office/officeart/2011/layout/HexagonRadial"/>
    <dgm:cxn modelId="{F25C7F3E-16BB-4F01-91C5-9E131544583D}" type="presParOf" srcId="{0D338E96-B696-44B5-8EBE-979EF86E1476}" destId="{CBA8D209-919B-4791-9325-FB40E9F8E96A}" srcOrd="11" destOrd="0" presId="urn:microsoft.com/office/officeart/2011/layout/HexagonRadial"/>
    <dgm:cxn modelId="{D06AABFD-BADF-44DB-A5AE-CF77B89A8705}" type="presParOf" srcId="{CBA8D209-919B-4791-9325-FB40E9F8E96A}" destId="{DBF10E58-CE49-4F89-BB75-A5F982AA21D5}" srcOrd="0" destOrd="0" presId="urn:microsoft.com/office/officeart/2011/layout/HexagonRadial"/>
    <dgm:cxn modelId="{C12FC120-A12C-4376-A296-F4C8F5915DEF}" type="presParOf" srcId="{0D338E96-B696-44B5-8EBE-979EF86E1476}" destId="{A8E1EE76-CC37-4AB9-BE99-057A2FDDC3C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E141B-D0EE-4C4C-8E4B-E7CC9B944D3B}">
      <dsp:nvSpPr>
        <dsp:cNvPr id="0" name=""/>
        <dsp:cNvSpPr/>
      </dsp:nvSpPr>
      <dsp:spPr>
        <a:xfrm>
          <a:off x="3602250" y="1395793"/>
          <a:ext cx="1802836" cy="1559526"/>
        </a:xfrm>
        <a:prstGeom prst="hexagon">
          <a:avLst>
            <a:gd name="adj" fmla="val 2857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dirty="0"/>
            <a:t>Infrastructure </a:t>
          </a:r>
        </a:p>
      </dsp:txBody>
      <dsp:txXfrm>
        <a:off x="3901005" y="1654228"/>
        <a:ext cx="1205326" cy="1042656"/>
      </dsp:txXfrm>
    </dsp:sp>
    <dsp:sp modelId="{F5C25AFB-04D7-4AAE-A6B4-F5200869FF5C}">
      <dsp:nvSpPr>
        <dsp:cNvPr id="0" name=""/>
        <dsp:cNvSpPr/>
      </dsp:nvSpPr>
      <dsp:spPr>
        <a:xfrm>
          <a:off x="4707014" y="672262"/>
          <a:ext cx="680205" cy="586086"/>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63798F-D073-4095-9863-B8FDB2F48A3C}">
      <dsp:nvSpPr>
        <dsp:cNvPr id="0" name=""/>
        <dsp:cNvSpPr/>
      </dsp:nvSpPr>
      <dsp:spPr>
        <a:xfrm>
          <a:off x="3744159" y="0"/>
          <a:ext cx="1477412" cy="1278134"/>
        </a:xfrm>
        <a:prstGeom prst="hexagon">
          <a:avLst>
            <a:gd name="adj" fmla="val 28570"/>
            <a:gd name="vf" fmla="val 11547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Trade &amp; Development</a:t>
          </a:r>
        </a:p>
      </dsp:txBody>
      <dsp:txXfrm>
        <a:off x="3988998" y="211814"/>
        <a:ext cx="987734" cy="854506"/>
      </dsp:txXfrm>
    </dsp:sp>
    <dsp:sp modelId="{4B646FD2-637B-44B1-A86E-C4064DAA42FD}">
      <dsp:nvSpPr>
        <dsp:cNvPr id="0" name=""/>
        <dsp:cNvSpPr/>
      </dsp:nvSpPr>
      <dsp:spPr>
        <a:xfrm>
          <a:off x="5500866" y="1767932"/>
          <a:ext cx="680205" cy="586086"/>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C2D77E-6920-4AB3-8CED-DF3895E6CCEE}">
      <dsp:nvSpPr>
        <dsp:cNvPr id="0" name=""/>
        <dsp:cNvSpPr/>
      </dsp:nvSpPr>
      <dsp:spPr>
        <a:xfrm>
          <a:off x="5099118" y="786138"/>
          <a:ext cx="1477412" cy="1278134"/>
        </a:xfrm>
        <a:prstGeom prst="hexagon">
          <a:avLst>
            <a:gd name="adj" fmla="val 28570"/>
            <a:gd name="vf" fmla="val 115470"/>
          </a:avLst>
        </a:prstGeom>
        <a:solidFill>
          <a:schemeClr val="accent2">
            <a:hueOff val="-291073"/>
            <a:satOff val="-16786"/>
            <a:lumOff val="172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Climate action</a:t>
          </a:r>
        </a:p>
      </dsp:txBody>
      <dsp:txXfrm>
        <a:off x="5343957" y="997952"/>
        <a:ext cx="987734" cy="854506"/>
      </dsp:txXfrm>
    </dsp:sp>
    <dsp:sp modelId="{40C9633E-8704-4A21-B32A-880D05D9565D}">
      <dsp:nvSpPr>
        <dsp:cNvPr id="0" name=""/>
        <dsp:cNvSpPr/>
      </dsp:nvSpPr>
      <dsp:spPr>
        <a:xfrm>
          <a:off x="4949405" y="3004738"/>
          <a:ext cx="680205" cy="586086"/>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490EFB-FBCB-4198-A45B-4C9920FE42A8}">
      <dsp:nvSpPr>
        <dsp:cNvPr id="0" name=""/>
        <dsp:cNvSpPr/>
      </dsp:nvSpPr>
      <dsp:spPr>
        <a:xfrm>
          <a:off x="5099118" y="2331595"/>
          <a:ext cx="1477412" cy="1278134"/>
        </a:xfrm>
        <a:prstGeom prst="hexagon">
          <a:avLst>
            <a:gd name="adj" fmla="val 28570"/>
            <a:gd name="vf" fmla="val 115470"/>
          </a:avLst>
        </a:prstGeom>
        <a:solidFill>
          <a:schemeClr val="accent2">
            <a:hueOff val="-582145"/>
            <a:satOff val="-33571"/>
            <a:lumOff val="345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Financial Inclusion</a:t>
          </a:r>
        </a:p>
      </dsp:txBody>
      <dsp:txXfrm>
        <a:off x="5343957" y="2543409"/>
        <a:ext cx="987734" cy="854506"/>
      </dsp:txXfrm>
    </dsp:sp>
    <dsp:sp modelId="{21C910EB-2F64-42B1-8A4E-580714323664}">
      <dsp:nvSpPr>
        <dsp:cNvPr id="0" name=""/>
        <dsp:cNvSpPr/>
      </dsp:nvSpPr>
      <dsp:spPr>
        <a:xfrm>
          <a:off x="3581447" y="3133123"/>
          <a:ext cx="680205" cy="586086"/>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70D1EA-8A14-41C1-8574-4A29B1006BE3}">
      <dsp:nvSpPr>
        <dsp:cNvPr id="0" name=""/>
        <dsp:cNvSpPr/>
      </dsp:nvSpPr>
      <dsp:spPr>
        <a:xfrm>
          <a:off x="3744159" y="3118614"/>
          <a:ext cx="1477412" cy="1278134"/>
        </a:xfrm>
        <a:prstGeom prst="hexagon">
          <a:avLst>
            <a:gd name="adj" fmla="val 28570"/>
            <a:gd name="vf" fmla="val 115470"/>
          </a:avLst>
        </a:prstGeom>
        <a:solidFill>
          <a:schemeClr val="accent2">
            <a:hueOff val="-873218"/>
            <a:satOff val="-50357"/>
            <a:lumOff val="517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Gender Equality</a:t>
          </a:r>
        </a:p>
      </dsp:txBody>
      <dsp:txXfrm>
        <a:off x="3988998" y="3330428"/>
        <a:ext cx="987734" cy="854506"/>
      </dsp:txXfrm>
    </dsp:sp>
    <dsp:sp modelId="{DBF10E58-CE49-4F89-BB75-A5F982AA21D5}">
      <dsp:nvSpPr>
        <dsp:cNvPr id="0" name=""/>
        <dsp:cNvSpPr/>
      </dsp:nvSpPr>
      <dsp:spPr>
        <a:xfrm>
          <a:off x="2774594" y="2037893"/>
          <a:ext cx="680205" cy="586086"/>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744EFA-AC29-4FA6-AAF7-A9F8F49B0FCF}">
      <dsp:nvSpPr>
        <dsp:cNvPr id="0" name=""/>
        <dsp:cNvSpPr/>
      </dsp:nvSpPr>
      <dsp:spPr>
        <a:xfrm>
          <a:off x="2382910" y="2332475"/>
          <a:ext cx="1477412" cy="1278134"/>
        </a:xfrm>
        <a:prstGeom prst="hexagon">
          <a:avLst>
            <a:gd name="adj" fmla="val 28570"/>
            <a:gd name="vf" fmla="val 115470"/>
          </a:avLst>
        </a:prstGeom>
        <a:solidFill>
          <a:schemeClr val="accent2">
            <a:hueOff val="-1164290"/>
            <a:satOff val="-67142"/>
            <a:lumOff val="690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Economic cooperation and Coordination</a:t>
          </a:r>
        </a:p>
      </dsp:txBody>
      <dsp:txXfrm>
        <a:off x="2627749" y="2544289"/>
        <a:ext cx="987734" cy="854506"/>
      </dsp:txXfrm>
    </dsp:sp>
    <dsp:sp modelId="{A8E1EE76-CC37-4AB9-BE99-057A2FDDC3C4}">
      <dsp:nvSpPr>
        <dsp:cNvPr id="0" name=""/>
        <dsp:cNvSpPr/>
      </dsp:nvSpPr>
      <dsp:spPr>
        <a:xfrm>
          <a:off x="2415118" y="784380"/>
          <a:ext cx="1477412" cy="1278134"/>
        </a:xfrm>
        <a:prstGeom prst="hexagon">
          <a:avLst>
            <a:gd name="adj" fmla="val 28570"/>
            <a:gd name="vf" fmla="val 115470"/>
          </a:avLst>
        </a:prstGeom>
        <a:solidFill>
          <a:schemeClr val="accent2">
            <a:hueOff val="-1455363"/>
            <a:satOff val="-83928"/>
            <a:lumOff val="8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IN" sz="1300" kern="1200"/>
            <a:t>Global Health</a:t>
          </a:r>
        </a:p>
      </dsp:txBody>
      <dsp:txXfrm>
        <a:off x="2659957" y="996194"/>
        <a:ext cx="987734" cy="85450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77444-208A-4A46-0143-A81055354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A7BDCB9-F6EC-8872-0D72-95827CAE2A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F64DF13-7F38-49C9-352D-18BAF44974DF}"/>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0F4554DD-27C4-9EB8-6D9C-95F8463DE1A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4C61DC-31A6-880D-E99B-7C8AB0B6E818}"/>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268128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AF6AA-D079-EF91-958E-0210B29CC64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8D07E76-8128-0ED7-20A6-3CB95E28C1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420DF9-5B58-3441-4A23-E3C44E8E1F92}"/>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AD5E4319-2185-4CDF-2D05-4D61376CC6B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FCED69F-CDCF-CAE9-F9DC-646790A6B4CE}"/>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359330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B2ABCB-6751-BE90-F9E9-7D5B8146EA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8336A16-7382-35BA-99BE-FCA0642A4F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FA4AF6B-9D71-489F-BD91-41A58B3D853B}"/>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D85C7F96-6496-C5AD-FE5B-096BFE8696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1F0CFD-14DB-DDA7-E0FD-D6F768184F1A}"/>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3289647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58514340-901F-4BFB-B77B-C157818C8E67}"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0045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514340-901F-4BFB-B77B-C157818C8E67}"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4528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514340-901F-4BFB-B77B-C157818C8E67}"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1658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B2DBA-2F7B-45A8-9F23-586621560ADC}" type="datetimeFigureOut">
              <a:rPr lang="en-IN" smtClean="0"/>
              <a:t>19-11-2023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514340-901F-4BFB-B77B-C157818C8E67}"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0532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9B2DBA-2F7B-45A8-9F23-586621560ADC}" type="datetimeFigureOut">
              <a:rPr lang="en-IN" smtClean="0"/>
              <a:t>19-11-2023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8514340-901F-4BFB-B77B-C157818C8E67}"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6145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9B2DBA-2F7B-45A8-9F23-586621560ADC}" type="datetimeFigureOut">
              <a:rPr lang="en-IN" smtClean="0"/>
              <a:t>19-11-2023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8514340-901F-4BFB-B77B-C157818C8E67}"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5787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B2DBA-2F7B-45A8-9F23-586621560ADC}" type="datetimeFigureOut">
              <a:rPr lang="en-IN" smtClean="0"/>
              <a:t>19-11-2023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8227477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9B2DBA-2F7B-45A8-9F23-586621560ADC}" type="datetimeFigureOut">
              <a:rPr lang="en-IN" smtClean="0"/>
              <a:t>19-11-2023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8514340-901F-4BFB-B77B-C157818C8E67}"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20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DEE5D-2E23-3FB5-AB20-00BA37359F2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1C8E175-C95A-A215-EE14-B8FE454BC3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18A7CD5-10C7-376A-0B4B-110469CC5C5D}"/>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28EB4FEA-B090-7885-9CE2-6EF5B0264F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CB8F6B6-0237-FE44-4FA3-5C64C45433F9}"/>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1676002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D9B2DBA-2F7B-45A8-9F23-586621560ADC}" type="datetimeFigureOut">
              <a:rPr lang="en-IN" smtClean="0"/>
              <a:t>19-11-2023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58514340-901F-4BFB-B77B-C157818C8E67}"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8710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514340-901F-4BFB-B77B-C157818C8E67}"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0694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8514340-901F-4BFB-B77B-C157818C8E67}"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124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9579E-0104-C56F-392D-C978062DD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0DD9A1-1FF7-8429-0CF5-57BAA81436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F9C6DB-56FA-7881-D836-8D9535BE2FAD}"/>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38901113-5E76-FFFE-7684-7C466EB4DD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61C2C3-AA09-CA3A-F4AA-209CC6E96726}"/>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215798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58221-FBB1-CD51-2702-EAC69EF4C67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9F74080-6CFA-317A-9087-C0F70BE91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1A0F903-7A1F-60EF-4069-B64784C5E3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9A4317D-396E-DC89-44AD-79DE9549A327}"/>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6" name="Footer Placeholder 5">
            <a:extLst>
              <a:ext uri="{FF2B5EF4-FFF2-40B4-BE49-F238E27FC236}">
                <a16:creationId xmlns:a16="http://schemas.microsoft.com/office/drawing/2014/main" id="{A9FE9BB7-D750-AF85-9760-BE27112CA0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5A5010C-A9A7-B05B-C54A-845A4459CC64}"/>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99024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D989-205A-2C15-6C80-1CAD495876B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6A40383-888F-3306-EFDC-BAAB470FC4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987A65-6DE6-2135-746A-494DCFC536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9BAD76E-4AD9-17F8-F8C0-AFE5D9EE5D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F4716F-777C-D9F4-0949-30B2A4D91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374B73-76B7-17F7-CECE-E79CAFEAD348}"/>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8" name="Footer Placeholder 7">
            <a:extLst>
              <a:ext uri="{FF2B5EF4-FFF2-40B4-BE49-F238E27FC236}">
                <a16:creationId xmlns:a16="http://schemas.microsoft.com/office/drawing/2014/main" id="{8EACC9F2-6001-66EA-BFE8-BEAF0A10623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AED67A8-B5FE-0BDC-5F5F-B079CB617C90}"/>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352035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BCE7-9D59-3E24-BFD6-F6DBA2B70E6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A4F7902-81E3-A2CA-88E9-6331F6AB25DC}"/>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4" name="Footer Placeholder 3">
            <a:extLst>
              <a:ext uri="{FF2B5EF4-FFF2-40B4-BE49-F238E27FC236}">
                <a16:creationId xmlns:a16="http://schemas.microsoft.com/office/drawing/2014/main" id="{EFB5D41F-6BBE-D2B3-6706-B4665CC2ABE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346C02E-2AB7-739C-D554-51660BB4D309}"/>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12409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7EB46-2C9E-68DB-BA96-68EA6BCBA7F6}"/>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3" name="Footer Placeholder 2">
            <a:extLst>
              <a:ext uri="{FF2B5EF4-FFF2-40B4-BE49-F238E27FC236}">
                <a16:creationId xmlns:a16="http://schemas.microsoft.com/office/drawing/2014/main" id="{33791BC5-E2C6-60B7-2EFC-10198F1EB06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9A921C6-5AD8-F9E1-AC50-7754FFB8E2AA}"/>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96260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05EF-880E-06D9-31F8-42DA7ED982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8B6C7E7-B575-31E5-08F0-4AC14C5CF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35DE605-45F7-D138-450F-B168F1130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759B31-A7E9-FE88-DD87-D865154288A8}"/>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6" name="Footer Placeholder 5">
            <a:extLst>
              <a:ext uri="{FF2B5EF4-FFF2-40B4-BE49-F238E27FC236}">
                <a16:creationId xmlns:a16="http://schemas.microsoft.com/office/drawing/2014/main" id="{A8BD37AD-0CDE-BB6D-CBBF-552C706F85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6EEE106-D391-D266-AACC-1C5A7A51AF06}"/>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338983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C7A5B-A216-B8AB-7C81-649773C4C2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CE6DE63-7139-BCB5-33C9-0BDA59EA7A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1344219-C347-2B72-F511-CBEA4B14F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F26702-9103-EB09-BD89-2EAB6B427861}"/>
              </a:ext>
            </a:extLst>
          </p:cNvPr>
          <p:cNvSpPr>
            <a:spLocks noGrp="1"/>
          </p:cNvSpPr>
          <p:nvPr>
            <p:ph type="dt" sz="half" idx="10"/>
          </p:nvPr>
        </p:nvSpPr>
        <p:spPr/>
        <p:txBody>
          <a:bodyPr/>
          <a:lstStyle/>
          <a:p>
            <a:fld id="{5D9B2DBA-2F7B-45A8-9F23-586621560ADC}" type="datetimeFigureOut">
              <a:rPr lang="en-IN" smtClean="0"/>
              <a:t>19-11-2023</a:t>
            </a:fld>
            <a:endParaRPr lang="en-IN"/>
          </a:p>
        </p:txBody>
      </p:sp>
      <p:sp>
        <p:nvSpPr>
          <p:cNvPr id="6" name="Footer Placeholder 5">
            <a:extLst>
              <a:ext uri="{FF2B5EF4-FFF2-40B4-BE49-F238E27FC236}">
                <a16:creationId xmlns:a16="http://schemas.microsoft.com/office/drawing/2014/main" id="{82F822A7-66F4-CFC4-AE5B-CAC0E66506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B8AD26A-1F50-32EE-BA60-078AAF80FF8E}"/>
              </a:ext>
            </a:extLst>
          </p:cNvPr>
          <p:cNvSpPr>
            <a:spLocks noGrp="1"/>
          </p:cNvSpPr>
          <p:nvPr>
            <p:ph type="sldNum" sz="quarter" idx="12"/>
          </p:nvPr>
        </p:nvSpPr>
        <p:spPr/>
        <p:txBody>
          <a:bodyPr/>
          <a:lstStyle/>
          <a:p>
            <a:fld id="{58514340-901F-4BFB-B77B-C157818C8E67}" type="slidenum">
              <a:rPr lang="en-IN" smtClean="0"/>
              <a:t>‹#›</a:t>
            </a:fld>
            <a:endParaRPr lang="en-IN"/>
          </a:p>
        </p:txBody>
      </p:sp>
    </p:spTree>
    <p:extLst>
      <p:ext uri="{BB962C8B-B14F-4D97-AF65-F5344CB8AC3E}">
        <p14:creationId xmlns:p14="http://schemas.microsoft.com/office/powerpoint/2010/main" val="231091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6A3206-B5B1-CEA7-C4E1-A658F97F08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714B82F-69A2-52BC-FF38-D5B14BCFA9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DBF4CD-DA99-949B-C262-8FEFE31D1D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B2DBA-2F7B-45A8-9F23-586621560ADC}" type="datetimeFigureOut">
              <a:rPr lang="en-IN" smtClean="0"/>
              <a:t>19-11-2023</a:t>
            </a:fld>
            <a:endParaRPr lang="en-IN"/>
          </a:p>
        </p:txBody>
      </p:sp>
      <p:sp>
        <p:nvSpPr>
          <p:cNvPr id="5" name="Footer Placeholder 4">
            <a:extLst>
              <a:ext uri="{FF2B5EF4-FFF2-40B4-BE49-F238E27FC236}">
                <a16:creationId xmlns:a16="http://schemas.microsoft.com/office/drawing/2014/main" id="{E2B16310-6ADC-BCDA-ACB5-30650D188A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25F4BE3-9959-691C-23E0-909D882859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514340-901F-4BFB-B77B-C157818C8E67}" type="slidenum">
              <a:rPr lang="en-IN" smtClean="0"/>
              <a:t>‹#›</a:t>
            </a:fld>
            <a:endParaRPr lang="en-IN"/>
          </a:p>
        </p:txBody>
      </p:sp>
    </p:spTree>
    <p:extLst>
      <p:ext uri="{BB962C8B-B14F-4D97-AF65-F5344CB8AC3E}">
        <p14:creationId xmlns:p14="http://schemas.microsoft.com/office/powerpoint/2010/main" val="29921209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9B2DBA-2F7B-45A8-9F23-586621560ADC}" type="datetimeFigureOut">
              <a:rPr lang="en-IN" smtClean="0"/>
              <a:t>19-11-2023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8514340-901F-4BFB-B77B-C157818C8E67}"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4316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2F06-3094-E388-F9CF-D370A5733AC1}"/>
              </a:ext>
            </a:extLst>
          </p:cNvPr>
          <p:cNvSpPr>
            <a:spLocks noGrp="1"/>
          </p:cNvSpPr>
          <p:nvPr>
            <p:ph type="ctrTitle"/>
          </p:nvPr>
        </p:nvSpPr>
        <p:spPr>
          <a:xfrm>
            <a:off x="1785668" y="580223"/>
            <a:ext cx="8729932" cy="2053920"/>
          </a:xfrm>
        </p:spPr>
        <p:txBody>
          <a:bodyPr>
            <a:noAutofit/>
          </a:bodyPr>
          <a:lstStyle/>
          <a:p>
            <a:pPr>
              <a:lnSpc>
                <a:spcPct val="107000"/>
              </a:lnSpc>
              <a:spcAft>
                <a:spcPts val="800"/>
              </a:spcAft>
            </a:pPr>
            <a:r>
              <a:rPr lang="en-IN" sz="2400" kern="100" dirty="0">
                <a:effectLst/>
                <a:latin typeface="Times New Roman" panose="02020603050405020304" pitchFamily="18" charset="0"/>
                <a:ea typeface="Calibri" panose="020F0502020204030204" pitchFamily="34" charset="0"/>
                <a:cs typeface="Mangal" panose="02040503050203030202" pitchFamily="18" charset="0"/>
              </a:rPr>
              <a:t>“ The G20 and Sustainable Development Goal: Bridging Global Commitments for a Sustainable Future”</a:t>
            </a:r>
            <a:br>
              <a:rPr lang="en-IN" sz="2400" kern="100" dirty="0">
                <a:effectLst/>
                <a:latin typeface="Calibri" panose="020F0502020204030204" pitchFamily="34" charset="0"/>
                <a:ea typeface="Calibri" panose="020F0502020204030204" pitchFamily="34" charset="0"/>
                <a:cs typeface="Mangal" panose="02040503050203030202" pitchFamily="18" charset="0"/>
              </a:rPr>
            </a:br>
            <a:br>
              <a:rPr lang="en-IN" sz="2400" kern="100" dirty="0">
                <a:effectLst/>
                <a:latin typeface="Calibri" panose="020F0502020204030204" pitchFamily="34" charset="0"/>
                <a:ea typeface="Calibri" panose="020F0502020204030204" pitchFamily="34" charset="0"/>
                <a:cs typeface="Mangal" panose="02040503050203030202" pitchFamily="18" charset="0"/>
              </a:rPr>
            </a:br>
            <a:endParaRPr lang="en-IN" sz="2400" b="1"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2BB1F38-3B4D-92B2-68DD-2031AD324721}"/>
              </a:ext>
            </a:extLst>
          </p:cNvPr>
          <p:cNvSpPr>
            <a:spLocks noGrp="1"/>
          </p:cNvSpPr>
          <p:nvPr>
            <p:ph type="subTitle" idx="1"/>
          </p:nvPr>
        </p:nvSpPr>
        <p:spPr>
          <a:xfrm>
            <a:off x="669999" y="2539999"/>
            <a:ext cx="10585938" cy="3737779"/>
          </a:xfrm>
        </p:spPr>
        <p:txBody>
          <a:bodyPr>
            <a:normAutofit/>
          </a:bodyPr>
          <a:lstStyle/>
          <a:p>
            <a:endParaRPr lang="en-IN" dirty="0"/>
          </a:p>
          <a:p>
            <a:r>
              <a:rPr lang="en-IN" dirty="0"/>
              <a:t>                                                 Presented By – Pooja</a:t>
            </a:r>
          </a:p>
          <a:p>
            <a:pPr algn="ctr">
              <a:lnSpc>
                <a:spcPct val="107000"/>
              </a:lnSpc>
              <a:spcAft>
                <a:spcPts val="800"/>
              </a:spcAft>
            </a:pPr>
            <a:r>
              <a:rPr lang="en-IN" sz="1800" i="1" kern="100" dirty="0">
                <a:effectLst/>
                <a:latin typeface="Times New Roman" panose="02020603050405020304" pitchFamily="18" charset="0"/>
                <a:ea typeface="Calibri" panose="020F0502020204030204" pitchFamily="34" charset="0"/>
                <a:cs typeface="Mangal" panose="02040503050203030202" pitchFamily="18" charset="0"/>
              </a:rPr>
              <a:t>                                               (Research Scholar, Department of Management, Indira Gandhi University, Meerpur)</a:t>
            </a:r>
            <a:endParaRPr lang="en-IN" dirty="0"/>
          </a:p>
          <a:p>
            <a:r>
              <a:rPr lang="en-IN" dirty="0"/>
              <a:t>                                                                 Under the supervision of Dr Samridhi</a:t>
            </a:r>
          </a:p>
          <a:p>
            <a:pPr algn="ctr">
              <a:lnSpc>
                <a:spcPct val="107000"/>
              </a:lnSpc>
              <a:spcAft>
                <a:spcPts val="800"/>
              </a:spcAft>
            </a:pPr>
            <a:r>
              <a:rPr lang="en-IN" sz="1800" i="1" kern="100" dirty="0">
                <a:effectLst/>
                <a:latin typeface="Times New Roman" panose="02020603050405020304" pitchFamily="18" charset="0"/>
                <a:ea typeface="Calibri" panose="020F0502020204030204" pitchFamily="34" charset="0"/>
                <a:cs typeface="Mangal" panose="02040503050203030202" pitchFamily="18" charset="0"/>
              </a:rPr>
              <a:t>                                                       (Associate Professor, Department of Management, Indira Gandhi University, Meerpur)</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16064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1="http://schemas.microsoft.com/office/drawing/2015/9/8/chartex">
        <mc:Choice Requires="cx1">
          <p:graphicFrame>
            <p:nvGraphicFramePr>
              <p:cNvPr id="4" name="Content Placeholder 3">
                <a:extLst>
                  <a:ext uri="{FF2B5EF4-FFF2-40B4-BE49-F238E27FC236}">
                    <a16:creationId xmlns:a16="http://schemas.microsoft.com/office/drawing/2014/main" id="{B06C0B99-5E1B-9762-638A-681DB1620199}"/>
                  </a:ext>
                </a:extLst>
              </p:cNvPr>
              <p:cNvGraphicFramePr>
                <a:graphicFrameLocks noGrp="1"/>
              </p:cNvGraphicFramePr>
              <p:nvPr>
                <p:ph idx="1"/>
                <p:extLst>
                  <p:ext uri="{D42A27DB-BD31-4B8C-83A1-F6EECF244321}">
                    <p14:modId xmlns:p14="http://schemas.microsoft.com/office/powerpoint/2010/main" val="2670693835"/>
                  </p:ext>
                </p:extLst>
              </p:nvPr>
            </p:nvGraphicFramePr>
            <p:xfrm>
              <a:off x="838200" y="1291905"/>
              <a:ext cx="10515600" cy="488505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Content Placeholder 3">
                <a:extLst>
                  <a:ext uri="{FF2B5EF4-FFF2-40B4-BE49-F238E27FC236}">
                    <a16:creationId xmlns:a16="http://schemas.microsoft.com/office/drawing/2014/main" id="{B06C0B99-5E1B-9762-638A-681DB1620199}"/>
                  </a:ext>
                </a:extLst>
              </p:cNvPr>
              <p:cNvPicPr>
                <a:picLocks noGrp="1" noRot="1" noChangeAspect="1" noMove="1" noResize="1" noEditPoints="1" noAdjustHandles="1" noChangeArrowheads="1" noChangeShapeType="1"/>
              </p:cNvPicPr>
              <p:nvPr/>
            </p:nvPicPr>
            <p:blipFill>
              <a:blip r:embed="rId3"/>
              <a:stretch>
                <a:fillRect/>
              </a:stretch>
            </p:blipFill>
            <p:spPr>
              <a:xfrm>
                <a:off x="838200" y="1291905"/>
                <a:ext cx="10515600" cy="4885058"/>
              </a:xfrm>
              <a:prstGeom prst="rect">
                <a:avLst/>
              </a:prstGeom>
            </p:spPr>
          </p:pic>
        </mc:Fallback>
      </mc:AlternateContent>
      <p:graphicFrame>
        <p:nvGraphicFramePr>
          <p:cNvPr id="2" name="Table 1">
            <a:extLst>
              <a:ext uri="{FF2B5EF4-FFF2-40B4-BE49-F238E27FC236}">
                <a16:creationId xmlns:a16="http://schemas.microsoft.com/office/drawing/2014/main" id="{B6E2A16A-C29E-0FCD-7F60-50BED8237B58}"/>
              </a:ext>
            </a:extLst>
          </p:cNvPr>
          <p:cNvGraphicFramePr>
            <a:graphicFrameLocks noGrp="1"/>
          </p:cNvGraphicFramePr>
          <p:nvPr>
            <p:extLst>
              <p:ext uri="{D42A27DB-BD31-4B8C-83A1-F6EECF244321}">
                <p14:modId xmlns:p14="http://schemas.microsoft.com/office/powerpoint/2010/main" val="2786559293"/>
              </p:ext>
            </p:extLst>
          </p:nvPr>
        </p:nvGraphicFramePr>
        <p:xfrm>
          <a:off x="838200" y="921065"/>
          <a:ext cx="10515600" cy="370840"/>
        </p:xfrm>
        <a:graphic>
          <a:graphicData uri="http://schemas.openxmlformats.org/drawingml/2006/table">
            <a:tbl>
              <a:tblPr firstRow="1" bandRow="1">
                <a:tableStyleId>{00A15C55-8517-42AA-B614-E9B94910E393}</a:tableStyleId>
              </a:tblPr>
              <a:tblGrid>
                <a:gridCol w="10515600">
                  <a:extLst>
                    <a:ext uri="{9D8B030D-6E8A-4147-A177-3AD203B41FA5}">
                      <a16:colId xmlns:a16="http://schemas.microsoft.com/office/drawing/2014/main" val="3441307268"/>
                    </a:ext>
                  </a:extLst>
                </a:gridCol>
              </a:tblGrid>
              <a:tr h="370840">
                <a:tc>
                  <a:txBody>
                    <a:bodyPr/>
                    <a:lstStyle/>
                    <a:p>
                      <a:r>
                        <a:rPr lang="en-US" dirty="0">
                          <a:latin typeface="Times New Roman" panose="02020603050405020304" pitchFamily="18" charset="0"/>
                          <a:cs typeface="Times New Roman" panose="02020603050405020304" pitchFamily="18" charset="0"/>
                        </a:rPr>
                        <a:t>                                                          SDI SCORE OF G20 (2023)</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18852818"/>
                  </a:ext>
                </a:extLst>
              </a:tr>
            </a:tbl>
          </a:graphicData>
        </a:graphic>
      </p:graphicFrame>
    </p:spTree>
    <p:extLst>
      <p:ext uri="{BB962C8B-B14F-4D97-AF65-F5344CB8AC3E}">
        <p14:creationId xmlns:p14="http://schemas.microsoft.com/office/powerpoint/2010/main" val="245335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958D3-85DD-4441-F2EF-CE28EC16920B}"/>
              </a:ext>
            </a:extLst>
          </p:cNvPr>
          <p:cNvSpPr>
            <a:spLocks noGrp="1"/>
          </p:cNvSpPr>
          <p:nvPr>
            <p:ph idx="1"/>
          </p:nvPr>
        </p:nvSpPr>
        <p:spPr>
          <a:xfrm>
            <a:off x="620785" y="478173"/>
            <a:ext cx="10434069" cy="5771626"/>
          </a:xfrm>
        </p:spPr>
        <p:txBody>
          <a:bodyPr>
            <a:normAutofit fontScale="70000" lnSpcReduction="20000"/>
          </a:bodyPr>
          <a:lstStyle/>
          <a:p>
            <a:pPr algn="just"/>
            <a:r>
              <a:rPr lang="en-IN" sz="2600" dirty="0">
                <a:effectLst/>
                <a:latin typeface="Times New Roman" panose="02020603050405020304" pitchFamily="18" charset="0"/>
                <a:ea typeface="Calibri" panose="020F0502020204030204" pitchFamily="34" charset="0"/>
                <a:cs typeface="Times New Roman" panose="02020603050405020304" pitchFamily="18" charset="0"/>
              </a:rPr>
              <a:t>Some countries are doing very well regarding the achieving of target SDGs like France, Germany, UK. However, some countries lag behind the target of achieving SDGs like India. India's ranking in achieving the SDG goal is 112. European Union and African Union are also included in G20. In the summit held G20 in India on 9 September 2023, the African Union was also included in G20.</a:t>
            </a:r>
          </a:p>
          <a:p>
            <a:pPr algn="just">
              <a:lnSpc>
                <a:spcPct val="107000"/>
              </a:lnSpc>
              <a:spcAft>
                <a:spcPts val="800"/>
              </a:spcAft>
            </a:pPr>
            <a:r>
              <a:rPr lang="en-IN" sz="2600" b="1" kern="100" dirty="0">
                <a:effectLst/>
                <a:latin typeface="Times New Roman" panose="02020603050405020304" pitchFamily="18" charset="0"/>
                <a:ea typeface="Calibri" panose="020F0502020204030204" pitchFamily="34" charset="0"/>
                <a:cs typeface="Times New Roman" panose="02020603050405020304" pitchFamily="18" charset="0"/>
              </a:rPr>
              <a:t>Conclusion</a:t>
            </a:r>
            <a:endParaRPr lang="en-IN"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In 2015, United Nations members agreed to the 2030 agenda or 17 sustainable development goals. G20 countries also expressed their commitment to achieving different sustainable development goals. However different data shows that the world is not on track to achieve its goals by 2030.</a:t>
            </a:r>
          </a:p>
          <a:p>
            <a:pPr algn="just">
              <a:lnSpc>
                <a:spcPct val="107000"/>
              </a:lnSpc>
              <a:spcAft>
                <a:spcPts val="800"/>
              </a:spcAft>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 Sustainable development goal covers all aspects of education, a healthy environment, and protection of all areas of the world, it aims to end poverty, and hunger, fight diseases, women empowerment, and climate change, and protect biodiversity from loss or pollution.</a:t>
            </a:r>
          </a:p>
          <a:p>
            <a:pPr algn="just">
              <a:lnSpc>
                <a:spcPct val="107000"/>
              </a:lnSpc>
              <a:spcAft>
                <a:spcPts val="800"/>
              </a:spcAft>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But to achieve this goal the world must act with strong resolve or the government should also take responsibility. According to the 2019 report on sustainable development, there is no possibility of achieving the sustainable development goal by 2030.</a:t>
            </a:r>
          </a:p>
          <a:p>
            <a:pPr algn="just">
              <a:lnSpc>
                <a:spcPct val="107000"/>
              </a:lnSpc>
              <a:spcAft>
                <a:spcPts val="800"/>
              </a:spcAft>
            </a:pPr>
            <a:r>
              <a:rPr lang="en-IN" sz="2600" kern="100" dirty="0">
                <a:effectLst/>
                <a:latin typeface="Times New Roman" panose="02020603050405020304" pitchFamily="18" charset="0"/>
                <a:ea typeface="Calibri" panose="020F0502020204030204" pitchFamily="34" charset="0"/>
                <a:cs typeface="Times New Roman" panose="02020603050405020304" pitchFamily="18" charset="0"/>
              </a:rPr>
              <a:t>This report found that the global community is on the right track in achieving these goals.  But to achieve other goals it is necessary to achieve primary school enrolment, reduce mortality rate, and gender equality.  Mostly the target till 2030 is very far to achieve, it is goal 2, goal 11, goal 13 goal 16, and goal 17.</a:t>
            </a:r>
          </a:p>
          <a:p>
            <a:endParaRPr lang="en-IN" dirty="0"/>
          </a:p>
        </p:txBody>
      </p:sp>
    </p:spTree>
    <p:extLst>
      <p:ext uri="{BB962C8B-B14F-4D97-AF65-F5344CB8AC3E}">
        <p14:creationId xmlns:p14="http://schemas.microsoft.com/office/powerpoint/2010/main" val="236087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1ADE7-B55E-8805-58C9-52335084C8FF}"/>
              </a:ext>
            </a:extLst>
          </p:cNvPr>
          <p:cNvSpPr>
            <a:spLocks noGrp="1"/>
          </p:cNvSpPr>
          <p:nvPr>
            <p:ph idx="1"/>
          </p:nvPr>
        </p:nvSpPr>
        <p:spPr>
          <a:xfrm>
            <a:off x="1451579" y="587230"/>
            <a:ext cx="9603275" cy="4879116"/>
          </a:xfrm>
        </p:spPr>
        <p:txBody>
          <a:bodyPr/>
          <a:lstStyle/>
          <a:p>
            <a:pPr algn="just">
              <a:lnSpc>
                <a:spcPct val="107000"/>
              </a:lnSpc>
              <a:spcAft>
                <a:spcPts val="800"/>
              </a:spcAft>
            </a:pPr>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Implication of the study</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r>
              <a:rPr lang="en-IN" sz="1800" dirty="0">
                <a:effectLst/>
                <a:latin typeface="Times New Roman" panose="02020603050405020304" pitchFamily="18" charset="0"/>
                <a:ea typeface="Calibri" panose="020F0502020204030204" pitchFamily="34" charset="0"/>
              </a:rPr>
              <a:t>G20 includes 19 countries or two regional bodies European Union or African Union(as of 2023). G20 members represent 85% of global GDP 75% of global trade or 2/3 of the world population.</a:t>
            </a:r>
          </a:p>
          <a:p>
            <a:r>
              <a:rPr lang="en-IN" sz="1800" dirty="0">
                <a:effectLst/>
                <a:latin typeface="Times New Roman" panose="02020603050405020304" pitchFamily="18" charset="0"/>
                <a:ea typeface="Calibri" panose="020F0502020204030204" pitchFamily="34" charset="0"/>
              </a:rPr>
              <a:t> This study provides a comprehensive view of the role of G20 countries in achieving sustainable development goals. This study also reveals the current position of G20 countries in achieving sustainable development goals. </a:t>
            </a:r>
          </a:p>
          <a:p>
            <a:r>
              <a:rPr lang="en-IN" sz="1800" dirty="0">
                <a:effectLst/>
                <a:latin typeface="Times New Roman" panose="02020603050405020304" pitchFamily="18" charset="0"/>
                <a:ea typeface="Calibri" panose="020F0502020204030204" pitchFamily="34" charset="0"/>
              </a:rPr>
              <a:t>This study helps understand the importance of G20 and also will be helpful to know how G20 can promote SDGs. This study will also be helpful to diplomats or policymakers in making effective leverage of the G20 summit or in developing strategy. </a:t>
            </a:r>
          </a:p>
          <a:p>
            <a:r>
              <a:rPr lang="en-IN" sz="1800" dirty="0">
                <a:effectLst/>
                <a:latin typeface="Times New Roman" panose="02020603050405020304" pitchFamily="18" charset="0"/>
                <a:ea typeface="Calibri" panose="020F0502020204030204" pitchFamily="34" charset="0"/>
              </a:rPr>
              <a:t>This study will help understand the importance of influential groups like G20 or international cooperation</a:t>
            </a:r>
            <a:endParaRPr lang="en-IN" dirty="0"/>
          </a:p>
        </p:txBody>
      </p:sp>
    </p:spTree>
    <p:extLst>
      <p:ext uri="{BB962C8B-B14F-4D97-AF65-F5344CB8AC3E}">
        <p14:creationId xmlns:p14="http://schemas.microsoft.com/office/powerpoint/2010/main" val="137800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E72E-032E-3CFB-1773-813A3826CE51}"/>
              </a:ext>
            </a:extLst>
          </p:cNvPr>
          <p:cNvSpPr>
            <a:spLocks noGrp="1"/>
          </p:cNvSpPr>
          <p:nvPr>
            <p:ph type="title"/>
          </p:nvPr>
        </p:nvSpPr>
        <p:spPr/>
        <p:txBody>
          <a:bodyPr/>
          <a:lstStyle/>
          <a:p>
            <a:endParaRPr lang="en-IN"/>
          </a:p>
        </p:txBody>
      </p:sp>
      <p:pic>
        <p:nvPicPr>
          <p:cNvPr id="4" name="Picture 2" descr="C:\Users\admin\AppData\Local\Microsoft\Windows\INetCache\IE\C11AOWJN\thankyou[1].jpg">
            <a:extLst>
              <a:ext uri="{FF2B5EF4-FFF2-40B4-BE49-F238E27FC236}">
                <a16:creationId xmlns:a16="http://schemas.microsoft.com/office/drawing/2014/main" id="{CDFAC59E-25AD-F0E2-C469-1F584E6353E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4892" y="293615"/>
            <a:ext cx="11291581" cy="6199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76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1818-E34D-BD4A-C54E-99FEC084F8E1}"/>
              </a:ext>
            </a:extLst>
          </p:cNvPr>
          <p:cNvSpPr>
            <a:spLocks noGrp="1"/>
          </p:cNvSpPr>
          <p:nvPr>
            <p:ph type="title"/>
          </p:nvPr>
        </p:nvSpPr>
        <p:spPr>
          <a:xfrm>
            <a:off x="520117" y="714852"/>
            <a:ext cx="3145161" cy="587136"/>
          </a:xfrm>
        </p:spPr>
        <p:txBody>
          <a:bodyPr>
            <a:normAutofit/>
          </a:bodyPr>
          <a:lstStyle/>
          <a:p>
            <a:r>
              <a:rPr lang="en-IN" sz="2400"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5D5E1B4F-7CBE-3010-540A-55A35298E967}"/>
              </a:ext>
            </a:extLst>
          </p:cNvPr>
          <p:cNvSpPr>
            <a:spLocks noGrp="1"/>
          </p:cNvSpPr>
          <p:nvPr>
            <p:ph idx="1"/>
          </p:nvPr>
        </p:nvSpPr>
        <p:spPr>
          <a:xfrm>
            <a:off x="232913" y="1414731"/>
            <a:ext cx="11524891" cy="4575007"/>
          </a:xfrm>
        </p:spPr>
        <p:txBody>
          <a:bodyPr/>
          <a:lstStyle/>
          <a:p>
            <a:pPr algn="just"/>
            <a:r>
              <a:rPr lang="en-IN" sz="1800" dirty="0">
                <a:effectLst/>
                <a:latin typeface="Times New Roman" panose="02020603050405020304" pitchFamily="18" charset="0"/>
                <a:ea typeface="Calibri" panose="020F0502020204030204" pitchFamily="34" charset="0"/>
              </a:rPr>
              <a:t>The G20 or a group of twenty is an international forum for government and central bank governors from countries and the European Union.</a:t>
            </a:r>
          </a:p>
          <a:p>
            <a:pPr algn="just"/>
            <a:r>
              <a:rPr lang="en-IN" sz="1800" dirty="0">
                <a:effectLst/>
                <a:latin typeface="Times New Roman" panose="02020603050405020304" pitchFamily="18" charset="0"/>
                <a:ea typeface="Calibri" panose="020F0502020204030204" pitchFamily="34" charset="0"/>
              </a:rPr>
              <a:t>The establishment of G20 is mainly to discuss and coordinate financial policy, related to international financial stability. The primary focus of the G20 is on economic and financial matters, but the G20 has also addressed the issues related to sustainable development goals</a:t>
            </a:r>
            <a:r>
              <a:rPr lang="en-IN" sz="1800" dirty="0">
                <a:latin typeface="Times New Roman" panose="02020603050405020304" pitchFamily="18" charset="0"/>
                <a:ea typeface="Calibri" panose="020F0502020204030204" pitchFamily="34" charset="0"/>
              </a:rPr>
              <a:t>.</a:t>
            </a:r>
          </a:p>
          <a:p>
            <a:pPr algn="just"/>
            <a:r>
              <a:rPr lang="en-IN" sz="1800" dirty="0">
                <a:effectLst/>
                <a:latin typeface="Times New Roman" panose="02020603050405020304" pitchFamily="18" charset="0"/>
                <a:ea typeface="Calibri" panose="020F0502020204030204" pitchFamily="34" charset="0"/>
              </a:rPr>
              <a:t>All G20 members represent 2/3 of the world’s population, 80% of GDP, or 75% of global trade. </a:t>
            </a:r>
          </a:p>
          <a:p>
            <a:pPr algn="just"/>
            <a:r>
              <a:rPr lang="en-IN" sz="1800" dirty="0">
                <a:effectLst/>
                <a:latin typeface="Times New Roman" panose="02020603050405020304" pitchFamily="18" charset="0"/>
                <a:ea typeface="Calibri" panose="020F0502020204030204" pitchFamily="34" charset="0"/>
              </a:rPr>
              <a:t>The main objective of the G20 is to maintain international financial stability and to promote sustainable economic growth or reduce worldwide poverty. </a:t>
            </a:r>
            <a:endParaRPr lang="en-IN" sz="1800" dirty="0">
              <a:latin typeface="Times New Roman" panose="02020603050405020304" pitchFamily="18" charset="0"/>
              <a:ea typeface="Calibri" panose="020F0502020204030204" pitchFamily="34" charset="0"/>
            </a:endParaRPr>
          </a:p>
          <a:p>
            <a:pPr algn="just"/>
            <a:r>
              <a:rPr lang="en-IN" sz="1800" dirty="0">
                <a:effectLst/>
                <a:latin typeface="Times New Roman" panose="02020603050405020304" pitchFamily="18" charset="0"/>
                <a:ea typeface="Calibri" panose="020F0502020204030204" pitchFamily="34" charset="0"/>
              </a:rPr>
              <a:t>The G20 meeting is held once a year and is held in all the member countries. In which country this meeting is held, that country presided over the meeting in that year and played the role of chairman.</a:t>
            </a:r>
            <a:endParaRPr lang="en-IN" dirty="0"/>
          </a:p>
        </p:txBody>
      </p:sp>
    </p:spTree>
    <p:extLst>
      <p:ext uri="{BB962C8B-B14F-4D97-AF65-F5344CB8AC3E}">
        <p14:creationId xmlns:p14="http://schemas.microsoft.com/office/powerpoint/2010/main" val="132255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35D04-31A0-5A4B-693B-25A124B2F53B}"/>
              </a:ext>
            </a:extLst>
          </p:cNvPr>
          <p:cNvSpPr>
            <a:spLocks noGrp="1"/>
          </p:cNvSpPr>
          <p:nvPr>
            <p:ph type="title"/>
          </p:nvPr>
        </p:nvSpPr>
        <p:spPr/>
        <p:txBody>
          <a:bodyPr/>
          <a:lstStyle/>
          <a:p>
            <a:r>
              <a:rPr lang="en-US" altLang="en-US" dirty="0"/>
              <a:t> </a:t>
            </a:r>
            <a:r>
              <a:rPr lang="en-US" altLang="en-US" sz="2800" dirty="0">
                <a:latin typeface="Times New Roman" panose="02020603050405020304" pitchFamily="18" charset="0"/>
                <a:cs typeface="Times New Roman" panose="02020603050405020304" pitchFamily="18" charset="0"/>
              </a:rPr>
              <a:t>G20 Member Countries</a:t>
            </a:r>
            <a:endParaRPr lang="en-IN" sz="2800" dirty="0">
              <a:latin typeface="Times New Roman" panose="02020603050405020304" pitchFamily="18"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0084EF56-AB94-2C08-61C6-2C62BFDB82BD}"/>
              </a:ext>
            </a:extLst>
          </p:cNvPr>
          <p:cNvGraphicFramePr>
            <a:graphicFrameLocks noGrp="1"/>
          </p:cNvGraphicFramePr>
          <p:nvPr>
            <p:ph idx="1"/>
            <p:extLst>
              <p:ext uri="{D42A27DB-BD31-4B8C-83A1-F6EECF244321}">
                <p14:modId xmlns:p14="http://schemas.microsoft.com/office/powerpoint/2010/main" val="1552554046"/>
              </p:ext>
            </p:extLst>
          </p:nvPr>
        </p:nvGraphicFramePr>
        <p:xfrm>
          <a:off x="838200" y="1795244"/>
          <a:ext cx="9799042" cy="4144162"/>
        </p:xfrm>
        <a:graphic>
          <a:graphicData uri="http://schemas.openxmlformats.org/drawingml/2006/table">
            <a:tbl>
              <a:tblPr firstRow="1" firstCol="1" bandRow="1">
                <a:tableStyleId>{5C22544A-7EE6-4342-B048-85BDC9FD1C3A}</a:tableStyleId>
              </a:tblPr>
              <a:tblGrid>
                <a:gridCol w="1979350">
                  <a:extLst>
                    <a:ext uri="{9D8B030D-6E8A-4147-A177-3AD203B41FA5}">
                      <a16:colId xmlns:a16="http://schemas.microsoft.com/office/drawing/2014/main" val="630595616"/>
                    </a:ext>
                  </a:extLst>
                </a:gridCol>
                <a:gridCol w="1979350">
                  <a:extLst>
                    <a:ext uri="{9D8B030D-6E8A-4147-A177-3AD203B41FA5}">
                      <a16:colId xmlns:a16="http://schemas.microsoft.com/office/drawing/2014/main" val="3980038403"/>
                    </a:ext>
                  </a:extLst>
                </a:gridCol>
                <a:gridCol w="2260386">
                  <a:extLst>
                    <a:ext uri="{9D8B030D-6E8A-4147-A177-3AD203B41FA5}">
                      <a16:colId xmlns:a16="http://schemas.microsoft.com/office/drawing/2014/main" val="2324210975"/>
                    </a:ext>
                  </a:extLst>
                </a:gridCol>
                <a:gridCol w="1698311">
                  <a:extLst>
                    <a:ext uri="{9D8B030D-6E8A-4147-A177-3AD203B41FA5}">
                      <a16:colId xmlns:a16="http://schemas.microsoft.com/office/drawing/2014/main" val="1462846759"/>
                    </a:ext>
                  </a:extLst>
                </a:gridCol>
                <a:gridCol w="1881645">
                  <a:extLst>
                    <a:ext uri="{9D8B030D-6E8A-4147-A177-3AD203B41FA5}">
                      <a16:colId xmlns:a16="http://schemas.microsoft.com/office/drawing/2014/main" val="1851506349"/>
                    </a:ext>
                  </a:extLst>
                </a:gridCol>
              </a:tblGrid>
              <a:tr h="1295051">
                <a:tc>
                  <a:txBody>
                    <a:bodyPr/>
                    <a:lstStyle/>
                    <a:p>
                      <a:pPr algn="just">
                        <a:lnSpc>
                          <a:spcPct val="107000"/>
                        </a:lnSpc>
                        <a:spcAft>
                          <a:spcPts val="800"/>
                        </a:spcAft>
                      </a:pPr>
                      <a:r>
                        <a:rPr lang="en-IN" sz="1200" kern="100">
                          <a:effectLst/>
                        </a:rPr>
                        <a:t>Argentina</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China</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dirty="0">
                          <a:effectLst/>
                        </a:rPr>
                        <a:t>Indonesia</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Mexico</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Türkiye</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98934301"/>
                  </a:ext>
                </a:extLst>
              </a:tr>
              <a:tr h="1556022">
                <a:tc>
                  <a:txBody>
                    <a:bodyPr/>
                    <a:lstStyle/>
                    <a:p>
                      <a:pPr algn="just">
                        <a:lnSpc>
                          <a:spcPct val="107000"/>
                        </a:lnSpc>
                        <a:spcAft>
                          <a:spcPts val="800"/>
                        </a:spcAft>
                      </a:pPr>
                      <a:r>
                        <a:rPr lang="en-IN" sz="1200" kern="100" dirty="0">
                          <a:effectLst/>
                        </a:rPr>
                        <a:t>Australia</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France</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dirty="0">
                          <a:effectLst/>
                        </a:rPr>
                        <a:t>Italy</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Russia</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dirty="0">
                          <a:effectLst/>
                        </a:rPr>
                        <a:t>United Kingdom</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42440534"/>
                  </a:ext>
                </a:extLst>
              </a:tr>
              <a:tr h="1293089">
                <a:tc>
                  <a:txBody>
                    <a:bodyPr/>
                    <a:lstStyle/>
                    <a:p>
                      <a:pPr algn="just">
                        <a:lnSpc>
                          <a:spcPct val="107000"/>
                        </a:lnSpc>
                        <a:spcAft>
                          <a:spcPts val="800"/>
                        </a:spcAft>
                      </a:pPr>
                      <a:r>
                        <a:rPr lang="en-IN" sz="1200" kern="100">
                          <a:effectLst/>
                        </a:rPr>
                        <a:t>Brazil</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Germany</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dirty="0">
                          <a:effectLst/>
                        </a:rPr>
                        <a:t>Japan</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a:effectLst/>
                        </a:rPr>
                        <a:t>Saudi Arabia</a:t>
                      </a:r>
                      <a:endParaRPr lang="en-IN" sz="1100" kern="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200" kern="100" dirty="0">
                          <a:effectLst/>
                        </a:rPr>
                        <a:t>United States</a:t>
                      </a:r>
                      <a:endParaRPr lang="en-IN" sz="1100" kern="1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037205085"/>
                  </a:ext>
                </a:extLst>
              </a:tr>
            </a:tbl>
          </a:graphicData>
        </a:graphic>
      </p:graphicFrame>
      <p:sp>
        <p:nvSpPr>
          <p:cNvPr id="5" name="Rectangle 1">
            <a:extLst>
              <a:ext uri="{FF2B5EF4-FFF2-40B4-BE49-F238E27FC236}">
                <a16:creationId xmlns:a16="http://schemas.microsoft.com/office/drawing/2014/main" id="{8E3D9280-9F55-495B-D330-E7D082525E53}"/>
              </a:ext>
            </a:extLst>
          </p:cNvPr>
          <p:cNvSpPr>
            <a:spLocks noChangeArrowheads="1"/>
          </p:cNvSpPr>
          <p:nvPr/>
        </p:nvSpPr>
        <p:spPr bwMode="auto">
          <a:xfrm>
            <a:off x="1604512" y="354485"/>
            <a:ext cx="3666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3127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F232-4960-98E0-1051-D949EA10A333}"/>
              </a:ext>
            </a:extLst>
          </p:cNvPr>
          <p:cNvSpPr>
            <a:spLocks noGrp="1"/>
          </p:cNvSpPr>
          <p:nvPr>
            <p:ph type="title"/>
          </p:nvPr>
        </p:nvSpPr>
        <p:spPr>
          <a:xfrm>
            <a:off x="696287" y="804520"/>
            <a:ext cx="5083412" cy="755832"/>
          </a:xfrm>
        </p:spPr>
        <p:txBody>
          <a:bodyPr>
            <a:normAutofit/>
          </a:bodyPr>
          <a:lstStyle/>
          <a:p>
            <a:r>
              <a:rPr lang="en-IN" sz="2800" dirty="0">
                <a:latin typeface="Times New Roman" panose="02020603050405020304" pitchFamily="18" charset="0"/>
                <a:cs typeface="Times New Roman" panose="02020603050405020304" pitchFamily="18" charset="0"/>
              </a:rPr>
              <a:t>Literature Review</a:t>
            </a:r>
          </a:p>
        </p:txBody>
      </p:sp>
      <p:graphicFrame>
        <p:nvGraphicFramePr>
          <p:cNvPr id="4" name="Content Placeholder 3">
            <a:extLst>
              <a:ext uri="{FF2B5EF4-FFF2-40B4-BE49-F238E27FC236}">
                <a16:creationId xmlns:a16="http://schemas.microsoft.com/office/drawing/2014/main" id="{863B9B3F-3F68-D38C-D86E-18317D93A8C0}"/>
              </a:ext>
            </a:extLst>
          </p:cNvPr>
          <p:cNvGraphicFramePr>
            <a:graphicFrameLocks noGrp="1"/>
          </p:cNvGraphicFramePr>
          <p:nvPr>
            <p:ph idx="1"/>
            <p:extLst>
              <p:ext uri="{D42A27DB-BD31-4B8C-83A1-F6EECF244321}">
                <p14:modId xmlns:p14="http://schemas.microsoft.com/office/powerpoint/2010/main" val="35202710"/>
              </p:ext>
            </p:extLst>
          </p:nvPr>
        </p:nvGraphicFramePr>
        <p:xfrm>
          <a:off x="822121" y="1825626"/>
          <a:ext cx="10234569" cy="4055057"/>
        </p:xfrm>
        <a:graphic>
          <a:graphicData uri="http://schemas.openxmlformats.org/drawingml/2006/table">
            <a:tbl>
              <a:tblPr firstRow="1" bandRow="1">
                <a:tableStyleId>{21E4AEA4-8DFA-4A89-87EB-49C32662AFE0}</a:tableStyleId>
              </a:tblPr>
              <a:tblGrid>
                <a:gridCol w="2918860">
                  <a:extLst>
                    <a:ext uri="{9D8B030D-6E8A-4147-A177-3AD203B41FA5}">
                      <a16:colId xmlns:a16="http://schemas.microsoft.com/office/drawing/2014/main" val="495761850"/>
                    </a:ext>
                  </a:extLst>
                </a:gridCol>
                <a:gridCol w="7315709">
                  <a:extLst>
                    <a:ext uri="{9D8B030D-6E8A-4147-A177-3AD203B41FA5}">
                      <a16:colId xmlns:a16="http://schemas.microsoft.com/office/drawing/2014/main" val="3445281118"/>
                    </a:ext>
                  </a:extLst>
                </a:gridCol>
              </a:tblGrid>
              <a:tr h="394051">
                <a:tc>
                  <a:txBody>
                    <a:bodyPr/>
                    <a:lstStyle/>
                    <a:p>
                      <a:r>
                        <a:rPr lang="en-US" dirty="0"/>
                        <a:t>Author &amp; Year</a:t>
                      </a:r>
                      <a:endParaRPr lang="en-IN" dirty="0"/>
                    </a:p>
                  </a:txBody>
                  <a:tcPr/>
                </a:tc>
                <a:tc>
                  <a:txBody>
                    <a:bodyPr/>
                    <a:lstStyle/>
                    <a:p>
                      <a:r>
                        <a:rPr lang="en-US" dirty="0"/>
                        <a:t>                                   Findings</a:t>
                      </a:r>
                      <a:endParaRPr lang="en-IN" dirty="0"/>
                    </a:p>
                  </a:txBody>
                  <a:tcPr/>
                </a:tc>
                <a:extLst>
                  <a:ext uri="{0D108BD9-81ED-4DB2-BD59-A6C34878D82A}">
                    <a16:rowId xmlns:a16="http://schemas.microsoft.com/office/drawing/2014/main" val="657868185"/>
                  </a:ext>
                </a:extLst>
              </a:tr>
              <a:tr h="1576202">
                <a:tc>
                  <a:txBody>
                    <a:bodyPr/>
                    <a:lstStyle/>
                    <a:p>
                      <a:pPr lvl="0"/>
                      <a:r>
                        <a:rPr lang="en-IN" sz="1800" kern="1200" dirty="0">
                          <a:solidFill>
                            <a:schemeClr val="dk1"/>
                          </a:solidFill>
                          <a:effectLst/>
                          <a:latin typeface="Times New Roman" panose="02020603050405020304" pitchFamily="18" charset="0"/>
                          <a:ea typeface="+mn-ea"/>
                          <a:cs typeface="Times New Roman" panose="02020603050405020304" pitchFamily="18" charset="0"/>
                        </a:rPr>
                        <a:t>(Lesch 2015).</a:t>
                      </a:r>
                    </a:p>
                    <a:p>
                      <a:r>
                        <a:rPr lang="en-IN" sz="1800" kern="1200" dirty="0">
                          <a:solidFill>
                            <a:schemeClr val="dk1"/>
                          </a:solidFill>
                          <a:effectLst/>
                          <a:latin typeface="Times New Roman" panose="02020603050405020304" pitchFamily="18" charset="0"/>
                          <a:ea typeface="+mn-ea"/>
                          <a:cs typeface="Times New Roman" panose="02020603050405020304" pitchFamily="18" charset="0"/>
                        </a:rPr>
                        <a:t> </a:t>
                      </a:r>
                    </a:p>
                    <a:p>
                      <a:endParaRPr lang="en-IN" dirty="0">
                        <a:latin typeface="Times New Roman" panose="02020603050405020304" pitchFamily="18" charset="0"/>
                        <a:cs typeface="Times New Roman" panose="02020603050405020304" pitchFamily="18" charset="0"/>
                      </a:endParaRPr>
                    </a:p>
                  </a:txBody>
                  <a:tcPr/>
                </a:tc>
                <a:tc>
                  <a:txBody>
                    <a:bodyPr/>
                    <a:lstStyle/>
                    <a:p>
                      <a:pPr algn="just"/>
                      <a:r>
                        <a:rPr lang="en-IN" sz="1800" kern="1200" dirty="0">
                          <a:solidFill>
                            <a:schemeClr val="dk1"/>
                          </a:solidFill>
                          <a:effectLst/>
                          <a:latin typeface="Times New Roman" panose="02020603050405020304" pitchFamily="18" charset="0"/>
                          <a:ea typeface="+mn-ea"/>
                          <a:cs typeface="Times New Roman" panose="02020603050405020304" pitchFamily="18" charset="0"/>
                        </a:rPr>
                        <a:t>This study emphasizes the importance of sustainable development goals or the agenda of adopting sustainable development goals for all countries. This study highlights that the G20 plays an important role in the implementation of SDGs with its organizing power and concludes that it is important that the G20 aligns its policies with the SDGs. </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31198248"/>
                  </a:ext>
                </a:extLst>
              </a:tr>
              <a:tr h="2084804">
                <a:tc>
                  <a:txBody>
                    <a:bodyPr/>
                    <a:lstStyle/>
                    <a:p>
                      <a:pPr lvl="0"/>
                      <a:r>
                        <a:rPr lang="en-IN" sz="1800" kern="1200" dirty="0">
                          <a:solidFill>
                            <a:schemeClr val="dk1"/>
                          </a:solidFill>
                          <a:effectLst/>
                          <a:latin typeface="Times New Roman" panose="02020603050405020304" pitchFamily="18" charset="0"/>
                          <a:ea typeface="+mn-ea"/>
                          <a:cs typeface="Times New Roman" panose="02020603050405020304" pitchFamily="18" charset="0"/>
                        </a:rPr>
                        <a:t>(Lay et al., 2017).</a:t>
                      </a:r>
                    </a:p>
                    <a:p>
                      <a:r>
                        <a:rPr lang="en-IN" sz="1800" kern="1200" dirty="0">
                          <a:solidFill>
                            <a:schemeClr val="dk1"/>
                          </a:solidFill>
                          <a:effectLst/>
                          <a:latin typeface="Times New Roman" panose="02020603050405020304" pitchFamily="18" charset="0"/>
                          <a:ea typeface="+mn-ea"/>
                          <a:cs typeface="Times New Roman" panose="02020603050405020304" pitchFamily="18" charset="0"/>
                        </a:rPr>
                        <a:t> </a:t>
                      </a:r>
                    </a:p>
                    <a:p>
                      <a:endParaRPr lang="en-IN" dirty="0">
                        <a:latin typeface="Times New Roman" panose="02020603050405020304" pitchFamily="18" charset="0"/>
                        <a:cs typeface="Times New Roman" panose="02020603050405020304" pitchFamily="18" charset="0"/>
                      </a:endParaRPr>
                    </a:p>
                  </a:txBody>
                  <a:tcPr/>
                </a:tc>
                <a:tc>
                  <a:txBody>
                    <a:bodyPr/>
                    <a:lstStyle/>
                    <a:p>
                      <a:pPr algn="just"/>
                      <a:r>
                        <a:rPr lang="en-IN" sz="1800" kern="1200" dirty="0">
                          <a:solidFill>
                            <a:schemeClr val="dk1"/>
                          </a:solidFill>
                          <a:effectLst/>
                          <a:latin typeface="Times New Roman" panose="02020603050405020304" pitchFamily="18" charset="0"/>
                          <a:ea typeface="+mn-ea"/>
                          <a:cs typeface="Times New Roman" panose="02020603050405020304" pitchFamily="18" charset="0"/>
                        </a:rPr>
                        <a:t>This study highlights the need for a policy to establish interlinkages between goals. This study describes that the G20 should promote coordination in trade or investment policy to support SDG. This study describes that the G20 partnership with Africa should not only emphasize economic and financial criteria but should also consider sustainable development goals. </a:t>
                      </a:r>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18145345"/>
                  </a:ext>
                </a:extLst>
              </a:tr>
            </a:tbl>
          </a:graphicData>
        </a:graphic>
      </p:graphicFrame>
    </p:spTree>
    <p:extLst>
      <p:ext uri="{BB962C8B-B14F-4D97-AF65-F5344CB8AC3E}">
        <p14:creationId xmlns:p14="http://schemas.microsoft.com/office/powerpoint/2010/main" val="164922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D5A7F12-EA9D-C0E8-4C90-86BDBBB2293B}"/>
              </a:ext>
            </a:extLst>
          </p:cNvPr>
          <p:cNvGraphicFramePr>
            <a:graphicFrameLocks noGrp="1"/>
          </p:cNvGraphicFramePr>
          <p:nvPr>
            <p:ph idx="1"/>
            <p:extLst>
              <p:ext uri="{D42A27DB-BD31-4B8C-83A1-F6EECF244321}">
                <p14:modId xmlns:p14="http://schemas.microsoft.com/office/powerpoint/2010/main" val="4063242936"/>
              </p:ext>
            </p:extLst>
          </p:nvPr>
        </p:nvGraphicFramePr>
        <p:xfrm>
          <a:off x="838200" y="494949"/>
          <a:ext cx="10515600" cy="5665087"/>
        </p:xfrm>
        <a:graphic>
          <a:graphicData uri="http://schemas.openxmlformats.org/drawingml/2006/table">
            <a:tbl>
              <a:tblPr firstRow="1" bandRow="1">
                <a:tableStyleId>{21E4AEA4-8DFA-4A89-87EB-49C32662AFE0}</a:tableStyleId>
              </a:tblPr>
              <a:tblGrid>
                <a:gridCol w="2316061">
                  <a:extLst>
                    <a:ext uri="{9D8B030D-6E8A-4147-A177-3AD203B41FA5}">
                      <a16:colId xmlns:a16="http://schemas.microsoft.com/office/drawing/2014/main" val="2653384390"/>
                    </a:ext>
                  </a:extLst>
                </a:gridCol>
                <a:gridCol w="8199539">
                  <a:extLst>
                    <a:ext uri="{9D8B030D-6E8A-4147-A177-3AD203B41FA5}">
                      <a16:colId xmlns:a16="http://schemas.microsoft.com/office/drawing/2014/main" val="2417522860"/>
                    </a:ext>
                  </a:extLst>
                </a:gridCol>
              </a:tblGrid>
              <a:tr h="553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Author &amp; Year</a:t>
                      </a:r>
                      <a:endParaRPr lang="en-IN" dirty="0"/>
                    </a:p>
                    <a:p>
                      <a:endParaRPr lang="en-IN" sz="1800" dirty="0">
                        <a:latin typeface="Times New Roman" panose="02020603050405020304" pitchFamily="18" charset="0"/>
                        <a:cs typeface="Times New Roman" panose="02020603050405020304" pitchFamily="18" charset="0"/>
                      </a:endParaRPr>
                    </a:p>
                  </a:txBody>
                  <a:tcPr/>
                </a:tc>
                <a:tc>
                  <a:txBody>
                    <a:bodyPr/>
                    <a:lstStyle/>
                    <a:p>
                      <a:r>
                        <a:rPr lang="en-US" dirty="0"/>
                        <a:t>Findings</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81153388"/>
                  </a:ext>
                </a:extLst>
              </a:tr>
              <a:tr h="1268417">
                <a:tc>
                  <a:txBody>
                    <a:bodyPr/>
                    <a:lstStyle/>
                    <a:p>
                      <a:pPr lvl="0"/>
                      <a:r>
                        <a:rPr lang="en-IN" sz="1800" b="0" kern="1200" dirty="0">
                          <a:solidFill>
                            <a:schemeClr val="tx1"/>
                          </a:solidFill>
                          <a:effectLst/>
                          <a:latin typeface="Times New Roman" panose="02020603050405020304" pitchFamily="18" charset="0"/>
                          <a:ea typeface="+mn-ea"/>
                          <a:cs typeface="Times New Roman" panose="02020603050405020304" pitchFamily="18" charset="0"/>
                        </a:rPr>
                        <a:t>(Walker et al., 2019)</a:t>
                      </a:r>
                    </a:p>
                    <a:p>
                      <a:r>
                        <a:rPr lang="en-IN" sz="1800" b="0" kern="1200" dirty="0">
                          <a:solidFill>
                            <a:schemeClr val="tx1"/>
                          </a:solidFill>
                          <a:effectLst/>
                          <a:latin typeface="Times New Roman" panose="02020603050405020304" pitchFamily="18" charset="0"/>
                          <a:ea typeface="+mn-ea"/>
                          <a:cs typeface="Times New Roman" panose="02020603050405020304" pitchFamily="18" charset="0"/>
                        </a:rPr>
                        <a:t> </a:t>
                      </a:r>
                    </a:p>
                    <a:p>
                      <a:endParaRPr lang="en-IN" sz="1800" b="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just"/>
                      <a:r>
                        <a:rPr lang="en-IN" sz="1800" b="0" kern="1200" dirty="0">
                          <a:solidFill>
                            <a:schemeClr val="tx1"/>
                          </a:solidFill>
                          <a:effectLst/>
                          <a:latin typeface="Times New Roman" panose="02020603050405020304" pitchFamily="18" charset="0"/>
                          <a:ea typeface="+mn-ea"/>
                          <a:cs typeface="Times New Roman" panose="02020603050405020304" pitchFamily="18" charset="0"/>
                        </a:rPr>
                        <a:t>This study focuses on challenges faced by G20 countries in achieving sustainable development goals. This study reveals that G20 countries face many challenges in achieving sustainable development goals even the best-performing countries cannot achieve the target of sustainable development goals by 2030. To achieve targets, it is necessary to address inequality, decarbonize the energy system, and make land use and food systems sustainable </a:t>
                      </a:r>
                      <a:endParaRPr lang="en-IN" sz="1800" b="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7812778"/>
                  </a:ext>
                </a:extLst>
              </a:tr>
              <a:tr h="1450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800" kern="1200" dirty="0">
                          <a:solidFill>
                            <a:schemeClr val="dk1"/>
                          </a:solidFill>
                          <a:effectLst/>
                          <a:latin typeface="Times New Roman" panose="02020603050405020304" pitchFamily="18" charset="0"/>
                          <a:ea typeface="+mn-ea"/>
                          <a:cs typeface="Times New Roman" panose="02020603050405020304" pitchFamily="18" charset="0"/>
                        </a:rPr>
                        <a:t>(Berger et al., 2019). </a:t>
                      </a:r>
                    </a:p>
                    <a:p>
                      <a:endParaRPr lang="en-IN" sz="1800" dirty="0">
                        <a:latin typeface="Times New Roman" panose="02020603050405020304" pitchFamily="18" charset="0"/>
                        <a:cs typeface="Times New Roman" panose="02020603050405020304" pitchFamily="18" charset="0"/>
                      </a:endParaRPr>
                    </a:p>
                  </a:txBody>
                  <a:tcPr/>
                </a:tc>
                <a:tc>
                  <a:txBody>
                    <a:bodyPr/>
                    <a:lstStyle/>
                    <a:p>
                      <a:pPr algn="just"/>
                      <a:r>
                        <a:rPr lang="en-IN" sz="1800" kern="1200" dirty="0">
                          <a:solidFill>
                            <a:schemeClr val="dk1"/>
                          </a:solidFill>
                          <a:effectLst/>
                          <a:latin typeface="Times New Roman" panose="02020603050405020304" pitchFamily="18" charset="0"/>
                          <a:ea typeface="+mn-ea"/>
                          <a:cs typeface="Times New Roman" panose="02020603050405020304" pitchFamily="18" charset="0"/>
                        </a:rPr>
                        <a:t>This study focuses on the fact that for sustainable development it is necessary to increase FDI and facilitate sustainable FDI. For this, it is necessary to engage in multistakeholder consultation, ensure shared responsibility, encourage cooperative activities, and focus on national efforts with the multilateral framework.</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72976548"/>
                  </a:ext>
                </a:extLst>
              </a:tr>
              <a:tr h="1837189">
                <a:tc>
                  <a:txBody>
                    <a:bodyPr/>
                    <a:lstStyle/>
                    <a:p>
                      <a:pPr lvl="0"/>
                      <a:r>
                        <a:rPr lang="en-IN" sz="1800" kern="1200" dirty="0">
                          <a:solidFill>
                            <a:schemeClr val="dk1"/>
                          </a:solidFill>
                          <a:effectLst/>
                          <a:latin typeface="Times New Roman" panose="02020603050405020304" pitchFamily="18" charset="0"/>
                          <a:ea typeface="+mn-ea"/>
                          <a:cs typeface="Times New Roman" panose="02020603050405020304" pitchFamily="18" charset="0"/>
                        </a:rPr>
                        <a:t>(Goyal &amp; Kureja, 2020).</a:t>
                      </a:r>
                    </a:p>
                    <a:p>
                      <a:r>
                        <a:rPr lang="en-IN" sz="1800" kern="1200" dirty="0">
                          <a:solidFill>
                            <a:schemeClr val="dk1"/>
                          </a:solidFill>
                          <a:effectLst/>
                          <a:latin typeface="Times New Roman" panose="02020603050405020304" pitchFamily="18" charset="0"/>
                          <a:ea typeface="+mn-ea"/>
                          <a:cs typeface="Times New Roman" panose="02020603050405020304" pitchFamily="18" charset="0"/>
                        </a:rPr>
                        <a:t> </a:t>
                      </a:r>
                    </a:p>
                    <a:p>
                      <a:endParaRPr lang="en-IN" sz="1800" dirty="0">
                        <a:latin typeface="Times New Roman" panose="02020603050405020304" pitchFamily="18" charset="0"/>
                        <a:cs typeface="Times New Roman" panose="02020603050405020304" pitchFamily="18" charset="0"/>
                      </a:endParaRPr>
                    </a:p>
                  </a:txBody>
                  <a:tcPr/>
                </a:tc>
                <a:tc>
                  <a:txBody>
                    <a:bodyPr/>
                    <a:lstStyle/>
                    <a:p>
                      <a:pPr algn="just"/>
                      <a:r>
                        <a:rPr lang="en-IN" sz="1800" kern="1200" dirty="0">
                          <a:solidFill>
                            <a:schemeClr val="dk1"/>
                          </a:solidFill>
                          <a:effectLst/>
                          <a:latin typeface="Times New Roman" panose="02020603050405020304" pitchFamily="18" charset="0"/>
                          <a:ea typeface="+mn-ea"/>
                          <a:cs typeface="Times New Roman" panose="02020603050405020304" pitchFamily="18" charset="0"/>
                        </a:rPr>
                        <a:t>The study reveals that the G20 facilitates its member nations in achieving sustainable development goals. G20 provides a platform for coordination, cooperation, or progress tracking, and for taking collective actions regarding common challenges, which is vital for global development. The findings of the study reveal that G20 countries are making great efforts to achieve the targets, but no G20 nation has yet achieved the sustainable development goal.</a:t>
                      </a:r>
                      <a:endParaRPr lang="en-IN"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7517023"/>
                  </a:ext>
                </a:extLst>
              </a:tr>
            </a:tbl>
          </a:graphicData>
        </a:graphic>
      </p:graphicFrame>
    </p:spTree>
    <p:extLst>
      <p:ext uri="{BB962C8B-B14F-4D97-AF65-F5344CB8AC3E}">
        <p14:creationId xmlns:p14="http://schemas.microsoft.com/office/powerpoint/2010/main" val="75547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BDF7B7-86BC-A72E-3B38-61DDEF6A4E32}"/>
              </a:ext>
            </a:extLst>
          </p:cNvPr>
          <p:cNvSpPr>
            <a:spLocks noGrp="1"/>
          </p:cNvSpPr>
          <p:nvPr>
            <p:ph idx="1"/>
          </p:nvPr>
        </p:nvSpPr>
        <p:spPr>
          <a:xfrm>
            <a:off x="746620" y="511729"/>
            <a:ext cx="10972799" cy="5301842"/>
          </a:xfrm>
        </p:spPr>
        <p:txBody>
          <a:bodyPr>
            <a:normAutofit fontScale="92500" lnSpcReduction="20000"/>
          </a:bodyPr>
          <a:lstStyle/>
          <a:p>
            <a:pPr marL="0" indent="0" algn="just">
              <a:lnSpc>
                <a:spcPct val="107000"/>
              </a:lnSpc>
              <a:spcAft>
                <a:spcPts val="800"/>
              </a:spcAft>
              <a:buNone/>
            </a:pPr>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  Research Gap</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After reviewing </a:t>
            </a:r>
            <a:r>
              <a:rPr lang="en-IN" sz="1800" kern="100" dirty="0">
                <a:latin typeface="Times New Roman" panose="02020603050405020304" pitchFamily="18" charset="0"/>
                <a:ea typeface="Calibri" panose="020F0502020204030204" pitchFamily="34" charset="0"/>
                <a:cs typeface="Mangal" panose="02040503050203030202" pitchFamily="18" charset="0"/>
              </a:rPr>
              <a:t>as</a:t>
            </a:r>
            <a:r>
              <a:rPr lang="en-IN" sz="1800" kern="100" dirty="0">
                <a:effectLst/>
                <a:latin typeface="Times New Roman" panose="02020603050405020304" pitchFamily="18" charset="0"/>
                <a:ea typeface="Calibri" panose="020F0502020204030204" pitchFamily="34" charset="0"/>
                <a:cs typeface="Mangal" panose="02040503050203030202" pitchFamily="18" charset="0"/>
              </a:rPr>
              <a:t> above, it was found that most studies have been done that G20 helps in achieving sustainable development goal targets. But </a:t>
            </a:r>
            <a:r>
              <a:rPr lang="en-IN" sz="1800" kern="100" dirty="0">
                <a:latin typeface="Times New Roman" panose="02020603050405020304" pitchFamily="18" charset="0"/>
                <a:ea typeface="Calibri" panose="020F0502020204030204" pitchFamily="34" charset="0"/>
                <a:cs typeface="Mangal" panose="02040503050203030202" pitchFamily="18" charset="0"/>
              </a:rPr>
              <a:t>how the G20 can promote sustainable development goals, the study regarding it, is very limited. This</a:t>
            </a:r>
            <a:r>
              <a:rPr lang="en-IN" sz="1800" kern="100" dirty="0">
                <a:effectLst/>
                <a:latin typeface="Times New Roman" panose="02020603050405020304" pitchFamily="18" charset="0"/>
                <a:ea typeface="Calibri" panose="020F0502020204030204" pitchFamily="34" charset="0"/>
                <a:cs typeface="Mangal" panose="02040503050203030202" pitchFamily="18" charset="0"/>
              </a:rPr>
              <a:t> study will fill this gap.</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Research Methodology</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This study is based on a descriptive research design. Secondary data are collected from different secondary sources such as research papers, journals, reports, and different relevant websites. Various kinds of charts, pictures, and diagrams were used for the analysis and presentation of the data. This study will provide a comprehensive view regarding the role of G20 in achieving Sustainable development goals.</a:t>
            </a:r>
          </a:p>
          <a:p>
            <a:pPr marL="0" indent="0" algn="just">
              <a:lnSpc>
                <a:spcPct val="107000"/>
              </a:lnSpc>
              <a:spcAft>
                <a:spcPts val="800"/>
              </a:spcAft>
              <a:buNone/>
            </a:pPr>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   Objective of this study </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buFont typeface="Symbol" panose="05050102010706020507" pitchFamily="18"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To know the role of G20 in achieving sustainable development goal</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800"/>
              </a:spcAft>
              <a:buFont typeface="Symbol" panose="05050102010706020507" pitchFamily="18"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To know the position of G20 nations  in sustainable development goal</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0" indent="0" algn="just">
              <a:lnSpc>
                <a:spcPct val="107000"/>
              </a:lnSpc>
              <a:spcAft>
                <a:spcPts val="800"/>
              </a:spcAft>
              <a:buNone/>
            </a:pPr>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   Discussion</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Role of G20 in achieving Sustainable Development Goals</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68265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3D463EE-E83C-4CDA-0F8B-A3C36C38E26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04675" y="956580"/>
            <a:ext cx="11045079" cy="5091882"/>
          </a:xfrm>
          <a:prstGeom prst="rect">
            <a:avLst/>
          </a:prstGeom>
          <a:noFill/>
        </p:spPr>
      </p:pic>
      <p:graphicFrame>
        <p:nvGraphicFramePr>
          <p:cNvPr id="2" name="Table 1">
            <a:extLst>
              <a:ext uri="{FF2B5EF4-FFF2-40B4-BE49-F238E27FC236}">
                <a16:creationId xmlns:a16="http://schemas.microsoft.com/office/drawing/2014/main" id="{2D4E3CCA-9F44-CD4B-8B85-5B7C392B3A84}"/>
              </a:ext>
            </a:extLst>
          </p:cNvPr>
          <p:cNvGraphicFramePr>
            <a:graphicFrameLocks noGrp="1"/>
          </p:cNvGraphicFramePr>
          <p:nvPr>
            <p:extLst>
              <p:ext uri="{D42A27DB-BD31-4B8C-83A1-F6EECF244321}">
                <p14:modId xmlns:p14="http://schemas.microsoft.com/office/powerpoint/2010/main" val="575162814"/>
              </p:ext>
            </p:extLst>
          </p:nvPr>
        </p:nvGraphicFramePr>
        <p:xfrm>
          <a:off x="704675" y="42180"/>
          <a:ext cx="11045079" cy="914400"/>
        </p:xfrm>
        <a:graphic>
          <a:graphicData uri="http://schemas.openxmlformats.org/drawingml/2006/table">
            <a:tbl>
              <a:tblPr firstRow="1" bandRow="1">
                <a:tableStyleId>{00A15C55-8517-42AA-B614-E9B94910E393}</a:tableStyleId>
              </a:tblPr>
              <a:tblGrid>
                <a:gridCol w="11045079">
                  <a:extLst>
                    <a:ext uri="{9D8B030D-6E8A-4147-A177-3AD203B41FA5}">
                      <a16:colId xmlns:a16="http://schemas.microsoft.com/office/drawing/2014/main" val="3579302474"/>
                    </a:ext>
                  </a:extLst>
                </a:gridCol>
              </a:tblGrid>
              <a:tr h="370840">
                <a:tc>
                  <a:txBody>
                    <a:bodyPr/>
                    <a:lstStyle/>
                    <a:p>
                      <a:pPr lvl="0"/>
                      <a:r>
                        <a:rPr lang="en-IN" sz="1800" b="1" kern="1200" dirty="0">
                          <a:solidFill>
                            <a:schemeClr val="lt1"/>
                          </a:solidFill>
                          <a:effectLst/>
                          <a:latin typeface="+mn-lt"/>
                          <a:ea typeface="+mn-ea"/>
                          <a:cs typeface="+mn-cs"/>
                        </a:rPr>
                        <a:t>                                                   Focuses area of G20 on SDG</a:t>
                      </a:r>
                    </a:p>
                    <a:p>
                      <a:r>
                        <a:rPr lang="en-IN" sz="1800" b="1" kern="1200" dirty="0">
                          <a:solidFill>
                            <a:schemeClr val="lt1"/>
                          </a:solidFill>
                          <a:effectLst/>
                          <a:latin typeface="+mn-lt"/>
                          <a:ea typeface="+mn-ea"/>
                          <a:cs typeface="+mn-cs"/>
                        </a:rPr>
                        <a:t>                      Number of actions taken by G20 in the sustainable development area (2010-2019)</a:t>
                      </a:r>
                    </a:p>
                    <a:p>
                      <a:endParaRPr lang="en-IN" dirty="0"/>
                    </a:p>
                  </a:txBody>
                  <a:tcPr/>
                </a:tc>
                <a:extLst>
                  <a:ext uri="{0D108BD9-81ED-4DB2-BD59-A6C34878D82A}">
                    <a16:rowId xmlns:a16="http://schemas.microsoft.com/office/drawing/2014/main" val="3184014324"/>
                  </a:ext>
                </a:extLst>
              </a:tr>
            </a:tbl>
          </a:graphicData>
        </a:graphic>
      </p:graphicFrame>
    </p:spTree>
    <p:extLst>
      <p:ext uri="{BB962C8B-B14F-4D97-AF65-F5344CB8AC3E}">
        <p14:creationId xmlns:p14="http://schemas.microsoft.com/office/powerpoint/2010/main" val="1547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D99CBA-FE4F-9233-0E29-0AAEE74B3CDB}"/>
              </a:ext>
            </a:extLst>
          </p:cNvPr>
          <p:cNvSpPr>
            <a:spLocks noGrp="1"/>
          </p:cNvSpPr>
          <p:nvPr>
            <p:ph idx="1"/>
          </p:nvPr>
        </p:nvSpPr>
        <p:spPr>
          <a:xfrm>
            <a:off x="1451579" y="645952"/>
            <a:ext cx="9603275" cy="4820393"/>
          </a:xfrm>
        </p:spPr>
        <p:txBody>
          <a:bodyPr/>
          <a:lstStyle/>
          <a:p>
            <a:r>
              <a:rPr lang="en-IN" sz="1800" b="1" kern="100" dirty="0">
                <a:effectLst/>
                <a:latin typeface="Times New Roman" panose="02020603050405020304" pitchFamily="18" charset="0"/>
                <a:ea typeface="Calibri" panose="020F0502020204030204" pitchFamily="34" charset="0"/>
                <a:cs typeface="Mangal" panose="02040503050203030202" pitchFamily="18" charset="0"/>
              </a:rPr>
              <a:t>How G20 contribute to achieving sustainable development goal.</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p>
        </p:txBody>
      </p:sp>
      <p:graphicFrame>
        <p:nvGraphicFramePr>
          <p:cNvPr id="4" name="Diagram 3">
            <a:extLst>
              <a:ext uri="{FF2B5EF4-FFF2-40B4-BE49-F238E27FC236}">
                <a16:creationId xmlns:a16="http://schemas.microsoft.com/office/drawing/2014/main" id="{C60309AE-808A-6C15-1C4F-43555998C3A5}"/>
              </a:ext>
            </a:extLst>
          </p:cNvPr>
          <p:cNvGraphicFramePr/>
          <p:nvPr>
            <p:extLst>
              <p:ext uri="{D42A27DB-BD31-4B8C-83A1-F6EECF244321}">
                <p14:modId xmlns:p14="http://schemas.microsoft.com/office/powerpoint/2010/main" val="2716256556"/>
              </p:ext>
            </p:extLst>
          </p:nvPr>
        </p:nvGraphicFramePr>
        <p:xfrm>
          <a:off x="1560352" y="1391655"/>
          <a:ext cx="8959441" cy="4396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989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3E73C67-D390-329C-F420-9588D37B8A05}"/>
              </a:ext>
            </a:extLst>
          </p:cNvPr>
          <p:cNvGraphicFramePr>
            <a:graphicFrameLocks noGrp="1"/>
          </p:cNvGraphicFramePr>
          <p:nvPr>
            <p:ph idx="1"/>
            <p:extLst>
              <p:ext uri="{D42A27DB-BD31-4B8C-83A1-F6EECF244321}">
                <p14:modId xmlns:p14="http://schemas.microsoft.com/office/powerpoint/2010/main" val="1332619634"/>
              </p:ext>
            </p:extLst>
          </p:nvPr>
        </p:nvGraphicFramePr>
        <p:xfrm>
          <a:off x="360728" y="1057013"/>
          <a:ext cx="11543250" cy="5234731"/>
        </p:xfrm>
        <a:graphic>
          <a:graphicData uri="http://schemas.openxmlformats.org/drawingml/2006/table">
            <a:tbl>
              <a:tblPr firstRow="1" firstCol="1" bandRow="1">
                <a:tableStyleId>{5C22544A-7EE6-4342-B048-85BDC9FD1C3A}</a:tableStyleId>
              </a:tblPr>
              <a:tblGrid>
                <a:gridCol w="3847323">
                  <a:extLst>
                    <a:ext uri="{9D8B030D-6E8A-4147-A177-3AD203B41FA5}">
                      <a16:colId xmlns:a16="http://schemas.microsoft.com/office/drawing/2014/main" val="3923555140"/>
                    </a:ext>
                  </a:extLst>
                </a:gridCol>
                <a:gridCol w="3847323">
                  <a:extLst>
                    <a:ext uri="{9D8B030D-6E8A-4147-A177-3AD203B41FA5}">
                      <a16:colId xmlns:a16="http://schemas.microsoft.com/office/drawing/2014/main" val="2751939923"/>
                    </a:ext>
                  </a:extLst>
                </a:gridCol>
                <a:gridCol w="3848604">
                  <a:extLst>
                    <a:ext uri="{9D8B030D-6E8A-4147-A177-3AD203B41FA5}">
                      <a16:colId xmlns:a16="http://schemas.microsoft.com/office/drawing/2014/main" val="2598051741"/>
                    </a:ext>
                  </a:extLst>
                </a:gridCol>
              </a:tblGrid>
              <a:tr h="279512">
                <a:tc>
                  <a:txBody>
                    <a:bodyPr/>
                    <a:lstStyle/>
                    <a:p>
                      <a:pPr algn="just">
                        <a:lnSpc>
                          <a:spcPct val="107000"/>
                        </a:lnSpc>
                        <a:spcAft>
                          <a:spcPts val="800"/>
                        </a:spcAft>
                      </a:pPr>
                      <a:r>
                        <a:rPr lang="en-IN" sz="1100" kern="100">
                          <a:effectLst/>
                        </a:rPr>
                        <a:t>Country Name</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Rank</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score</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361122839"/>
                  </a:ext>
                </a:extLst>
              </a:tr>
              <a:tr h="260801">
                <a:tc>
                  <a:txBody>
                    <a:bodyPr/>
                    <a:lstStyle/>
                    <a:p>
                      <a:pPr algn="just">
                        <a:lnSpc>
                          <a:spcPct val="107000"/>
                        </a:lnSpc>
                        <a:spcAft>
                          <a:spcPts val="800"/>
                        </a:spcAft>
                      </a:pPr>
                      <a:r>
                        <a:rPr lang="en-IN" sz="1100" kern="100">
                          <a:effectLst/>
                        </a:rPr>
                        <a:t>Argentina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51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73.69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144990192"/>
                  </a:ext>
                </a:extLst>
              </a:tr>
              <a:tr h="260801">
                <a:tc>
                  <a:txBody>
                    <a:bodyPr/>
                    <a:lstStyle/>
                    <a:p>
                      <a:pPr algn="just">
                        <a:lnSpc>
                          <a:spcPct val="107000"/>
                        </a:lnSpc>
                        <a:spcAft>
                          <a:spcPts val="800"/>
                        </a:spcAft>
                      </a:pPr>
                      <a:r>
                        <a:rPr lang="en-IN" sz="1100" kern="100">
                          <a:effectLst/>
                        </a:rPr>
                        <a:t>Australia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40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75.90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417375973"/>
                  </a:ext>
                </a:extLst>
              </a:tr>
              <a:tr h="260801">
                <a:tc>
                  <a:txBody>
                    <a:bodyPr/>
                    <a:lstStyle/>
                    <a:p>
                      <a:pPr algn="just">
                        <a:lnSpc>
                          <a:spcPct val="107000"/>
                        </a:lnSpc>
                        <a:spcAft>
                          <a:spcPts val="800"/>
                        </a:spcAft>
                      </a:pPr>
                      <a:r>
                        <a:rPr lang="en-IN" sz="1100" kern="100">
                          <a:effectLst/>
                        </a:rPr>
                        <a:t>Brazil</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50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73.69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3551265469"/>
                  </a:ext>
                </a:extLst>
              </a:tr>
              <a:tr h="260801">
                <a:tc>
                  <a:txBody>
                    <a:bodyPr/>
                    <a:lstStyle/>
                    <a:p>
                      <a:pPr algn="just">
                        <a:lnSpc>
                          <a:spcPct val="107000"/>
                        </a:lnSpc>
                        <a:spcAft>
                          <a:spcPts val="800"/>
                        </a:spcAft>
                      </a:pPr>
                      <a:r>
                        <a:rPr lang="en-IN" sz="1100" kern="100">
                          <a:effectLst/>
                        </a:rPr>
                        <a:t>Canada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26</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78.50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318045761"/>
                  </a:ext>
                </a:extLst>
              </a:tr>
              <a:tr h="260801">
                <a:tc>
                  <a:txBody>
                    <a:bodyPr/>
                    <a:lstStyle/>
                    <a:p>
                      <a:pPr algn="just">
                        <a:lnSpc>
                          <a:spcPct val="107000"/>
                        </a:lnSpc>
                        <a:spcAft>
                          <a:spcPts val="800"/>
                        </a:spcAft>
                      </a:pPr>
                      <a:r>
                        <a:rPr lang="en-IN" sz="1100" kern="100">
                          <a:effectLst/>
                        </a:rPr>
                        <a:t>China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63</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72.01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338791416"/>
                  </a:ext>
                </a:extLst>
              </a:tr>
              <a:tr h="260801">
                <a:tc>
                  <a:txBody>
                    <a:bodyPr/>
                    <a:lstStyle/>
                    <a:p>
                      <a:pPr algn="just">
                        <a:lnSpc>
                          <a:spcPct val="107000"/>
                        </a:lnSpc>
                        <a:spcAft>
                          <a:spcPts val="800"/>
                        </a:spcAft>
                      </a:pPr>
                      <a:r>
                        <a:rPr lang="en-IN" sz="1100" kern="100">
                          <a:effectLst/>
                        </a:rPr>
                        <a:t>France</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82.05</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671402210"/>
                  </a:ext>
                </a:extLst>
              </a:tr>
              <a:tr h="260801">
                <a:tc>
                  <a:txBody>
                    <a:bodyPr/>
                    <a:lstStyle/>
                    <a:p>
                      <a:pPr algn="just">
                        <a:lnSpc>
                          <a:spcPct val="107000"/>
                        </a:lnSpc>
                        <a:spcAft>
                          <a:spcPts val="800"/>
                        </a:spcAft>
                      </a:pPr>
                      <a:r>
                        <a:rPr lang="en-IN" sz="1100" kern="100">
                          <a:effectLst/>
                        </a:rPr>
                        <a:t>Germany</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4</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83.36</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4028296609"/>
                  </a:ext>
                </a:extLst>
              </a:tr>
              <a:tr h="260801">
                <a:tc>
                  <a:txBody>
                    <a:bodyPr/>
                    <a:lstStyle/>
                    <a:p>
                      <a:pPr algn="just">
                        <a:lnSpc>
                          <a:spcPct val="107000"/>
                        </a:lnSpc>
                        <a:spcAft>
                          <a:spcPts val="800"/>
                        </a:spcAft>
                      </a:pPr>
                      <a:r>
                        <a:rPr lang="en-IN" sz="1100" kern="100">
                          <a:effectLst/>
                        </a:rPr>
                        <a:t>India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112</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63.45</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3767869473"/>
                  </a:ext>
                </a:extLst>
              </a:tr>
              <a:tr h="260801">
                <a:tc>
                  <a:txBody>
                    <a:bodyPr/>
                    <a:lstStyle/>
                    <a:p>
                      <a:pPr algn="just">
                        <a:lnSpc>
                          <a:spcPct val="107000"/>
                        </a:lnSpc>
                        <a:spcAft>
                          <a:spcPts val="800"/>
                        </a:spcAft>
                      </a:pPr>
                      <a:r>
                        <a:rPr lang="en-IN" sz="1100" kern="100">
                          <a:effectLst/>
                        </a:rPr>
                        <a:t>Indonesia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24</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78.79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792001105"/>
                  </a:ext>
                </a:extLst>
              </a:tr>
              <a:tr h="260801">
                <a:tc>
                  <a:txBody>
                    <a:bodyPr/>
                    <a:lstStyle/>
                    <a:p>
                      <a:pPr algn="just">
                        <a:lnSpc>
                          <a:spcPct val="107000"/>
                        </a:lnSpc>
                        <a:spcAft>
                          <a:spcPts val="800"/>
                        </a:spcAft>
                      </a:pPr>
                      <a:r>
                        <a:rPr lang="en-IN" sz="1100" kern="100">
                          <a:effectLst/>
                        </a:rPr>
                        <a:t>Italy</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24</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78.79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3311213744"/>
                  </a:ext>
                </a:extLst>
              </a:tr>
              <a:tr h="260801">
                <a:tc>
                  <a:txBody>
                    <a:bodyPr/>
                    <a:lstStyle/>
                    <a:p>
                      <a:pPr algn="just">
                        <a:lnSpc>
                          <a:spcPct val="107000"/>
                        </a:lnSpc>
                        <a:spcAft>
                          <a:spcPts val="800"/>
                        </a:spcAft>
                      </a:pPr>
                      <a:r>
                        <a:rPr lang="en-IN" sz="1100" kern="100">
                          <a:effectLst/>
                        </a:rPr>
                        <a:t>Japan</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21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79.41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613391859"/>
                  </a:ext>
                </a:extLst>
              </a:tr>
              <a:tr h="260801">
                <a:tc>
                  <a:txBody>
                    <a:bodyPr/>
                    <a:lstStyle/>
                    <a:p>
                      <a:pPr algn="just">
                        <a:lnSpc>
                          <a:spcPct val="107000"/>
                        </a:lnSpc>
                        <a:spcAft>
                          <a:spcPts val="800"/>
                        </a:spcAft>
                      </a:pPr>
                      <a:r>
                        <a:rPr lang="en-IN" sz="1100" kern="100">
                          <a:effectLst/>
                        </a:rPr>
                        <a:t>Republic of Korea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31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78.06</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3289308477"/>
                  </a:ext>
                </a:extLst>
              </a:tr>
              <a:tr h="260801">
                <a:tc>
                  <a:txBody>
                    <a:bodyPr/>
                    <a:lstStyle/>
                    <a:p>
                      <a:pPr algn="just">
                        <a:lnSpc>
                          <a:spcPct val="107000"/>
                        </a:lnSpc>
                        <a:spcAft>
                          <a:spcPts val="800"/>
                        </a:spcAft>
                      </a:pPr>
                      <a:r>
                        <a:rPr lang="en-IN" sz="1100" kern="100">
                          <a:effectLst/>
                        </a:rPr>
                        <a:t>Mexico</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80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69.71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633048962"/>
                  </a:ext>
                </a:extLst>
              </a:tr>
              <a:tr h="260801">
                <a:tc>
                  <a:txBody>
                    <a:bodyPr/>
                    <a:lstStyle/>
                    <a:p>
                      <a:pPr algn="just">
                        <a:lnSpc>
                          <a:spcPct val="107000"/>
                        </a:lnSpc>
                        <a:spcAft>
                          <a:spcPts val="800"/>
                        </a:spcAft>
                      </a:pPr>
                      <a:r>
                        <a:rPr lang="en-IN" sz="1100" kern="100">
                          <a:effectLst/>
                        </a:rPr>
                        <a:t>Russia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49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73.79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810736310"/>
                  </a:ext>
                </a:extLst>
              </a:tr>
              <a:tr h="260801">
                <a:tc>
                  <a:txBody>
                    <a:bodyPr/>
                    <a:lstStyle/>
                    <a:p>
                      <a:pPr algn="just">
                        <a:lnSpc>
                          <a:spcPct val="107000"/>
                        </a:lnSpc>
                        <a:spcAft>
                          <a:spcPts val="800"/>
                        </a:spcAft>
                      </a:pPr>
                      <a:r>
                        <a:rPr lang="en-IN" sz="1100" kern="100">
                          <a:effectLst/>
                        </a:rPr>
                        <a:t>Saudi Arabia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94</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67.69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099634773"/>
                  </a:ext>
                </a:extLst>
              </a:tr>
              <a:tr h="260801">
                <a:tc>
                  <a:txBody>
                    <a:bodyPr/>
                    <a:lstStyle/>
                    <a:p>
                      <a:pPr algn="just">
                        <a:lnSpc>
                          <a:spcPct val="107000"/>
                        </a:lnSpc>
                        <a:spcAft>
                          <a:spcPts val="800"/>
                        </a:spcAft>
                      </a:pPr>
                      <a:r>
                        <a:rPr lang="en-IN" sz="1100" kern="100">
                          <a:effectLst/>
                        </a:rPr>
                        <a:t>South Africa</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64</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110</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1478086498"/>
                  </a:ext>
                </a:extLst>
              </a:tr>
              <a:tr h="260801">
                <a:tc>
                  <a:txBody>
                    <a:bodyPr/>
                    <a:lstStyle/>
                    <a:p>
                      <a:pPr algn="just">
                        <a:lnSpc>
                          <a:spcPct val="107000"/>
                        </a:lnSpc>
                        <a:spcAft>
                          <a:spcPts val="800"/>
                        </a:spcAft>
                      </a:pPr>
                      <a:r>
                        <a:rPr lang="en-IN" sz="1100" kern="100">
                          <a:effectLst/>
                        </a:rPr>
                        <a:t>Türkiye</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72</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70.78</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83467212"/>
                  </a:ext>
                </a:extLst>
              </a:tr>
              <a:tr h="260801">
                <a:tc>
                  <a:txBody>
                    <a:bodyPr/>
                    <a:lstStyle/>
                    <a:p>
                      <a:pPr algn="just">
                        <a:lnSpc>
                          <a:spcPct val="107000"/>
                        </a:lnSpc>
                        <a:spcAft>
                          <a:spcPts val="800"/>
                        </a:spcAft>
                      </a:pPr>
                      <a:r>
                        <a:rPr lang="en-IN" sz="1100" kern="100">
                          <a:effectLst/>
                        </a:rPr>
                        <a:t>United Kingdom</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11</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81.65</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2558979530"/>
                  </a:ext>
                </a:extLst>
              </a:tr>
              <a:tr h="260801">
                <a:tc>
                  <a:txBody>
                    <a:bodyPr/>
                    <a:lstStyle/>
                    <a:p>
                      <a:pPr algn="just">
                        <a:lnSpc>
                          <a:spcPct val="107000"/>
                        </a:lnSpc>
                        <a:spcAft>
                          <a:spcPts val="800"/>
                        </a:spcAft>
                      </a:pPr>
                      <a:r>
                        <a:rPr lang="en-IN" sz="1100" kern="100">
                          <a:effectLst/>
                        </a:rPr>
                        <a:t>United States</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a:effectLst/>
                        </a:rPr>
                        <a:t>39</a:t>
                      </a:r>
                      <a:endParaRPr lang="en-IN" sz="1000" kern="10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tc>
                  <a:txBody>
                    <a:bodyPr/>
                    <a:lstStyle/>
                    <a:p>
                      <a:pPr algn="just">
                        <a:lnSpc>
                          <a:spcPct val="107000"/>
                        </a:lnSpc>
                        <a:spcAft>
                          <a:spcPts val="800"/>
                        </a:spcAft>
                      </a:pPr>
                      <a:r>
                        <a:rPr lang="en-IN" sz="1100" kern="100" dirty="0">
                          <a:effectLst/>
                        </a:rPr>
                        <a:t>75.91</a:t>
                      </a: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a:txBody>
                  <a:tcPr marL="63555" marR="63555" marT="0" marB="0"/>
                </a:tc>
                <a:extLst>
                  <a:ext uri="{0D108BD9-81ED-4DB2-BD59-A6C34878D82A}">
                    <a16:rowId xmlns:a16="http://schemas.microsoft.com/office/drawing/2014/main" val="524701734"/>
                  </a:ext>
                </a:extLst>
              </a:tr>
            </a:tbl>
          </a:graphicData>
        </a:graphic>
      </p:graphicFrame>
      <p:graphicFrame>
        <p:nvGraphicFramePr>
          <p:cNvPr id="6" name="Table 5">
            <a:extLst>
              <a:ext uri="{FF2B5EF4-FFF2-40B4-BE49-F238E27FC236}">
                <a16:creationId xmlns:a16="http://schemas.microsoft.com/office/drawing/2014/main" id="{50FED9F7-D3AC-BD85-DF96-0F68EDF9B9EB}"/>
              </a:ext>
            </a:extLst>
          </p:cNvPr>
          <p:cNvGraphicFramePr>
            <a:graphicFrameLocks noGrp="1"/>
          </p:cNvGraphicFramePr>
          <p:nvPr>
            <p:extLst>
              <p:ext uri="{D42A27DB-BD31-4B8C-83A1-F6EECF244321}">
                <p14:modId xmlns:p14="http://schemas.microsoft.com/office/powerpoint/2010/main" val="87635373"/>
              </p:ext>
            </p:extLst>
          </p:nvPr>
        </p:nvGraphicFramePr>
        <p:xfrm>
          <a:off x="360728" y="686173"/>
          <a:ext cx="11543250" cy="370840"/>
        </p:xfrm>
        <a:graphic>
          <a:graphicData uri="http://schemas.openxmlformats.org/drawingml/2006/table">
            <a:tbl>
              <a:tblPr firstRow="1" bandRow="1">
                <a:tableStyleId>{5C22544A-7EE6-4342-B048-85BDC9FD1C3A}</a:tableStyleId>
              </a:tblPr>
              <a:tblGrid>
                <a:gridCol w="11543250">
                  <a:extLst>
                    <a:ext uri="{9D8B030D-6E8A-4147-A177-3AD203B41FA5}">
                      <a16:colId xmlns:a16="http://schemas.microsoft.com/office/drawing/2014/main" val="3821447189"/>
                    </a:ext>
                  </a:extLst>
                </a:gridCol>
              </a:tblGrid>
              <a:tr h="370840">
                <a:tc>
                  <a:txBody>
                    <a:bodyPr/>
                    <a:lstStyle/>
                    <a:p>
                      <a:r>
                        <a:rPr lang="en-IN" sz="1800" b="1" kern="1200" dirty="0">
                          <a:solidFill>
                            <a:schemeClr val="lt1"/>
                          </a:solidFill>
                          <a:effectLst/>
                          <a:latin typeface="+mn-lt"/>
                          <a:ea typeface="+mn-ea"/>
                          <a:cs typeface="+mn-cs"/>
                        </a:rPr>
                        <a:t>                                                  Positions of G20 in Sustainable Development Goals</a:t>
                      </a:r>
                      <a:endParaRPr lang="en-IN" dirty="0"/>
                    </a:p>
                  </a:txBody>
                  <a:tcPr/>
                </a:tc>
                <a:extLst>
                  <a:ext uri="{0D108BD9-81ED-4DB2-BD59-A6C34878D82A}">
                    <a16:rowId xmlns:a16="http://schemas.microsoft.com/office/drawing/2014/main" val="831953751"/>
                  </a:ext>
                </a:extLst>
              </a:tr>
            </a:tbl>
          </a:graphicData>
        </a:graphic>
      </p:graphicFrame>
    </p:spTree>
    <p:extLst>
      <p:ext uri="{BB962C8B-B14F-4D97-AF65-F5344CB8AC3E}">
        <p14:creationId xmlns:p14="http://schemas.microsoft.com/office/powerpoint/2010/main" val="1235016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139</TotalTime>
  <Words>1305</Words>
  <Application>Microsoft Office PowerPoint</Application>
  <PresentationFormat>Widescreen</PresentationFormat>
  <Paragraphs>140</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Gill Sans MT</vt:lpstr>
      <vt:lpstr>Symbol</vt:lpstr>
      <vt:lpstr>Times New Roman</vt:lpstr>
      <vt:lpstr>Office Theme</vt:lpstr>
      <vt:lpstr>Gallery</vt:lpstr>
      <vt:lpstr>“ The G20 and Sustainable Development Goal: Bridging Global Commitments for a Sustainable Future”  </vt:lpstr>
      <vt:lpstr>Introduction</vt:lpstr>
      <vt:lpstr> G20 Member Countries</vt:lpstr>
      <vt:lpstr>Literature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Mohit Sharma</dc:creator>
  <cp:lastModifiedBy>Advocate Dr Kazi Abdul Mannan</cp:lastModifiedBy>
  <cp:revision>13</cp:revision>
  <dcterms:created xsi:type="dcterms:W3CDTF">2023-11-15T01:32:44Z</dcterms:created>
  <dcterms:modified xsi:type="dcterms:W3CDTF">2023-11-19T05:10:11Z</dcterms:modified>
</cp:coreProperties>
</file>