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727CA9-4B2F-4052-B1BC-96CC7B403688}" v="14" dt="2023-11-17T12:26:48.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b="1"/>
              <a:t>Comparitive</a:t>
            </a:r>
            <a:r>
              <a:rPr lang="en-IN" b="1" baseline="0"/>
              <a:t> analysis of Accounts opned under Shishu, Kishore and Tarun scheme </a:t>
            </a:r>
            <a:endParaRPr lang="en-IN"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Sheet1!$D$5</c:f>
              <c:strCache>
                <c:ptCount val="1"/>
                <c:pt idx="0">
                  <c:v>No. of Accounts opnened under Shishu </c:v>
                </c:pt>
              </c:strCache>
            </c:strRef>
          </c:tx>
          <c:spPr>
            <a:solidFill>
              <a:schemeClr val="accent1"/>
            </a:solidFill>
            <a:ln>
              <a:noFill/>
            </a:ln>
            <a:effectLst/>
          </c:spPr>
          <c:invertIfNegative val="0"/>
          <c:cat>
            <c:strRef>
              <c:f>Sheet1!$C$6:$C$11</c:f>
              <c:strCache>
                <c:ptCount val="6"/>
                <c:pt idx="0">
                  <c:v>2017-18</c:v>
                </c:pt>
                <c:pt idx="1">
                  <c:v>2018-19</c:v>
                </c:pt>
                <c:pt idx="2">
                  <c:v>2019-20</c:v>
                </c:pt>
                <c:pt idx="3">
                  <c:v>2020-21</c:v>
                </c:pt>
                <c:pt idx="4">
                  <c:v>2021-22</c:v>
                </c:pt>
                <c:pt idx="5">
                  <c:v>2022-23</c:v>
                </c:pt>
              </c:strCache>
            </c:strRef>
          </c:cat>
          <c:val>
            <c:numRef>
              <c:f>Sheet1!$D$6:$D$11</c:f>
              <c:numCache>
                <c:formatCode>General</c:formatCode>
                <c:ptCount val="6"/>
                <c:pt idx="0">
                  <c:v>32144132</c:v>
                </c:pt>
                <c:pt idx="1">
                  <c:v>33403579</c:v>
                </c:pt>
                <c:pt idx="2">
                  <c:v>35717217</c:v>
                </c:pt>
                <c:pt idx="3">
                  <c:v>27753288</c:v>
                </c:pt>
                <c:pt idx="4">
                  <c:v>30441921</c:v>
                </c:pt>
                <c:pt idx="5">
                  <c:v>32817496</c:v>
                </c:pt>
              </c:numCache>
            </c:numRef>
          </c:val>
          <c:extLst>
            <c:ext xmlns:c16="http://schemas.microsoft.com/office/drawing/2014/chart" uri="{C3380CC4-5D6E-409C-BE32-E72D297353CC}">
              <c16:uniqueId val="{00000000-4D7B-4EE4-9269-5EBC481476B1}"/>
            </c:ext>
          </c:extLst>
        </c:ser>
        <c:ser>
          <c:idx val="1"/>
          <c:order val="1"/>
          <c:tx>
            <c:strRef>
              <c:f>Sheet1!$E$5</c:f>
              <c:strCache>
                <c:ptCount val="1"/>
                <c:pt idx="0">
                  <c:v>No. of Accounts opened under Kishore</c:v>
                </c:pt>
              </c:strCache>
            </c:strRef>
          </c:tx>
          <c:spPr>
            <a:solidFill>
              <a:schemeClr val="accent2"/>
            </a:solidFill>
            <a:ln>
              <a:noFill/>
            </a:ln>
            <a:effectLst/>
          </c:spPr>
          <c:invertIfNegative val="0"/>
          <c:cat>
            <c:strRef>
              <c:f>Sheet1!$C$6:$C$11</c:f>
              <c:strCache>
                <c:ptCount val="6"/>
                <c:pt idx="0">
                  <c:v>2017-18</c:v>
                </c:pt>
                <c:pt idx="1">
                  <c:v>2018-19</c:v>
                </c:pt>
                <c:pt idx="2">
                  <c:v>2019-20</c:v>
                </c:pt>
                <c:pt idx="3">
                  <c:v>2020-21</c:v>
                </c:pt>
                <c:pt idx="4">
                  <c:v>2021-22</c:v>
                </c:pt>
                <c:pt idx="5">
                  <c:v>2022-23</c:v>
                </c:pt>
              </c:strCache>
            </c:strRef>
          </c:cat>
          <c:val>
            <c:numRef>
              <c:f>Sheet1!$E$6:$E$11</c:f>
              <c:numCache>
                <c:formatCode>General</c:formatCode>
                <c:ptCount val="6"/>
                <c:pt idx="0">
                  <c:v>1335192</c:v>
                </c:pt>
                <c:pt idx="1">
                  <c:v>2875392</c:v>
                </c:pt>
                <c:pt idx="2">
                  <c:v>2988307</c:v>
                </c:pt>
                <c:pt idx="3">
                  <c:v>5468211</c:v>
                </c:pt>
                <c:pt idx="4">
                  <c:v>7892778</c:v>
                </c:pt>
                <c:pt idx="5">
                  <c:v>11285672</c:v>
                </c:pt>
              </c:numCache>
            </c:numRef>
          </c:val>
          <c:extLst>
            <c:ext xmlns:c16="http://schemas.microsoft.com/office/drawing/2014/chart" uri="{C3380CC4-5D6E-409C-BE32-E72D297353CC}">
              <c16:uniqueId val="{00000001-4D7B-4EE4-9269-5EBC481476B1}"/>
            </c:ext>
          </c:extLst>
        </c:ser>
        <c:ser>
          <c:idx val="2"/>
          <c:order val="2"/>
          <c:tx>
            <c:strRef>
              <c:f>Sheet1!$F$5</c:f>
              <c:strCache>
                <c:ptCount val="1"/>
                <c:pt idx="0">
                  <c:v>No. of Accounts opened under Tarun </c:v>
                </c:pt>
              </c:strCache>
            </c:strRef>
          </c:tx>
          <c:spPr>
            <a:solidFill>
              <a:schemeClr val="accent3"/>
            </a:solidFill>
            <a:ln>
              <a:noFill/>
            </a:ln>
            <a:effectLst/>
          </c:spPr>
          <c:invertIfNegative val="0"/>
          <c:cat>
            <c:strRef>
              <c:f>Sheet1!$C$6:$C$11</c:f>
              <c:strCache>
                <c:ptCount val="6"/>
                <c:pt idx="0">
                  <c:v>2017-18</c:v>
                </c:pt>
                <c:pt idx="1">
                  <c:v>2018-19</c:v>
                </c:pt>
                <c:pt idx="2">
                  <c:v>2019-20</c:v>
                </c:pt>
                <c:pt idx="3">
                  <c:v>2020-21</c:v>
                </c:pt>
                <c:pt idx="4">
                  <c:v>2021-22</c:v>
                </c:pt>
                <c:pt idx="5">
                  <c:v>2022-23</c:v>
                </c:pt>
              </c:strCache>
            </c:strRef>
          </c:cat>
          <c:val>
            <c:numRef>
              <c:f>Sheet1!$F$6:$F$11</c:f>
              <c:numCache>
                <c:formatCode>General</c:formatCode>
                <c:ptCount val="6"/>
                <c:pt idx="0">
                  <c:v>78914</c:v>
                </c:pt>
                <c:pt idx="1">
                  <c:v>783591</c:v>
                </c:pt>
                <c:pt idx="2">
                  <c:v>397825</c:v>
                </c:pt>
                <c:pt idx="3">
                  <c:v>82105</c:v>
                </c:pt>
                <c:pt idx="4">
                  <c:v>94560</c:v>
                </c:pt>
                <c:pt idx="5">
                  <c:v>153645</c:v>
                </c:pt>
              </c:numCache>
            </c:numRef>
          </c:val>
          <c:extLst>
            <c:ext xmlns:c16="http://schemas.microsoft.com/office/drawing/2014/chart" uri="{C3380CC4-5D6E-409C-BE32-E72D297353CC}">
              <c16:uniqueId val="{00000002-4D7B-4EE4-9269-5EBC481476B1}"/>
            </c:ext>
          </c:extLst>
        </c:ser>
        <c:dLbls>
          <c:showLegendKey val="0"/>
          <c:showVal val="0"/>
          <c:showCatName val="0"/>
          <c:showSerName val="0"/>
          <c:showPercent val="0"/>
          <c:showBubbleSize val="0"/>
        </c:dLbls>
        <c:gapWidth val="219"/>
        <c:overlap val="-27"/>
        <c:axId val="2002811775"/>
        <c:axId val="1917705999"/>
      </c:barChart>
      <c:catAx>
        <c:axId val="2002811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7705999"/>
        <c:crosses val="autoZero"/>
        <c:auto val="1"/>
        <c:lblAlgn val="ctr"/>
        <c:lblOffset val="100"/>
        <c:noMultiLvlLbl val="0"/>
      </c:catAx>
      <c:valAx>
        <c:axId val="1917705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8117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b="1"/>
              <a:t>Comparitive</a:t>
            </a:r>
            <a:r>
              <a:rPr lang="en-IN" b="1" baseline="0"/>
              <a:t> analysis of amount santioned under Shishu, Kisore and Tarun Yojana</a:t>
            </a:r>
            <a:endParaRPr lang="en-IN"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Sheet1!$C$6</c:f>
              <c:strCache>
                <c:ptCount val="1"/>
                <c:pt idx="0">
                  <c:v>Amount sanctioned Under Shishu </c:v>
                </c:pt>
              </c:strCache>
            </c:strRef>
          </c:tx>
          <c:spPr>
            <a:solidFill>
              <a:schemeClr val="accent1"/>
            </a:solidFill>
            <a:ln>
              <a:noFill/>
            </a:ln>
            <a:effectLst/>
            <a:sp3d/>
          </c:spPr>
          <c:invertIfNegative val="0"/>
          <c:cat>
            <c:strRef>
              <c:f>Sheet1!$B$7:$B$12</c:f>
              <c:strCache>
                <c:ptCount val="6"/>
                <c:pt idx="0">
                  <c:v>2017-18</c:v>
                </c:pt>
                <c:pt idx="1">
                  <c:v>2018-19</c:v>
                </c:pt>
                <c:pt idx="2">
                  <c:v>2019-20</c:v>
                </c:pt>
                <c:pt idx="3">
                  <c:v>2020-21</c:v>
                </c:pt>
                <c:pt idx="4">
                  <c:v>2021-22</c:v>
                </c:pt>
                <c:pt idx="5">
                  <c:v>2022-23</c:v>
                </c:pt>
              </c:strCache>
            </c:strRef>
          </c:cat>
          <c:val>
            <c:numRef>
              <c:f>Sheet1!$C$7:$C$12</c:f>
              <c:numCache>
                <c:formatCode>General</c:formatCode>
                <c:ptCount val="6"/>
                <c:pt idx="0">
                  <c:v>80371.59</c:v>
                </c:pt>
                <c:pt idx="1">
                  <c:v>96253.15</c:v>
                </c:pt>
                <c:pt idx="2">
                  <c:v>109660</c:v>
                </c:pt>
                <c:pt idx="3">
                  <c:v>74490.460000000006</c:v>
                </c:pt>
                <c:pt idx="4">
                  <c:v>89621.66</c:v>
                </c:pt>
                <c:pt idx="5">
                  <c:v>112856.7</c:v>
                </c:pt>
              </c:numCache>
            </c:numRef>
          </c:val>
          <c:extLst>
            <c:ext xmlns:c16="http://schemas.microsoft.com/office/drawing/2014/chart" uri="{C3380CC4-5D6E-409C-BE32-E72D297353CC}">
              <c16:uniqueId val="{00000000-2F78-44AD-9739-92119AC25A5B}"/>
            </c:ext>
          </c:extLst>
        </c:ser>
        <c:ser>
          <c:idx val="1"/>
          <c:order val="1"/>
          <c:tx>
            <c:strRef>
              <c:f>Sheet1!$D$6</c:f>
              <c:strCache>
                <c:ptCount val="1"/>
                <c:pt idx="0">
                  <c:v>Amount sanctioned under Kishore </c:v>
                </c:pt>
              </c:strCache>
            </c:strRef>
          </c:tx>
          <c:spPr>
            <a:solidFill>
              <a:schemeClr val="accent2"/>
            </a:solidFill>
            <a:ln>
              <a:noFill/>
            </a:ln>
            <a:effectLst/>
            <a:sp3d/>
          </c:spPr>
          <c:invertIfNegative val="0"/>
          <c:cat>
            <c:strRef>
              <c:f>Sheet1!$B$7:$B$12</c:f>
              <c:strCache>
                <c:ptCount val="6"/>
                <c:pt idx="0">
                  <c:v>2017-18</c:v>
                </c:pt>
                <c:pt idx="1">
                  <c:v>2018-19</c:v>
                </c:pt>
                <c:pt idx="2">
                  <c:v>2019-20</c:v>
                </c:pt>
                <c:pt idx="3">
                  <c:v>2020-21</c:v>
                </c:pt>
                <c:pt idx="4">
                  <c:v>2021-22</c:v>
                </c:pt>
                <c:pt idx="5">
                  <c:v>2022-23</c:v>
                </c:pt>
              </c:strCache>
            </c:strRef>
          </c:cat>
          <c:val>
            <c:numRef>
              <c:f>Sheet1!$D$7:$D$12</c:f>
              <c:numCache>
                <c:formatCode>General</c:formatCode>
                <c:ptCount val="6"/>
                <c:pt idx="0">
                  <c:v>16586.84</c:v>
                </c:pt>
                <c:pt idx="1">
                  <c:v>26741.23</c:v>
                </c:pt>
                <c:pt idx="2">
                  <c:v>26477</c:v>
                </c:pt>
                <c:pt idx="3">
                  <c:v>50730.64</c:v>
                </c:pt>
                <c:pt idx="4">
                  <c:v>70027.899999999994</c:v>
                </c:pt>
                <c:pt idx="5">
                  <c:v>92756.54</c:v>
                </c:pt>
              </c:numCache>
            </c:numRef>
          </c:val>
          <c:extLst>
            <c:ext xmlns:c16="http://schemas.microsoft.com/office/drawing/2014/chart" uri="{C3380CC4-5D6E-409C-BE32-E72D297353CC}">
              <c16:uniqueId val="{00000001-2F78-44AD-9739-92119AC25A5B}"/>
            </c:ext>
          </c:extLst>
        </c:ser>
        <c:ser>
          <c:idx val="2"/>
          <c:order val="2"/>
          <c:tx>
            <c:strRef>
              <c:f>Sheet1!$E$6</c:f>
              <c:strCache>
                <c:ptCount val="1"/>
                <c:pt idx="0">
                  <c:v>Amount sanctioned under Tarun</c:v>
                </c:pt>
              </c:strCache>
            </c:strRef>
          </c:tx>
          <c:spPr>
            <a:solidFill>
              <a:schemeClr val="accent3"/>
            </a:solidFill>
            <a:ln>
              <a:noFill/>
            </a:ln>
            <a:effectLst/>
            <a:sp3d/>
          </c:spPr>
          <c:invertIfNegative val="0"/>
          <c:cat>
            <c:strRef>
              <c:f>Sheet1!$B$7:$B$12</c:f>
              <c:strCache>
                <c:ptCount val="6"/>
                <c:pt idx="0">
                  <c:v>2017-18</c:v>
                </c:pt>
                <c:pt idx="1">
                  <c:v>2018-19</c:v>
                </c:pt>
                <c:pt idx="2">
                  <c:v>2019-20</c:v>
                </c:pt>
                <c:pt idx="3">
                  <c:v>2020-21</c:v>
                </c:pt>
                <c:pt idx="4">
                  <c:v>2021-22</c:v>
                </c:pt>
                <c:pt idx="5">
                  <c:v>2022-23</c:v>
                </c:pt>
              </c:strCache>
            </c:strRef>
          </c:cat>
          <c:val>
            <c:numRef>
              <c:f>Sheet1!$E$7:$E$12</c:f>
              <c:numCache>
                <c:formatCode>General</c:formatCode>
                <c:ptCount val="6"/>
                <c:pt idx="0">
                  <c:v>6295.7</c:v>
                </c:pt>
                <c:pt idx="1">
                  <c:v>10039.23</c:v>
                </c:pt>
                <c:pt idx="2">
                  <c:v>9045</c:v>
                </c:pt>
                <c:pt idx="3">
                  <c:v>6082.24</c:v>
                </c:pt>
                <c:pt idx="4">
                  <c:v>6772.91</c:v>
                </c:pt>
                <c:pt idx="5">
                  <c:v>11340.92</c:v>
                </c:pt>
              </c:numCache>
            </c:numRef>
          </c:val>
          <c:extLst>
            <c:ext xmlns:c16="http://schemas.microsoft.com/office/drawing/2014/chart" uri="{C3380CC4-5D6E-409C-BE32-E72D297353CC}">
              <c16:uniqueId val="{00000002-2F78-44AD-9739-92119AC25A5B}"/>
            </c:ext>
          </c:extLst>
        </c:ser>
        <c:dLbls>
          <c:showLegendKey val="0"/>
          <c:showVal val="0"/>
          <c:showCatName val="0"/>
          <c:showSerName val="0"/>
          <c:showPercent val="0"/>
          <c:showBubbleSize val="0"/>
        </c:dLbls>
        <c:gapWidth val="150"/>
        <c:shape val="box"/>
        <c:axId val="2002822815"/>
        <c:axId val="2027494031"/>
        <c:axId val="0"/>
      </c:bar3DChart>
      <c:catAx>
        <c:axId val="200282281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494031"/>
        <c:crosses val="autoZero"/>
        <c:auto val="1"/>
        <c:lblAlgn val="ctr"/>
        <c:lblOffset val="100"/>
        <c:noMultiLvlLbl val="0"/>
      </c:catAx>
      <c:valAx>
        <c:axId val="20274940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8228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b="1"/>
              <a:t>Relationship</a:t>
            </a:r>
            <a:r>
              <a:rPr lang="en-IN" b="1" baseline="0"/>
              <a:t> between account opened with amount sanctioned and amount disburesd </a:t>
            </a:r>
            <a:endParaRPr lang="en-IN"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Sheet1!$C$4</c:f>
              <c:strCache>
                <c:ptCount val="1"/>
                <c:pt idx="0">
                  <c:v>Accounts opened (In million)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Sheet1!$B$5:$B$10</c:f>
              <c:strCache>
                <c:ptCount val="6"/>
                <c:pt idx="0">
                  <c:v>2017-18</c:v>
                </c:pt>
                <c:pt idx="1">
                  <c:v>2018-19</c:v>
                </c:pt>
                <c:pt idx="2">
                  <c:v>2019-20</c:v>
                </c:pt>
                <c:pt idx="3">
                  <c:v>2020-21</c:v>
                </c:pt>
                <c:pt idx="4">
                  <c:v>2021-22</c:v>
                </c:pt>
                <c:pt idx="5">
                  <c:v>2022-23</c:v>
                </c:pt>
              </c:strCache>
            </c:strRef>
          </c:cat>
          <c:val>
            <c:numRef>
              <c:f>Sheet1!$C$5:$C$10</c:f>
              <c:numCache>
                <c:formatCode>General</c:formatCode>
                <c:ptCount val="6"/>
                <c:pt idx="0">
                  <c:v>48.13</c:v>
                </c:pt>
                <c:pt idx="1">
                  <c:v>59.87</c:v>
                </c:pt>
                <c:pt idx="2">
                  <c:v>62.25</c:v>
                </c:pt>
                <c:pt idx="3">
                  <c:v>50.74</c:v>
                </c:pt>
                <c:pt idx="4">
                  <c:v>53.8</c:v>
                </c:pt>
                <c:pt idx="5">
                  <c:v>62.31</c:v>
                </c:pt>
              </c:numCache>
            </c:numRef>
          </c:val>
          <c:smooth val="0"/>
          <c:extLst>
            <c:ext xmlns:c16="http://schemas.microsoft.com/office/drawing/2014/chart" uri="{C3380CC4-5D6E-409C-BE32-E72D297353CC}">
              <c16:uniqueId val="{00000000-E709-43FE-8D8F-2EEE0F34D820}"/>
            </c:ext>
          </c:extLst>
        </c:ser>
        <c:ser>
          <c:idx val="1"/>
          <c:order val="1"/>
          <c:tx>
            <c:strRef>
              <c:f>Sheet1!$D$4</c:f>
              <c:strCache>
                <c:ptCount val="1"/>
                <c:pt idx="0">
                  <c:v>% of Amount disbursed to amount sanctioned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Sheet1!$B$5:$B$10</c:f>
              <c:strCache>
                <c:ptCount val="6"/>
                <c:pt idx="0">
                  <c:v>2017-18</c:v>
                </c:pt>
                <c:pt idx="1">
                  <c:v>2018-19</c:v>
                </c:pt>
                <c:pt idx="2">
                  <c:v>2019-20</c:v>
                </c:pt>
                <c:pt idx="3">
                  <c:v>2020-21</c:v>
                </c:pt>
                <c:pt idx="4">
                  <c:v>2021-22</c:v>
                </c:pt>
                <c:pt idx="5">
                  <c:v>2022-23</c:v>
                </c:pt>
              </c:strCache>
            </c:strRef>
          </c:cat>
          <c:val>
            <c:numRef>
              <c:f>Sheet1!$D$5:$D$10</c:f>
              <c:numCache>
                <c:formatCode>General</c:formatCode>
                <c:ptCount val="6"/>
                <c:pt idx="0">
                  <c:v>97.15</c:v>
                </c:pt>
                <c:pt idx="1">
                  <c:v>96.91</c:v>
                </c:pt>
                <c:pt idx="2">
                  <c:v>97.69</c:v>
                </c:pt>
                <c:pt idx="3">
                  <c:v>96.89</c:v>
                </c:pt>
                <c:pt idx="4">
                  <c:v>97.72</c:v>
                </c:pt>
                <c:pt idx="5">
                  <c:v>98.66</c:v>
                </c:pt>
              </c:numCache>
            </c:numRef>
          </c:val>
          <c:smooth val="0"/>
          <c:extLst>
            <c:ext xmlns:c16="http://schemas.microsoft.com/office/drawing/2014/chart" uri="{C3380CC4-5D6E-409C-BE32-E72D297353CC}">
              <c16:uniqueId val="{00000001-E709-43FE-8D8F-2EEE0F34D820}"/>
            </c:ext>
          </c:extLst>
        </c:ser>
        <c:dLbls>
          <c:showLegendKey val="0"/>
          <c:showVal val="0"/>
          <c:showCatName val="0"/>
          <c:showSerName val="0"/>
          <c:showPercent val="0"/>
          <c:showBubbleSize val="0"/>
        </c:dLbls>
        <c:marker val="1"/>
        <c:smooth val="0"/>
        <c:axId val="2002813215"/>
        <c:axId val="2027480639"/>
      </c:lineChart>
      <c:catAx>
        <c:axId val="2002813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480639"/>
        <c:crosses val="autoZero"/>
        <c:auto val="1"/>
        <c:lblAlgn val="ctr"/>
        <c:lblOffset val="100"/>
        <c:noMultiLvlLbl val="0"/>
      </c:catAx>
      <c:valAx>
        <c:axId val="20274806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813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43594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350485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2525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1675427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5207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2634268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580490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143391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407333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69E1C-1962-4E96-AD2B-B155CE00B322}"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112612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A69E1C-1962-4E96-AD2B-B155CE00B322}" type="datetimeFigureOut">
              <a:rPr lang="en-IN" smtClean="0"/>
              <a:t>17-11-2023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229991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A69E1C-1962-4E96-AD2B-B155CE00B322}" type="datetimeFigureOut">
              <a:rPr lang="en-IN" smtClean="0"/>
              <a:t>17-11-2023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144535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A69E1C-1962-4E96-AD2B-B155CE00B322}" type="datetimeFigureOut">
              <a:rPr lang="en-IN" smtClean="0"/>
              <a:t>17-11-2023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402217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69E1C-1962-4E96-AD2B-B155CE00B322}" type="datetimeFigureOut">
              <a:rPr lang="en-IN" smtClean="0"/>
              <a:t>17-11-2023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55810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A69E1C-1962-4E96-AD2B-B155CE00B322}" type="datetimeFigureOut">
              <a:rPr lang="en-IN" smtClean="0"/>
              <a:t>17-11-2023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250347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69E1C-1962-4E96-AD2B-B155CE00B322}" type="datetimeFigureOut">
              <a:rPr lang="en-IN" smtClean="0"/>
              <a:t>17-11-2023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A1F289-210D-48B0-A7EB-53D57813B4C0}" type="slidenum">
              <a:rPr lang="en-IN" smtClean="0"/>
              <a:t>‹#›</a:t>
            </a:fld>
            <a:endParaRPr lang="en-IN"/>
          </a:p>
        </p:txBody>
      </p:sp>
    </p:spTree>
    <p:extLst>
      <p:ext uri="{BB962C8B-B14F-4D97-AF65-F5344CB8AC3E}">
        <p14:creationId xmlns:p14="http://schemas.microsoft.com/office/powerpoint/2010/main" val="70150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A69E1C-1962-4E96-AD2B-B155CE00B322}" type="datetimeFigureOut">
              <a:rPr lang="en-IN" smtClean="0"/>
              <a:t>17-11-2023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A1F289-210D-48B0-A7EB-53D57813B4C0}" type="slidenum">
              <a:rPr lang="en-IN" smtClean="0"/>
              <a:t>‹#›</a:t>
            </a:fld>
            <a:endParaRPr lang="en-IN"/>
          </a:p>
        </p:txBody>
      </p:sp>
    </p:spTree>
    <p:extLst>
      <p:ext uri="{BB962C8B-B14F-4D97-AF65-F5344CB8AC3E}">
        <p14:creationId xmlns:p14="http://schemas.microsoft.com/office/powerpoint/2010/main" val="3441349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E9CE-07B4-4FAE-C7E6-4EB7CC1D4832}"/>
              </a:ext>
            </a:extLst>
          </p:cNvPr>
          <p:cNvSpPr>
            <a:spLocks noGrp="1"/>
          </p:cNvSpPr>
          <p:nvPr>
            <p:ph type="ctrTitle"/>
          </p:nvPr>
        </p:nvSpPr>
        <p:spPr>
          <a:xfrm>
            <a:off x="112295" y="1"/>
            <a:ext cx="11903242" cy="1655762"/>
          </a:xfrm>
        </p:spPr>
        <p:txBody>
          <a:bodyPr>
            <a:normAutofit/>
          </a:bodyPr>
          <a:lstStyle/>
          <a:p>
            <a:r>
              <a:rPr lang="en-IN" sz="2800" b="1" dirty="0">
                <a:solidFill>
                  <a:srgbClr val="002060"/>
                </a:solidFill>
                <a:effectLst/>
                <a:latin typeface="Times New Roman" panose="02020603050405020304" pitchFamily="18" charset="0"/>
                <a:ea typeface="Calibri" panose="020F0502020204030204" pitchFamily="34" charset="0"/>
              </a:rPr>
              <a:t>WOMEN’S FINANCIAL RESILIENCE: A LOOK AT MUDRA YOJANA’S INFLUENCE ON INDIAN MSMEs</a:t>
            </a:r>
            <a:endParaRPr lang="en-IN" sz="2800" dirty="0">
              <a:solidFill>
                <a:srgbClr val="002060"/>
              </a:solidFill>
            </a:endParaRPr>
          </a:p>
        </p:txBody>
      </p:sp>
      <p:sp>
        <p:nvSpPr>
          <p:cNvPr id="3" name="Subtitle 2">
            <a:extLst>
              <a:ext uri="{FF2B5EF4-FFF2-40B4-BE49-F238E27FC236}">
                <a16:creationId xmlns:a16="http://schemas.microsoft.com/office/drawing/2014/main" id="{06CF05F1-8EAE-1039-47F5-F5E6FA62C7EE}"/>
              </a:ext>
            </a:extLst>
          </p:cNvPr>
          <p:cNvSpPr>
            <a:spLocks noGrp="1"/>
          </p:cNvSpPr>
          <p:nvPr>
            <p:ph type="subTitle" idx="1"/>
          </p:nvPr>
        </p:nvSpPr>
        <p:spPr>
          <a:xfrm>
            <a:off x="112295" y="1655763"/>
            <a:ext cx="11774905" cy="4937542"/>
          </a:xfrm>
        </p:spPr>
        <p:txBody>
          <a:bodyPr/>
          <a:lstStyle/>
          <a:p>
            <a:r>
              <a:rPr lang="en-IN" dirty="0"/>
              <a:t>Power Point Presentation </a:t>
            </a:r>
          </a:p>
          <a:p>
            <a:r>
              <a:rPr lang="en-IN" dirty="0"/>
              <a:t>On</a:t>
            </a:r>
          </a:p>
          <a:p>
            <a:r>
              <a:rPr lang="en-IN" b="1" dirty="0"/>
              <a:t>Women’s Financial Resilience: A</a:t>
            </a:r>
          </a:p>
          <a:p>
            <a:r>
              <a:rPr lang="en-IN" b="1" dirty="0"/>
              <a:t> Look at Mudra Yojana’s Influence </a:t>
            </a:r>
          </a:p>
          <a:p>
            <a:r>
              <a:rPr lang="en-IN" b="1" dirty="0"/>
              <a:t>on Indian MSMEs</a:t>
            </a:r>
          </a:p>
          <a:p>
            <a:pPr algn="just"/>
            <a:r>
              <a:rPr lang="en-IN" b="1" dirty="0"/>
              <a:t> Author Id</a:t>
            </a:r>
            <a:r>
              <a:rPr lang="en-IN" b="1"/>
              <a:t>:= Bus37161223</a:t>
            </a:r>
            <a:endParaRPr lang="en-IN" b="1" dirty="0"/>
          </a:p>
          <a:p>
            <a:pPr algn="just"/>
            <a:r>
              <a:rPr lang="en-IN" b="1" dirty="0"/>
              <a:t>Presented by :</a:t>
            </a:r>
          </a:p>
          <a:p>
            <a:pPr algn="just"/>
            <a:r>
              <a:rPr lang="en-IN" b="1" dirty="0"/>
              <a:t> </a:t>
            </a:r>
            <a:r>
              <a:rPr lang="en-IN" dirty="0"/>
              <a:t>Mamta Aggarwal (Assistant Professor)</a:t>
            </a:r>
          </a:p>
          <a:p>
            <a:pPr algn="just"/>
            <a:r>
              <a:rPr lang="en-IN" dirty="0"/>
              <a:t>Meera Bamba (Associate Professor)</a:t>
            </a:r>
          </a:p>
          <a:p>
            <a:pPr algn="just"/>
            <a:r>
              <a:rPr lang="en-IN" dirty="0"/>
              <a:t>Priya (Research Scholar)</a:t>
            </a:r>
          </a:p>
        </p:txBody>
      </p:sp>
    </p:spTree>
    <p:extLst>
      <p:ext uri="{BB962C8B-B14F-4D97-AF65-F5344CB8AC3E}">
        <p14:creationId xmlns:p14="http://schemas.microsoft.com/office/powerpoint/2010/main" val="16273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833C-E840-57A8-B8AC-7EB8FC9449E1}"/>
              </a:ext>
            </a:extLst>
          </p:cNvPr>
          <p:cNvSpPr>
            <a:spLocks noGrp="1"/>
          </p:cNvSpPr>
          <p:nvPr>
            <p:ph type="title"/>
          </p:nvPr>
        </p:nvSpPr>
        <p:spPr/>
        <p:txBody>
          <a:bodyPr/>
          <a:lstStyle/>
          <a:p>
            <a:r>
              <a:rPr lang="en-IN" b="1" dirty="0"/>
              <a:t>Research Methodology</a:t>
            </a:r>
          </a:p>
        </p:txBody>
      </p:sp>
      <p:sp>
        <p:nvSpPr>
          <p:cNvPr id="3" name="Content Placeholder 2">
            <a:extLst>
              <a:ext uri="{FF2B5EF4-FFF2-40B4-BE49-F238E27FC236}">
                <a16:creationId xmlns:a16="http://schemas.microsoft.com/office/drawing/2014/main" id="{40C71AF2-0429-FA2F-46B1-A5ADB11D9A93}"/>
              </a:ext>
            </a:extLst>
          </p:cNvPr>
          <p:cNvSpPr>
            <a:spLocks noGrp="1"/>
          </p:cNvSpPr>
          <p:nvPr>
            <p:ph idx="1"/>
          </p:nvPr>
        </p:nvSpPr>
        <p:spPr/>
        <p:txBody>
          <a:bodyPr>
            <a:normAutofit fontScale="92500"/>
          </a:bodyPr>
          <a:lstStyle/>
          <a:p>
            <a:pPr algn="just"/>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In order to achieve the desired objectives, secondary data related to number of women- led entrepreneur, account owned by women under MUDRA yojana, loan amount sanctioned and the loan amount disbursed from the multiple sources such as Annual report of Mudra yojana, MSME reports, Ministry of Statistics and programme implementation and the various research papers. to analyse the data various kinds and tables, charts and diagrams were utilized. To examine the relationship between the variables, this study employed correlation analysis through the SPSS 20 version by taking women owned number of accounts under Mudra Yojana amount of loan sanctioned under the account and the amount of loan disbursed.</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850380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3C5F7-6847-89AE-6183-209C57C75F82}"/>
              </a:ext>
            </a:extLst>
          </p:cNvPr>
          <p:cNvSpPr>
            <a:spLocks noGrp="1"/>
          </p:cNvSpPr>
          <p:nvPr>
            <p:ph type="title"/>
          </p:nvPr>
        </p:nvSpPr>
        <p:spPr/>
        <p:txBody>
          <a:bodyPr/>
          <a:lstStyle/>
          <a:p>
            <a:r>
              <a:rPr lang="en-IN" b="1" dirty="0"/>
              <a:t>Findings and Discussion</a:t>
            </a:r>
          </a:p>
        </p:txBody>
      </p:sp>
      <p:sp>
        <p:nvSpPr>
          <p:cNvPr id="3" name="Content Placeholder 2">
            <a:extLst>
              <a:ext uri="{FF2B5EF4-FFF2-40B4-BE49-F238E27FC236}">
                <a16:creationId xmlns:a16="http://schemas.microsoft.com/office/drawing/2014/main" id="{AC02AF2A-BAD4-B10D-8ADD-752BAF7E99CC}"/>
              </a:ext>
            </a:extLst>
          </p:cNvPr>
          <p:cNvSpPr>
            <a:spLocks noGrp="1"/>
          </p:cNvSpPr>
          <p:nvPr>
            <p:ph idx="1"/>
          </p:nvPr>
        </p:nvSpPr>
        <p:spPr>
          <a:xfrm>
            <a:off x="838200" y="1379621"/>
            <a:ext cx="10515600" cy="4797342"/>
          </a:xfrm>
        </p:spPr>
        <p:txBody>
          <a:bodyPr/>
          <a:lstStyle/>
          <a:p>
            <a:r>
              <a:rPr lang="en-IN" sz="2000" b="1" kern="100" dirty="0">
                <a:effectLst/>
                <a:latin typeface="Times New Roman" panose="02020603050405020304" pitchFamily="18" charset="0"/>
                <a:ea typeface="Calibri" panose="020F0502020204030204" pitchFamily="34" charset="0"/>
                <a:cs typeface="Times New Roman" panose="02020603050405020304" pitchFamily="18" charset="0"/>
              </a:rPr>
              <a:t>Trends and patterns related to number of accounts owned by women under the three schemes i.e., Shishu, Kishore and Tarun</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graphicFrame>
        <p:nvGraphicFramePr>
          <p:cNvPr id="4" name="Table 3">
            <a:extLst>
              <a:ext uri="{FF2B5EF4-FFF2-40B4-BE49-F238E27FC236}">
                <a16:creationId xmlns:a16="http://schemas.microsoft.com/office/drawing/2014/main" id="{E0F28C1E-D009-B52A-729A-F875DB4DE34E}"/>
              </a:ext>
            </a:extLst>
          </p:cNvPr>
          <p:cNvGraphicFramePr>
            <a:graphicFrameLocks noGrp="1"/>
          </p:cNvGraphicFramePr>
          <p:nvPr>
            <p:extLst>
              <p:ext uri="{D42A27DB-BD31-4B8C-83A1-F6EECF244321}">
                <p14:modId xmlns:p14="http://schemas.microsoft.com/office/powerpoint/2010/main" val="4102639393"/>
              </p:ext>
            </p:extLst>
          </p:nvPr>
        </p:nvGraphicFramePr>
        <p:xfrm>
          <a:off x="838200" y="2344647"/>
          <a:ext cx="10696073" cy="4155657"/>
        </p:xfrm>
        <a:graphic>
          <a:graphicData uri="http://schemas.openxmlformats.org/drawingml/2006/table">
            <a:tbl>
              <a:tblPr firstRow="1" firstCol="1" bandRow="1">
                <a:tableStyleId>{5C22544A-7EE6-4342-B048-85BDC9FD1C3A}</a:tableStyleId>
              </a:tblPr>
              <a:tblGrid>
                <a:gridCol w="1634549">
                  <a:extLst>
                    <a:ext uri="{9D8B030D-6E8A-4147-A177-3AD203B41FA5}">
                      <a16:colId xmlns:a16="http://schemas.microsoft.com/office/drawing/2014/main" val="458364947"/>
                    </a:ext>
                  </a:extLst>
                </a:gridCol>
                <a:gridCol w="1367912">
                  <a:extLst>
                    <a:ext uri="{9D8B030D-6E8A-4147-A177-3AD203B41FA5}">
                      <a16:colId xmlns:a16="http://schemas.microsoft.com/office/drawing/2014/main" val="3701652966"/>
                    </a:ext>
                  </a:extLst>
                </a:gridCol>
                <a:gridCol w="1434315">
                  <a:extLst>
                    <a:ext uri="{9D8B030D-6E8A-4147-A177-3AD203B41FA5}">
                      <a16:colId xmlns:a16="http://schemas.microsoft.com/office/drawing/2014/main" val="3729774950"/>
                    </a:ext>
                  </a:extLst>
                </a:gridCol>
                <a:gridCol w="1434315">
                  <a:extLst>
                    <a:ext uri="{9D8B030D-6E8A-4147-A177-3AD203B41FA5}">
                      <a16:colId xmlns:a16="http://schemas.microsoft.com/office/drawing/2014/main" val="1383747414"/>
                    </a:ext>
                  </a:extLst>
                </a:gridCol>
                <a:gridCol w="1696866">
                  <a:extLst>
                    <a:ext uri="{9D8B030D-6E8A-4147-A177-3AD203B41FA5}">
                      <a16:colId xmlns:a16="http://schemas.microsoft.com/office/drawing/2014/main" val="1942161358"/>
                    </a:ext>
                  </a:extLst>
                </a:gridCol>
                <a:gridCol w="1696866">
                  <a:extLst>
                    <a:ext uri="{9D8B030D-6E8A-4147-A177-3AD203B41FA5}">
                      <a16:colId xmlns:a16="http://schemas.microsoft.com/office/drawing/2014/main" val="2532167350"/>
                    </a:ext>
                  </a:extLst>
                </a:gridCol>
                <a:gridCol w="1431250">
                  <a:extLst>
                    <a:ext uri="{9D8B030D-6E8A-4147-A177-3AD203B41FA5}">
                      <a16:colId xmlns:a16="http://schemas.microsoft.com/office/drawing/2014/main" val="651523203"/>
                    </a:ext>
                  </a:extLst>
                </a:gridCol>
              </a:tblGrid>
              <a:tr h="390737">
                <a:tc gridSpan="7">
                  <a:txBody>
                    <a:bodyPr/>
                    <a:lstStyle/>
                    <a:p>
                      <a:pPr algn="ctr">
                        <a:lnSpc>
                          <a:spcPct val="107000"/>
                        </a:lnSpc>
                        <a:spcAft>
                          <a:spcPts val="800"/>
                        </a:spcAft>
                      </a:pPr>
                      <a:r>
                        <a:rPr lang="en-IN" sz="2400" kern="100" dirty="0">
                          <a:effectLst/>
                        </a:rPr>
                        <a:t>Women beneficiaries under PMMY</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54101898"/>
                  </a:ext>
                </a:extLst>
              </a:tr>
              <a:tr h="390737">
                <a:tc rowSpan="2">
                  <a:txBody>
                    <a:bodyPr/>
                    <a:lstStyle/>
                    <a:p>
                      <a:pPr algn="ctr">
                        <a:lnSpc>
                          <a:spcPct val="107000"/>
                        </a:lnSpc>
                        <a:spcAft>
                          <a:spcPts val="800"/>
                        </a:spcAft>
                      </a:pPr>
                      <a:r>
                        <a:rPr lang="en-IN" sz="2000" kern="100" dirty="0">
                          <a:effectLst/>
                        </a:rPr>
                        <a:t> </a:t>
                      </a:r>
                    </a:p>
                    <a:p>
                      <a:pPr algn="ctr">
                        <a:lnSpc>
                          <a:spcPct val="107000"/>
                        </a:lnSpc>
                        <a:spcAft>
                          <a:spcPts val="800"/>
                        </a:spcAft>
                      </a:pPr>
                      <a:r>
                        <a:rPr lang="en-IN" sz="2000" kern="100" dirty="0">
                          <a:effectLst/>
                        </a:rPr>
                        <a:t>Time period / categories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IN" sz="2000" kern="100">
                          <a:effectLst/>
                        </a:rPr>
                        <a:t>Shishu</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gridSpan="2">
                  <a:txBody>
                    <a:bodyPr/>
                    <a:lstStyle/>
                    <a:p>
                      <a:pPr algn="ctr">
                        <a:lnSpc>
                          <a:spcPct val="107000"/>
                        </a:lnSpc>
                        <a:spcAft>
                          <a:spcPts val="800"/>
                        </a:spcAft>
                      </a:pPr>
                      <a:r>
                        <a:rPr lang="en-IN" sz="2400" kern="100">
                          <a:effectLst/>
                        </a:rPr>
                        <a:t>Kishore</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gridSpan="2">
                  <a:txBody>
                    <a:bodyPr/>
                    <a:lstStyle/>
                    <a:p>
                      <a:pPr algn="ctr">
                        <a:lnSpc>
                          <a:spcPct val="107000"/>
                        </a:lnSpc>
                        <a:spcAft>
                          <a:spcPts val="800"/>
                        </a:spcAft>
                      </a:pPr>
                      <a:r>
                        <a:rPr lang="en-IN" sz="2400" kern="100">
                          <a:effectLst/>
                        </a:rPr>
                        <a:t>Tarun</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extLst>
                  <a:ext uri="{0D108BD9-81ED-4DB2-BD59-A6C34878D82A}">
                    <a16:rowId xmlns:a16="http://schemas.microsoft.com/office/drawing/2014/main" val="592115792"/>
                  </a:ext>
                </a:extLst>
              </a:tr>
              <a:tr h="1029761">
                <a:tc vMerge="1">
                  <a:txBody>
                    <a:bodyPr/>
                    <a:lstStyle/>
                    <a:p>
                      <a:endParaRPr lang="en-IN"/>
                    </a:p>
                  </a:txBody>
                  <a:tcPr/>
                </a:tc>
                <a:tc>
                  <a:txBody>
                    <a:bodyPr/>
                    <a:lstStyle/>
                    <a:p>
                      <a:pPr algn="ctr">
                        <a:lnSpc>
                          <a:spcPct val="107000"/>
                        </a:lnSpc>
                        <a:spcAft>
                          <a:spcPts val="800"/>
                        </a:spcAft>
                      </a:pPr>
                      <a:r>
                        <a:rPr lang="en-IN" sz="2000" kern="100" dirty="0">
                          <a:effectLst/>
                        </a:rPr>
                        <a:t>No of A/C</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Amount</a:t>
                      </a:r>
                    </a:p>
                    <a:p>
                      <a:pPr algn="ctr">
                        <a:lnSpc>
                          <a:spcPct val="107000"/>
                        </a:lnSpc>
                        <a:spcAft>
                          <a:spcPts val="800"/>
                        </a:spcAft>
                      </a:pPr>
                      <a:r>
                        <a:rPr lang="en-IN" sz="2400" kern="100" dirty="0">
                          <a:effectLst/>
                        </a:rPr>
                        <a:t>(crore)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No of A/C</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Amount (crore)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No. of A/C</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Amount (crore)</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4606247"/>
                  </a:ext>
                </a:extLst>
              </a:tr>
              <a:tr h="390737">
                <a:tc>
                  <a:txBody>
                    <a:bodyPr/>
                    <a:lstStyle/>
                    <a:p>
                      <a:pPr algn="ctr">
                        <a:lnSpc>
                          <a:spcPct val="107000"/>
                        </a:lnSpc>
                        <a:spcAft>
                          <a:spcPts val="800"/>
                        </a:spcAft>
                      </a:pPr>
                      <a:r>
                        <a:rPr lang="en-IN" sz="2000" kern="100">
                          <a:effectLst/>
                        </a:rPr>
                        <a:t>2017-18</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kern="100">
                          <a:effectLst/>
                        </a:rPr>
                        <a:t>32144132</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80371.59</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1335192</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16586.84</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78914</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6295.7</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0817282"/>
                  </a:ext>
                </a:extLst>
              </a:tr>
              <a:tr h="390737">
                <a:tc>
                  <a:txBody>
                    <a:bodyPr/>
                    <a:lstStyle/>
                    <a:p>
                      <a:pPr algn="ctr">
                        <a:lnSpc>
                          <a:spcPct val="107000"/>
                        </a:lnSpc>
                        <a:spcAft>
                          <a:spcPts val="800"/>
                        </a:spcAft>
                      </a:pPr>
                      <a:r>
                        <a:rPr lang="en-IN" sz="2000" kern="100">
                          <a:effectLst/>
                        </a:rPr>
                        <a:t>2018-19</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kern="100" dirty="0">
                          <a:effectLst/>
                        </a:rPr>
                        <a:t>33403579</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96253.15</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2875392</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26741.23</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783591</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10039.23</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8124796"/>
                  </a:ext>
                </a:extLst>
              </a:tr>
              <a:tr h="390737">
                <a:tc>
                  <a:txBody>
                    <a:bodyPr/>
                    <a:lstStyle/>
                    <a:p>
                      <a:pPr algn="ctr">
                        <a:lnSpc>
                          <a:spcPct val="107000"/>
                        </a:lnSpc>
                        <a:spcAft>
                          <a:spcPts val="800"/>
                        </a:spcAft>
                      </a:pPr>
                      <a:r>
                        <a:rPr lang="en-IN" sz="2000" kern="100">
                          <a:effectLst/>
                        </a:rPr>
                        <a:t>2019-20</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kern="100" dirty="0">
                          <a:effectLst/>
                        </a:rPr>
                        <a:t>35717217</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109660</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2988307</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26477</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397825</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9045</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1753379"/>
                  </a:ext>
                </a:extLst>
              </a:tr>
              <a:tr h="390737">
                <a:tc>
                  <a:txBody>
                    <a:bodyPr/>
                    <a:lstStyle/>
                    <a:p>
                      <a:pPr algn="ctr">
                        <a:lnSpc>
                          <a:spcPct val="107000"/>
                        </a:lnSpc>
                        <a:spcAft>
                          <a:spcPts val="800"/>
                        </a:spcAft>
                      </a:pPr>
                      <a:r>
                        <a:rPr lang="en-IN" sz="2000" kern="100">
                          <a:effectLst/>
                        </a:rPr>
                        <a:t>2020-21</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kern="100" dirty="0">
                          <a:effectLst/>
                        </a:rPr>
                        <a:t>27753288</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74490.46</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5468211</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50730.64</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82105</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6082.24</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779390"/>
                  </a:ext>
                </a:extLst>
              </a:tr>
              <a:tr h="390737">
                <a:tc>
                  <a:txBody>
                    <a:bodyPr/>
                    <a:lstStyle/>
                    <a:p>
                      <a:pPr algn="ctr">
                        <a:lnSpc>
                          <a:spcPct val="107000"/>
                        </a:lnSpc>
                        <a:spcAft>
                          <a:spcPts val="800"/>
                        </a:spcAft>
                      </a:pPr>
                      <a:r>
                        <a:rPr lang="en-IN" sz="2000" kern="100">
                          <a:effectLst/>
                        </a:rPr>
                        <a:t>2021-22</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kern="100">
                          <a:effectLst/>
                        </a:rPr>
                        <a:t>30441921</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89621.66</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7892778</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effectLst/>
                        </a:rPr>
                        <a:t>70027.9</a:t>
                      </a:r>
                      <a:endParaRPr lang="en-IN"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94560</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6772.91</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7148810"/>
                  </a:ext>
                </a:extLst>
              </a:tr>
              <a:tr h="390737">
                <a:tc>
                  <a:txBody>
                    <a:bodyPr/>
                    <a:lstStyle/>
                    <a:p>
                      <a:pPr algn="ctr">
                        <a:lnSpc>
                          <a:spcPct val="107000"/>
                        </a:lnSpc>
                        <a:spcAft>
                          <a:spcPts val="800"/>
                        </a:spcAft>
                      </a:pPr>
                      <a:r>
                        <a:rPr lang="en-IN" sz="2000" kern="100">
                          <a:effectLst/>
                        </a:rPr>
                        <a:t>2022-23</a:t>
                      </a:r>
                      <a:endParaRPr lang="en-IN"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kern="100" dirty="0">
                          <a:effectLst/>
                        </a:rPr>
                        <a:t>32817496</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112856.7</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11285672</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92756.54</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153645</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effectLst/>
                        </a:rPr>
                        <a:t>11340.92</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3826249"/>
                  </a:ext>
                </a:extLst>
              </a:tr>
            </a:tbl>
          </a:graphicData>
        </a:graphic>
      </p:graphicFrame>
    </p:spTree>
    <p:extLst>
      <p:ext uri="{BB962C8B-B14F-4D97-AF65-F5344CB8AC3E}">
        <p14:creationId xmlns:p14="http://schemas.microsoft.com/office/powerpoint/2010/main" val="2029621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A008-9AB1-4B29-0A73-50FD2960CA97}"/>
              </a:ext>
            </a:extLst>
          </p:cNvPr>
          <p:cNvSpPr>
            <a:spLocks noGrp="1"/>
          </p:cNvSpPr>
          <p:nvPr>
            <p:ph type="title"/>
          </p:nvPr>
        </p:nvSpPr>
        <p:spPr/>
        <p:txBody>
          <a:bodyPr/>
          <a:lstStyle/>
          <a:p>
            <a:r>
              <a:rPr lang="en-IN" dirty="0"/>
              <a:t>Comparative Analysis </a:t>
            </a:r>
          </a:p>
        </p:txBody>
      </p:sp>
      <p:graphicFrame>
        <p:nvGraphicFramePr>
          <p:cNvPr id="4" name="Content Placeholder 3">
            <a:extLst>
              <a:ext uri="{FF2B5EF4-FFF2-40B4-BE49-F238E27FC236}">
                <a16:creationId xmlns:a16="http://schemas.microsoft.com/office/drawing/2014/main" id="{781B0316-11ED-1DBA-F78D-989B38E6C3A3}"/>
              </a:ext>
            </a:extLst>
          </p:cNvPr>
          <p:cNvGraphicFramePr>
            <a:graphicFrameLocks noGrp="1"/>
          </p:cNvGraphicFramePr>
          <p:nvPr>
            <p:ph idx="1"/>
            <p:extLst>
              <p:ext uri="{D42A27DB-BD31-4B8C-83A1-F6EECF244321}">
                <p14:modId xmlns:p14="http://schemas.microsoft.com/office/powerpoint/2010/main" val="3304594936"/>
              </p:ext>
            </p:extLst>
          </p:nvPr>
        </p:nvGraphicFramePr>
        <p:xfrm>
          <a:off x="838201" y="1825625"/>
          <a:ext cx="5546558"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5E6AE9D6-8FDB-F16B-DFD7-C4862437EFE0}"/>
              </a:ext>
            </a:extLst>
          </p:cNvPr>
          <p:cNvGraphicFramePr/>
          <p:nvPr>
            <p:extLst>
              <p:ext uri="{D42A27DB-BD31-4B8C-83A1-F6EECF244321}">
                <p14:modId xmlns:p14="http://schemas.microsoft.com/office/powerpoint/2010/main" val="1544904201"/>
              </p:ext>
            </p:extLst>
          </p:nvPr>
        </p:nvGraphicFramePr>
        <p:xfrm>
          <a:off x="6785811" y="2057399"/>
          <a:ext cx="5245768" cy="4119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5535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144B6-F86B-290A-2DF6-1B81751180D1}"/>
              </a:ext>
            </a:extLst>
          </p:cNvPr>
          <p:cNvSpPr>
            <a:spLocks noGrp="1"/>
          </p:cNvSpPr>
          <p:nvPr>
            <p:ph type="title"/>
          </p:nvPr>
        </p:nvSpPr>
        <p:spPr/>
        <p:txBody>
          <a:bodyPr/>
          <a:lstStyle/>
          <a:p>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2 to test the Relationship between the number of Mudra account and loan amount sanctioned to the amount of loan disbursed Under the MUDRA Yojana</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graphicFrame>
        <p:nvGraphicFramePr>
          <p:cNvPr id="4" name="Content Placeholder 3">
            <a:extLst>
              <a:ext uri="{FF2B5EF4-FFF2-40B4-BE49-F238E27FC236}">
                <a16:creationId xmlns:a16="http://schemas.microsoft.com/office/drawing/2014/main" id="{43087E21-2B92-B310-1B6E-A0694DB907FF}"/>
              </a:ext>
            </a:extLst>
          </p:cNvPr>
          <p:cNvGraphicFramePr>
            <a:graphicFrameLocks noGrp="1"/>
          </p:cNvGraphicFramePr>
          <p:nvPr>
            <p:ph idx="1"/>
            <p:extLst>
              <p:ext uri="{D42A27DB-BD31-4B8C-83A1-F6EECF244321}">
                <p14:modId xmlns:p14="http://schemas.microsoft.com/office/powerpoint/2010/main" val="855219165"/>
              </p:ext>
            </p:extLst>
          </p:nvPr>
        </p:nvGraphicFramePr>
        <p:xfrm>
          <a:off x="256675" y="1155032"/>
          <a:ext cx="7363327" cy="5530071"/>
        </p:xfrm>
        <a:graphic>
          <a:graphicData uri="http://schemas.openxmlformats.org/drawingml/2006/table">
            <a:tbl>
              <a:tblPr firstRow="1" firstCol="1" bandRow="1">
                <a:tableStyleId>{5C22544A-7EE6-4342-B048-85BDC9FD1C3A}</a:tableStyleId>
              </a:tblPr>
              <a:tblGrid>
                <a:gridCol w="1377887">
                  <a:extLst>
                    <a:ext uri="{9D8B030D-6E8A-4147-A177-3AD203B41FA5}">
                      <a16:colId xmlns:a16="http://schemas.microsoft.com/office/drawing/2014/main" val="3821524413"/>
                    </a:ext>
                  </a:extLst>
                </a:gridCol>
                <a:gridCol w="1415423">
                  <a:extLst>
                    <a:ext uri="{9D8B030D-6E8A-4147-A177-3AD203B41FA5}">
                      <a16:colId xmlns:a16="http://schemas.microsoft.com/office/drawing/2014/main" val="1215244745"/>
                    </a:ext>
                  </a:extLst>
                </a:gridCol>
                <a:gridCol w="1442793">
                  <a:extLst>
                    <a:ext uri="{9D8B030D-6E8A-4147-A177-3AD203B41FA5}">
                      <a16:colId xmlns:a16="http://schemas.microsoft.com/office/drawing/2014/main" val="4043948846"/>
                    </a:ext>
                  </a:extLst>
                </a:gridCol>
                <a:gridCol w="1464689">
                  <a:extLst>
                    <a:ext uri="{9D8B030D-6E8A-4147-A177-3AD203B41FA5}">
                      <a16:colId xmlns:a16="http://schemas.microsoft.com/office/drawing/2014/main" val="285892105"/>
                    </a:ext>
                  </a:extLst>
                </a:gridCol>
                <a:gridCol w="1662535">
                  <a:extLst>
                    <a:ext uri="{9D8B030D-6E8A-4147-A177-3AD203B41FA5}">
                      <a16:colId xmlns:a16="http://schemas.microsoft.com/office/drawing/2014/main" val="184556328"/>
                    </a:ext>
                  </a:extLst>
                </a:gridCol>
              </a:tblGrid>
              <a:tr h="2072782">
                <a:tc>
                  <a:txBody>
                    <a:bodyPr/>
                    <a:lstStyle/>
                    <a:p>
                      <a:pPr algn="ctr">
                        <a:lnSpc>
                          <a:spcPct val="150000"/>
                        </a:lnSpc>
                        <a:spcAft>
                          <a:spcPts val="800"/>
                        </a:spcAft>
                      </a:pPr>
                      <a:r>
                        <a:rPr lang="en-IN" sz="1800" kern="100" dirty="0">
                          <a:effectLst/>
                        </a:rPr>
                        <a:t>Financial Year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dirty="0">
                          <a:effectLst/>
                        </a:rPr>
                        <a:t>PMMY No. of Accounts opened (In million) (A)</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Amount sanctioned (in Million) (B)</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Amount disbursed (In million) (C)</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 of Amount disbursed to amount sanctioned</a:t>
                      </a:r>
                    </a:p>
                    <a:p>
                      <a:pPr algn="ctr">
                        <a:lnSpc>
                          <a:spcPct val="150000"/>
                        </a:lnSpc>
                        <a:spcAft>
                          <a:spcPts val="800"/>
                        </a:spcAft>
                      </a:pPr>
                      <a:r>
                        <a:rPr lang="en-IN" sz="1800" kern="100">
                          <a:effectLst/>
                        </a:rPr>
                        <a:t>(C/B) * 100</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855416"/>
                  </a:ext>
                </a:extLst>
              </a:tr>
              <a:tr h="568936">
                <a:tc>
                  <a:txBody>
                    <a:bodyPr/>
                    <a:lstStyle/>
                    <a:p>
                      <a:pPr algn="ctr">
                        <a:lnSpc>
                          <a:spcPct val="150000"/>
                        </a:lnSpc>
                        <a:spcAft>
                          <a:spcPts val="800"/>
                        </a:spcAft>
                      </a:pPr>
                      <a:r>
                        <a:rPr lang="en-IN" sz="1800" kern="100">
                          <a:effectLst/>
                        </a:rPr>
                        <a:t>2017-18</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48.13</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dirty="0">
                          <a:effectLst/>
                        </a:rPr>
                        <a:t>2536.771</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2464.374</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97.15</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5163900"/>
                  </a:ext>
                </a:extLst>
              </a:tr>
              <a:tr h="568936">
                <a:tc>
                  <a:txBody>
                    <a:bodyPr/>
                    <a:lstStyle/>
                    <a:p>
                      <a:pPr algn="ctr">
                        <a:lnSpc>
                          <a:spcPct val="150000"/>
                        </a:lnSpc>
                        <a:spcAft>
                          <a:spcPts val="800"/>
                        </a:spcAft>
                      </a:pPr>
                      <a:r>
                        <a:rPr lang="en-IN" sz="1800" kern="100">
                          <a:effectLst/>
                        </a:rPr>
                        <a:t>2018-19</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59.87</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3217.228</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3118.114</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96.91</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4123400"/>
                  </a:ext>
                </a:extLst>
              </a:tr>
              <a:tr h="568936">
                <a:tc>
                  <a:txBody>
                    <a:bodyPr/>
                    <a:lstStyle/>
                    <a:p>
                      <a:pPr algn="ctr">
                        <a:lnSpc>
                          <a:spcPct val="150000"/>
                        </a:lnSpc>
                        <a:spcAft>
                          <a:spcPts val="800"/>
                        </a:spcAft>
                      </a:pPr>
                      <a:r>
                        <a:rPr lang="en-IN" sz="1800" kern="100">
                          <a:effectLst/>
                        </a:rPr>
                        <a:t>2019-20</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62.25</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dirty="0">
                          <a:effectLst/>
                        </a:rPr>
                        <a:t>3374.955</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3297.150</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97.69</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40303"/>
                  </a:ext>
                </a:extLst>
              </a:tr>
              <a:tr h="568936">
                <a:tc>
                  <a:txBody>
                    <a:bodyPr/>
                    <a:lstStyle/>
                    <a:p>
                      <a:pPr algn="ctr">
                        <a:lnSpc>
                          <a:spcPct val="150000"/>
                        </a:lnSpc>
                        <a:spcAft>
                          <a:spcPts val="800"/>
                        </a:spcAft>
                      </a:pPr>
                      <a:r>
                        <a:rPr lang="en-IN" sz="1800" kern="100">
                          <a:effectLst/>
                        </a:rPr>
                        <a:t>2020-21</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50.74</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3217.592</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dirty="0">
                          <a:effectLst/>
                        </a:rPr>
                        <a:t>3117.545</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96.89</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3536878"/>
                  </a:ext>
                </a:extLst>
              </a:tr>
              <a:tr h="568936">
                <a:tc>
                  <a:txBody>
                    <a:bodyPr/>
                    <a:lstStyle/>
                    <a:p>
                      <a:pPr algn="ctr">
                        <a:lnSpc>
                          <a:spcPct val="150000"/>
                        </a:lnSpc>
                        <a:spcAft>
                          <a:spcPts val="800"/>
                        </a:spcAft>
                      </a:pPr>
                      <a:r>
                        <a:rPr lang="en-IN" sz="1800" kern="100">
                          <a:effectLst/>
                        </a:rPr>
                        <a:t>2021-22</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53.80</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3391.103</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dirty="0">
                          <a:effectLst/>
                        </a:rPr>
                        <a:t>3314.022</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dirty="0">
                          <a:effectLst/>
                        </a:rPr>
                        <a:t>97.72</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1782765"/>
                  </a:ext>
                </a:extLst>
              </a:tr>
              <a:tr h="568936">
                <a:tc>
                  <a:txBody>
                    <a:bodyPr/>
                    <a:lstStyle/>
                    <a:p>
                      <a:pPr algn="ctr">
                        <a:lnSpc>
                          <a:spcPct val="150000"/>
                        </a:lnSpc>
                        <a:spcAft>
                          <a:spcPts val="800"/>
                        </a:spcAft>
                      </a:pPr>
                      <a:r>
                        <a:rPr lang="en-IN" sz="1800" kern="100">
                          <a:effectLst/>
                        </a:rPr>
                        <a:t>2022-23</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62.31</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4565.380</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a:effectLst/>
                        </a:rPr>
                        <a:t>4504.237</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1800" kern="100" dirty="0">
                          <a:effectLst/>
                        </a:rPr>
                        <a:t>98.66</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1508341"/>
                  </a:ext>
                </a:extLst>
              </a:tr>
            </a:tbl>
          </a:graphicData>
        </a:graphic>
      </p:graphicFrame>
      <p:graphicFrame>
        <p:nvGraphicFramePr>
          <p:cNvPr id="5" name="Chart 4">
            <a:extLst>
              <a:ext uri="{FF2B5EF4-FFF2-40B4-BE49-F238E27FC236}">
                <a16:creationId xmlns:a16="http://schemas.microsoft.com/office/drawing/2014/main" id="{21D182F7-A4A7-FE4B-FD5D-3CDA4ADE82B7}"/>
              </a:ext>
            </a:extLst>
          </p:cNvPr>
          <p:cNvGraphicFramePr/>
          <p:nvPr>
            <p:extLst>
              <p:ext uri="{D42A27DB-BD31-4B8C-83A1-F6EECF244321}">
                <p14:modId xmlns:p14="http://schemas.microsoft.com/office/powerpoint/2010/main" val="4062493510"/>
              </p:ext>
            </p:extLst>
          </p:nvPr>
        </p:nvGraphicFramePr>
        <p:xfrm>
          <a:off x="7620002" y="1155033"/>
          <a:ext cx="4315322" cy="55300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8417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A04DD-C85A-5233-269A-04A8763FE631}"/>
              </a:ext>
            </a:extLst>
          </p:cNvPr>
          <p:cNvSpPr>
            <a:spLocks noGrp="1"/>
          </p:cNvSpPr>
          <p:nvPr>
            <p:ph idx="4294967295"/>
          </p:nvPr>
        </p:nvSpPr>
        <p:spPr>
          <a:xfrm>
            <a:off x="0" y="192088"/>
            <a:ext cx="11710988" cy="5984875"/>
          </a:xfrm>
        </p:spPr>
        <p:txBody>
          <a:bodyPr/>
          <a:lstStyle/>
          <a:p>
            <a:pPr algn="just"/>
            <a:r>
              <a:rPr lang="en-IN" kern="100" dirty="0">
                <a:effectLst/>
                <a:latin typeface="Times New Roman" panose="02020603050405020304" pitchFamily="18" charset="0"/>
                <a:ea typeface="Calibri" panose="020F0502020204030204" pitchFamily="34" charset="0"/>
                <a:cs typeface="Times New Roman" panose="02020603050405020304" pitchFamily="18" charset="0"/>
              </a:rPr>
              <a:t>This table provides the data on PMMY for multiple of the financial year, including number of accounts opened, amount sanctioned and the amount disbursed under this scheme. The number of accounts opened under this scheme has increased over the years, indicating growing participation and individual interest in this scheme. The above-mentioned table indicates a consistent growth trend in amount sanctioned and amount disbursed under MUDRA yojana with only one notable expansion during the financial year 2020-21 due to the impact of Covid-19 pandemic. This trend reflecting an expanding commitment to providing financial assistance to the entrepreneurs and individuals. However, this scheme gained much popularity, as it exhibited a positive growth throughout the period and reaching to the highest figure of total funds disturbed at Rs. 4.50 lakh crore during the current financial year 2022-23. This expansion of Pradhan Mantri Mudra Yojana initially covers only the income generating activities in manufacturing and its aligned sector. </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83906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8F673-101F-2608-CF34-A353D08322FE}"/>
              </a:ext>
            </a:extLst>
          </p:cNvPr>
          <p:cNvSpPr>
            <a:spLocks noGrp="1"/>
          </p:cNvSpPr>
          <p:nvPr>
            <p:ph type="title"/>
          </p:nvPr>
        </p:nvSpPr>
        <p:spPr/>
        <p:txBody>
          <a:bodyPr/>
          <a:lstStyle/>
          <a:p>
            <a:r>
              <a:rPr lang="en-IN" b="1" dirty="0"/>
              <a:t>Results of correlation analysis </a:t>
            </a:r>
          </a:p>
        </p:txBody>
      </p:sp>
      <p:graphicFrame>
        <p:nvGraphicFramePr>
          <p:cNvPr id="4" name="Content Placeholder 3">
            <a:extLst>
              <a:ext uri="{FF2B5EF4-FFF2-40B4-BE49-F238E27FC236}">
                <a16:creationId xmlns:a16="http://schemas.microsoft.com/office/drawing/2014/main" id="{FB518413-9B33-EF3E-1306-1622E42CA025}"/>
              </a:ext>
            </a:extLst>
          </p:cNvPr>
          <p:cNvGraphicFramePr>
            <a:graphicFrameLocks noGrp="1"/>
          </p:cNvGraphicFramePr>
          <p:nvPr>
            <p:ph idx="1"/>
            <p:extLst>
              <p:ext uri="{D42A27DB-BD31-4B8C-83A1-F6EECF244321}">
                <p14:modId xmlns:p14="http://schemas.microsoft.com/office/powerpoint/2010/main" val="3037133638"/>
              </p:ext>
            </p:extLst>
          </p:nvPr>
        </p:nvGraphicFramePr>
        <p:xfrm>
          <a:off x="0" y="1395663"/>
          <a:ext cx="11823032" cy="5161594"/>
        </p:xfrm>
        <a:graphic>
          <a:graphicData uri="http://schemas.openxmlformats.org/drawingml/2006/table">
            <a:tbl>
              <a:tblPr>
                <a:tableStyleId>{5C22544A-7EE6-4342-B048-85BDC9FD1C3A}</a:tableStyleId>
              </a:tblPr>
              <a:tblGrid>
                <a:gridCol w="3031577">
                  <a:extLst>
                    <a:ext uri="{9D8B030D-6E8A-4147-A177-3AD203B41FA5}">
                      <a16:colId xmlns:a16="http://schemas.microsoft.com/office/drawing/2014/main" val="4195878513"/>
                    </a:ext>
                  </a:extLst>
                </a:gridCol>
                <a:gridCol w="3031577">
                  <a:extLst>
                    <a:ext uri="{9D8B030D-6E8A-4147-A177-3AD203B41FA5}">
                      <a16:colId xmlns:a16="http://schemas.microsoft.com/office/drawing/2014/main" val="944042566"/>
                    </a:ext>
                  </a:extLst>
                </a:gridCol>
                <a:gridCol w="2333341">
                  <a:extLst>
                    <a:ext uri="{9D8B030D-6E8A-4147-A177-3AD203B41FA5}">
                      <a16:colId xmlns:a16="http://schemas.microsoft.com/office/drawing/2014/main" val="640704836"/>
                    </a:ext>
                  </a:extLst>
                </a:gridCol>
                <a:gridCol w="1832581">
                  <a:extLst>
                    <a:ext uri="{9D8B030D-6E8A-4147-A177-3AD203B41FA5}">
                      <a16:colId xmlns:a16="http://schemas.microsoft.com/office/drawing/2014/main" val="2598006405"/>
                    </a:ext>
                  </a:extLst>
                </a:gridCol>
                <a:gridCol w="1593956">
                  <a:extLst>
                    <a:ext uri="{9D8B030D-6E8A-4147-A177-3AD203B41FA5}">
                      <a16:colId xmlns:a16="http://schemas.microsoft.com/office/drawing/2014/main" val="622609730"/>
                    </a:ext>
                  </a:extLst>
                </a:gridCol>
              </a:tblGrid>
              <a:tr h="209826">
                <a:tc gridSpan="5">
                  <a:txBody>
                    <a:bodyPr/>
                    <a:lstStyle/>
                    <a:p>
                      <a:pPr marL="38100" marR="38100" algn="ctr">
                        <a:lnSpc>
                          <a:spcPts val="1600"/>
                        </a:lnSpc>
                        <a:spcAft>
                          <a:spcPts val="800"/>
                        </a:spcAft>
                      </a:pPr>
                      <a:r>
                        <a:rPr lang="en-IN" sz="2000" b="1" kern="0" dirty="0">
                          <a:effectLst/>
                        </a:rPr>
                        <a:t> Correlations</a:t>
                      </a:r>
                      <a:endParaRPr lang="en-IN"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983374412"/>
                  </a:ext>
                </a:extLst>
              </a:tr>
              <a:tr h="887347">
                <a:tc gridSpan="2">
                  <a:txBody>
                    <a:bodyPr/>
                    <a:lstStyle/>
                    <a:p>
                      <a:pPr marL="38100" marR="38100" algn="ctr">
                        <a:lnSpc>
                          <a:spcPts val="1600"/>
                        </a:lnSpc>
                        <a:spcAft>
                          <a:spcPts val="800"/>
                        </a:spcAft>
                      </a:pPr>
                      <a:r>
                        <a:rPr lang="en-IN" sz="1800" b="1" kern="0" dirty="0">
                          <a:effectLst/>
                        </a:rPr>
                        <a:t> </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IN"/>
                    </a:p>
                  </a:txBody>
                  <a:tcPr/>
                </a:tc>
                <a:tc>
                  <a:txBody>
                    <a:bodyPr/>
                    <a:lstStyle/>
                    <a:p>
                      <a:pPr marL="38100" marR="38100" algn="ctr">
                        <a:lnSpc>
                          <a:spcPts val="1600"/>
                        </a:lnSpc>
                        <a:spcAft>
                          <a:spcPts val="800"/>
                        </a:spcAft>
                      </a:pPr>
                      <a:r>
                        <a:rPr lang="en-IN" sz="1800" b="1" kern="0">
                          <a:effectLst/>
                        </a:rPr>
                        <a:t>Amount disbursed under Mudra</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800"/>
                        </a:spcAft>
                      </a:pPr>
                      <a:r>
                        <a:rPr lang="en-IN" sz="1800" b="1" kern="0">
                          <a:effectLst/>
                        </a:rPr>
                        <a:t>No. of Accounts owned</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800"/>
                        </a:spcAft>
                      </a:pPr>
                      <a:r>
                        <a:rPr lang="en-IN" sz="1800" b="1" kern="0">
                          <a:effectLst/>
                        </a:rPr>
                        <a:t>Sanctioned amount under Mudra</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66650544"/>
                  </a:ext>
                </a:extLst>
              </a:tr>
              <a:tr h="397675">
                <a:tc rowSpan="3">
                  <a:txBody>
                    <a:bodyPr/>
                    <a:lstStyle/>
                    <a:p>
                      <a:pPr marL="38100" marR="38100" algn="ctr">
                        <a:lnSpc>
                          <a:spcPts val="1600"/>
                        </a:lnSpc>
                        <a:spcAft>
                          <a:spcPts val="800"/>
                        </a:spcAft>
                      </a:pPr>
                      <a:r>
                        <a:rPr lang="en-IN" sz="2400" kern="0" dirty="0">
                          <a:effectLst/>
                        </a:rPr>
                        <a:t>Pearson Correlation</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Amount disbursed under Mudra</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1.000</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.704</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1.000</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52423880"/>
                  </a:ext>
                </a:extLst>
              </a:tr>
              <a:tr h="397675">
                <a:tc vMerge="1">
                  <a:txBody>
                    <a:bodyPr/>
                    <a:lstStyle/>
                    <a:p>
                      <a:endParaRPr lang="en-IN"/>
                    </a:p>
                  </a:txBody>
                  <a:tcPr/>
                </a:tc>
                <a:tc>
                  <a:txBody>
                    <a:bodyPr/>
                    <a:lstStyle/>
                    <a:p>
                      <a:pPr marL="38100" marR="38100" algn="ctr">
                        <a:lnSpc>
                          <a:spcPts val="1600"/>
                        </a:lnSpc>
                        <a:spcAft>
                          <a:spcPts val="800"/>
                        </a:spcAft>
                      </a:pPr>
                      <a:r>
                        <a:rPr lang="en-IN" sz="1800" b="1" kern="0" dirty="0">
                          <a:effectLst/>
                        </a:rPr>
                        <a:t>No. of Accounts owned</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.704</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1.000</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.707</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78087278"/>
                  </a:ext>
                </a:extLst>
              </a:tr>
              <a:tr h="537997">
                <a:tc vMerge="1">
                  <a:txBody>
                    <a:bodyPr/>
                    <a:lstStyle/>
                    <a:p>
                      <a:endParaRPr lang="en-IN"/>
                    </a:p>
                  </a:txBody>
                  <a:tcPr/>
                </a:tc>
                <a:tc>
                  <a:txBody>
                    <a:bodyPr/>
                    <a:lstStyle/>
                    <a:p>
                      <a:pPr marL="38100" marR="38100" algn="ctr">
                        <a:lnSpc>
                          <a:spcPts val="1600"/>
                        </a:lnSpc>
                        <a:spcAft>
                          <a:spcPts val="800"/>
                        </a:spcAft>
                      </a:pPr>
                      <a:r>
                        <a:rPr lang="en-IN" sz="1800" b="1" kern="0">
                          <a:effectLst/>
                        </a:rPr>
                        <a:t>sanctioned amount under Mudra</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1.000</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.707</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1.000</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53960423"/>
                  </a:ext>
                </a:extLst>
              </a:tr>
              <a:tr h="397675">
                <a:tc rowSpan="3">
                  <a:txBody>
                    <a:bodyPr/>
                    <a:lstStyle/>
                    <a:p>
                      <a:pPr marL="38100" marR="38100" algn="ctr">
                        <a:lnSpc>
                          <a:spcPts val="1600"/>
                        </a:lnSpc>
                        <a:spcAft>
                          <a:spcPts val="800"/>
                        </a:spcAft>
                      </a:pPr>
                      <a:r>
                        <a:rPr lang="en-IN" sz="2400" kern="0" dirty="0">
                          <a:effectLst/>
                        </a:rPr>
                        <a:t>Sig. (1-tailed)</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amount disbursed under Mudra</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.059</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.000</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96371972"/>
                  </a:ext>
                </a:extLst>
              </a:tr>
              <a:tr h="397675">
                <a:tc vMerge="1">
                  <a:txBody>
                    <a:bodyPr/>
                    <a:lstStyle/>
                    <a:p>
                      <a:endParaRPr lang="en-IN"/>
                    </a:p>
                  </a:txBody>
                  <a:tcPr/>
                </a:tc>
                <a:tc>
                  <a:txBody>
                    <a:bodyPr/>
                    <a:lstStyle/>
                    <a:p>
                      <a:pPr marL="38100" marR="38100" algn="ctr">
                        <a:lnSpc>
                          <a:spcPts val="1600"/>
                        </a:lnSpc>
                        <a:spcAft>
                          <a:spcPts val="800"/>
                        </a:spcAft>
                      </a:pPr>
                      <a:r>
                        <a:rPr lang="en-IN" sz="1800" b="1" kern="0">
                          <a:effectLst/>
                        </a:rPr>
                        <a:t>No. of Accounts owned</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.059</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.058</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09609322"/>
                  </a:ext>
                </a:extLst>
              </a:tr>
              <a:tr h="537997">
                <a:tc vMerge="1">
                  <a:txBody>
                    <a:bodyPr/>
                    <a:lstStyle/>
                    <a:p>
                      <a:endParaRPr lang="en-IN"/>
                    </a:p>
                  </a:txBody>
                  <a:tcPr/>
                </a:tc>
                <a:tc>
                  <a:txBody>
                    <a:bodyPr/>
                    <a:lstStyle/>
                    <a:p>
                      <a:pPr marL="38100" marR="38100" algn="ctr">
                        <a:lnSpc>
                          <a:spcPts val="1600"/>
                        </a:lnSpc>
                        <a:spcAft>
                          <a:spcPts val="800"/>
                        </a:spcAft>
                      </a:pPr>
                      <a:r>
                        <a:rPr lang="en-IN" sz="1800" b="1" kern="0">
                          <a:effectLst/>
                        </a:rPr>
                        <a:t>sanctioned amount under Mudra</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.000</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.058</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02728336"/>
                  </a:ext>
                </a:extLst>
              </a:tr>
              <a:tr h="397675">
                <a:tc rowSpan="3">
                  <a:txBody>
                    <a:bodyPr/>
                    <a:lstStyle/>
                    <a:p>
                      <a:pPr marL="38100" marR="38100" algn="ctr">
                        <a:lnSpc>
                          <a:spcPts val="1600"/>
                        </a:lnSpc>
                        <a:spcAft>
                          <a:spcPts val="800"/>
                        </a:spcAft>
                      </a:pPr>
                      <a:r>
                        <a:rPr lang="en-IN" sz="2400" kern="0" dirty="0">
                          <a:effectLst/>
                        </a:rPr>
                        <a:t>N</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amount disbursed under Mudra</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6</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6</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6</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1175228"/>
                  </a:ext>
                </a:extLst>
              </a:tr>
              <a:tr h="397675">
                <a:tc vMerge="1">
                  <a:txBody>
                    <a:bodyPr/>
                    <a:lstStyle/>
                    <a:p>
                      <a:endParaRPr lang="en-IN"/>
                    </a:p>
                  </a:txBody>
                  <a:tcPr/>
                </a:tc>
                <a:tc>
                  <a:txBody>
                    <a:bodyPr/>
                    <a:lstStyle/>
                    <a:p>
                      <a:pPr marL="38100" marR="38100" algn="ctr">
                        <a:lnSpc>
                          <a:spcPts val="1600"/>
                        </a:lnSpc>
                        <a:spcAft>
                          <a:spcPts val="800"/>
                        </a:spcAft>
                      </a:pPr>
                      <a:r>
                        <a:rPr lang="en-IN" sz="1800" b="1" kern="0">
                          <a:effectLst/>
                        </a:rPr>
                        <a:t>No. of Accounts owned</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6</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6</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a:effectLst/>
                        </a:rPr>
                        <a:t>6</a:t>
                      </a:r>
                      <a:endParaRPr lang="en-IN"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07657080"/>
                  </a:ext>
                </a:extLst>
              </a:tr>
              <a:tr h="537997">
                <a:tc vMerge="1">
                  <a:txBody>
                    <a:bodyPr/>
                    <a:lstStyle/>
                    <a:p>
                      <a:endParaRPr lang="en-IN"/>
                    </a:p>
                  </a:txBody>
                  <a:tcPr/>
                </a:tc>
                <a:tc>
                  <a:txBody>
                    <a:bodyPr/>
                    <a:lstStyle/>
                    <a:p>
                      <a:pPr marL="38100" marR="38100" algn="ctr">
                        <a:lnSpc>
                          <a:spcPts val="1600"/>
                        </a:lnSpc>
                        <a:spcAft>
                          <a:spcPts val="800"/>
                        </a:spcAft>
                      </a:pPr>
                      <a:r>
                        <a:rPr lang="en-IN" sz="1800" b="1" kern="0" dirty="0">
                          <a:effectLst/>
                        </a:rPr>
                        <a:t>sanctioned amount under Mudra</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6</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6</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800"/>
                        </a:spcAft>
                      </a:pPr>
                      <a:r>
                        <a:rPr lang="en-IN" sz="1800" b="1" kern="0" dirty="0">
                          <a:effectLst/>
                        </a:rPr>
                        <a:t>6</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72383658"/>
                  </a:ext>
                </a:extLst>
              </a:tr>
            </a:tbl>
          </a:graphicData>
        </a:graphic>
      </p:graphicFrame>
    </p:spTree>
    <p:extLst>
      <p:ext uri="{BB962C8B-B14F-4D97-AF65-F5344CB8AC3E}">
        <p14:creationId xmlns:p14="http://schemas.microsoft.com/office/powerpoint/2010/main" val="156494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370C39-FA17-8F70-09D0-EDB22A04A631}"/>
              </a:ext>
            </a:extLst>
          </p:cNvPr>
          <p:cNvSpPr>
            <a:spLocks noGrp="1"/>
          </p:cNvSpPr>
          <p:nvPr>
            <p:ph idx="4294967295"/>
          </p:nvPr>
        </p:nvSpPr>
        <p:spPr>
          <a:xfrm>
            <a:off x="0" y="882650"/>
            <a:ext cx="11904663" cy="5822950"/>
          </a:xfrm>
        </p:spPr>
        <p:txBody>
          <a:bodyPr>
            <a:normAutofit/>
          </a:bodyPr>
          <a:lstStyle/>
          <a:p>
            <a:pPr marL="228600"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Amount disbursed and number of accounts owned:</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Results of correlation analysis indicates a moderately strong positive correlation of 0.704 between amount disbursed and number of accounts owned, indicates that amount disbursed tends to rise with the increase in number of accounts owned. The p value 0.059 (p&lt; 0.1) provides a marginally significant correlation between amount disbursed and number of accounts owned.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Amount disbursed and Sanctioned Amount:</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it indicates a perfect positive correlation of 1.000, highlights a strong linear relationship between amount disbursed and amount sanctioned. As one rises, other also rises proportionally. The p value of 0.000 (p&lt;0.05) indicates a significant correlation between amount sanctioned and disbursed.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Number of Accounts owned and Amount Sanctioned: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There is a moderate strong correlation persists between accounts owned and amount sanctioned. The p-value of 0.058 (p &lt; 0.1) suggests marginal significant correlation between account owned and amount sanctioned.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212007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A6F4E-EBDC-0423-1B69-1615F0355953}"/>
              </a:ext>
            </a:extLst>
          </p:cNvPr>
          <p:cNvSpPr>
            <a:spLocks noGrp="1"/>
          </p:cNvSpPr>
          <p:nvPr>
            <p:ph type="title"/>
          </p:nvPr>
        </p:nvSpPr>
        <p:spPr/>
        <p:txBody>
          <a:bodyPr/>
          <a:lstStyle/>
          <a:p>
            <a:r>
              <a:rPr lang="en-IN" b="1" dirty="0"/>
              <a:t>Conclusion of the Study </a:t>
            </a:r>
          </a:p>
        </p:txBody>
      </p:sp>
      <p:sp>
        <p:nvSpPr>
          <p:cNvPr id="3" name="Content Placeholder 2">
            <a:extLst>
              <a:ext uri="{FF2B5EF4-FFF2-40B4-BE49-F238E27FC236}">
                <a16:creationId xmlns:a16="http://schemas.microsoft.com/office/drawing/2014/main" id="{D95D869C-73F8-DAE9-C875-0F8074E6C834}"/>
              </a:ext>
            </a:extLst>
          </p:cNvPr>
          <p:cNvSpPr>
            <a:spLocks noGrp="1"/>
          </p:cNvSpPr>
          <p:nvPr>
            <p:ph idx="1"/>
          </p:nvPr>
        </p:nvSpPr>
        <p:spPr>
          <a:xfrm>
            <a:off x="838200" y="1491916"/>
            <a:ext cx="10515600" cy="4685047"/>
          </a:xfrm>
        </p:spPr>
        <p:txBody>
          <a:bodyPr/>
          <a:lstStyle/>
          <a:p>
            <a:pPr algn="just"/>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This study examined the trends and pattern in number of accounts opened by women-led entrepreneurs under three scheme such as Shishu, Kishore and Tarun. Results indicates that majority of accounts has been opened under the Shishu scheme provides that more and more women-led enterprises going to settled in India. As the participation in this grows, the corresponding serge of amount sanctioned and amount disbursed underscored the effectiveness of this initiative on providing robust financial support to support women entrepreneurs, empowering them to initiative as well as expanding their business venture. This analysis provides a more valuable insights related to participation and engagement of women entrepreneurs in MSME sector under these schemes in India. The findings provide a positive correlation between account opened, amount sanctioned and the amount disbursed. Findings of this study underscore the need of government continuous efforts to support ad empower more and more women entrepreneur in the MSME sector. Policymakers and researchers can utilize the findings derived from this study in the development of new initiative and fostering growth and sustainability of women-led enterprises in India within the MSME sector.</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62519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40939-3B3F-0EF9-3B3A-477CF6962484}"/>
              </a:ext>
            </a:extLst>
          </p:cNvPr>
          <p:cNvSpPr>
            <a:spLocks noGrp="1"/>
          </p:cNvSpPr>
          <p:nvPr>
            <p:ph type="title"/>
          </p:nvPr>
        </p:nvSpPr>
        <p:spPr/>
        <p:txBody>
          <a:bodyPr/>
          <a:lstStyle/>
          <a:p>
            <a:r>
              <a:rPr lang="en-IN" dirty="0"/>
              <a:t>Future Research Scope </a:t>
            </a:r>
          </a:p>
        </p:txBody>
      </p:sp>
      <p:sp>
        <p:nvSpPr>
          <p:cNvPr id="3" name="Content Placeholder 2">
            <a:extLst>
              <a:ext uri="{FF2B5EF4-FFF2-40B4-BE49-F238E27FC236}">
                <a16:creationId xmlns:a16="http://schemas.microsoft.com/office/drawing/2014/main" id="{43B87983-90EB-29EA-D250-6ADE67F02E66}"/>
              </a:ext>
            </a:extLst>
          </p:cNvPr>
          <p:cNvSpPr>
            <a:spLocks noGrp="1"/>
          </p:cNvSpPr>
          <p:nvPr>
            <p:ph idx="1"/>
          </p:nvPr>
        </p:nvSpPr>
        <p:spPr/>
        <p:txBody>
          <a:bodyPr/>
          <a:lstStyle/>
          <a:p>
            <a:pPr algn="just"/>
            <a:r>
              <a:rPr lang="en-IN" kern="100" dirty="0">
                <a:effectLst/>
                <a:latin typeface="Times New Roman" panose="02020603050405020304" pitchFamily="18" charset="0"/>
                <a:ea typeface="Calibri" panose="020F0502020204030204" pitchFamily="34" charset="0"/>
                <a:cs typeface="Times New Roman" panose="02020603050405020304" pitchFamily="18" charset="0"/>
              </a:rPr>
              <a:t>Further research work can be undertaken to examine the role of technology adoption and digital financial tools in overcoming the financial challenges faced by the women led-MSME’s and evaluating the effectiveness of financial education and training programs especially tailored for women entrepreneurs.</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834291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4FAB-B5DA-484F-ACC0-DE6825438F95}"/>
              </a:ext>
            </a:extLst>
          </p:cNvPr>
          <p:cNvSpPr>
            <a:spLocks noGrp="1"/>
          </p:cNvSpPr>
          <p:nvPr>
            <p:ph type="title"/>
          </p:nvPr>
        </p:nvSpPr>
        <p:spPr/>
        <p:txBody>
          <a:bodyPr/>
          <a:lstStyle/>
          <a:p>
            <a:r>
              <a:rPr lang="en-IN" dirty="0"/>
              <a:t>References </a:t>
            </a:r>
          </a:p>
        </p:txBody>
      </p:sp>
      <p:sp>
        <p:nvSpPr>
          <p:cNvPr id="3" name="Content Placeholder 2">
            <a:extLst>
              <a:ext uri="{FF2B5EF4-FFF2-40B4-BE49-F238E27FC236}">
                <a16:creationId xmlns:a16="http://schemas.microsoft.com/office/drawing/2014/main" id="{AB87D842-A7F9-A45B-2ACA-1D19F5D9673F}"/>
              </a:ext>
            </a:extLst>
          </p:cNvPr>
          <p:cNvSpPr>
            <a:spLocks noGrp="1"/>
          </p:cNvSpPr>
          <p:nvPr>
            <p:ph idx="1"/>
          </p:nvPr>
        </p:nvSpPr>
        <p:spPr>
          <a:xfrm>
            <a:off x="144379" y="1267326"/>
            <a:ext cx="11790947" cy="5590674"/>
          </a:xfrm>
        </p:spPr>
        <p:txBody>
          <a:bodyPr>
            <a:normAutofit fontScale="55000" lnSpcReduction="20000"/>
          </a:bodyPr>
          <a:lstStyle/>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Agarwal, M., &amp; Dwivedi, R. (2017). Pradhan Mantri Mudra Yojana: A Critical Review.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Pari Kalpana - KIIT Journal of Management</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97–106. https://doi.org/10.23862/kiit-parikalpana/2017/v13/i2/164524</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Agrawal, A., Mishra, J. K., &amp; Singh, C. (2023). Problem Faced by Women in India for Entrepreneur.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EDUZONE: International Peer Reviewed/Refereed Multidisciplinary Journal (EIPRMJ)</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12</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(1), 214–218.</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Ali, A., &amp; Husain, F. (2014). MS me ` S in India : Problems , Solutions and Prospectus in Present Scenario.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International Journal of Engineering and Management Science</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5</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(2), 109–115.</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Das, K. (2008). Micro, Small and Medium Enterprises in India: Unfair Fare.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GIDR Working Paper</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181</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1–29.</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Karmakar, A. (2021). Role Of Msmes In Sustainable Development And Women Empowerment Through Employment Generation â€“ A Study Of Uttarakhand.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Elementary Education Online</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20</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(02), 2709–2721. https://doi.org/10.17051/ilkonline.2021.02.288</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Kumar, P., &amp; Divya. (2021). Relationship between Microfinance, Mudra, Women entrepreneurship, socioeconomic development and women empowerment: A review based study.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International Journal of Multidisciplinary</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6</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(2), 48–58.</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Lama, P. (2012). Micro , Small and Medium Enterprises ( MSMEs ) In India-Problems and Prospects.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Business Studies</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XXXIII</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106–116.</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indent="-304800" algn="just">
              <a:lnSpc>
                <a:spcPct val="150000"/>
              </a:lnSpc>
              <a:spcAft>
                <a:spcPts val="800"/>
              </a:spcAft>
            </a:pP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Mahesh, K. M., Aithal, P. S., &amp; Sharma, K. R. S. (2022). Role of MUDRA in Promoting SMEs / MSE , MSMEs , and allied Agriculture Sector in the rural and urban area - To Achieve 5 Trillion Economy.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International Journal of Management, Technology, and Social Sciences</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i="1" kern="0" dirty="0">
                <a:effectLst/>
                <a:latin typeface="Times New Roman" panose="02020603050405020304" pitchFamily="18" charset="0"/>
                <a:ea typeface="Calibri" panose="020F0502020204030204" pitchFamily="34" charset="0"/>
                <a:cs typeface="Times New Roman" panose="02020603050405020304" pitchFamily="18" charset="0"/>
              </a:rPr>
              <a:t>7</a:t>
            </a:r>
            <a:r>
              <a:rPr lang="en-IN" sz="2200" kern="0" dirty="0">
                <a:effectLst/>
                <a:latin typeface="Times New Roman" panose="02020603050405020304" pitchFamily="18" charset="0"/>
                <a:ea typeface="Calibri" panose="020F0502020204030204" pitchFamily="34" charset="0"/>
                <a:cs typeface="Times New Roman" panose="02020603050405020304" pitchFamily="18" charset="0"/>
              </a:rPr>
              <a:t>(1), 1–16.</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96615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FEAC-6BDF-7BED-2918-44B6F79D3105}"/>
              </a:ext>
            </a:extLst>
          </p:cNvPr>
          <p:cNvSpPr>
            <a:spLocks noGrp="1"/>
          </p:cNvSpPr>
          <p:nvPr>
            <p:ph type="title"/>
          </p:nvPr>
        </p:nvSpPr>
        <p:spPr/>
        <p:txBody>
          <a:bodyPr/>
          <a:lstStyle/>
          <a:p>
            <a:r>
              <a:rPr lang="en-IN" b="1" dirty="0"/>
              <a:t>Introduction </a:t>
            </a:r>
          </a:p>
        </p:txBody>
      </p:sp>
      <p:sp>
        <p:nvSpPr>
          <p:cNvPr id="3" name="Content Placeholder 2">
            <a:extLst>
              <a:ext uri="{FF2B5EF4-FFF2-40B4-BE49-F238E27FC236}">
                <a16:creationId xmlns:a16="http://schemas.microsoft.com/office/drawing/2014/main" id="{7995B609-921A-741F-D1FA-736AE426F1B6}"/>
              </a:ext>
            </a:extLst>
          </p:cNvPr>
          <p:cNvSpPr>
            <a:spLocks noGrp="1"/>
          </p:cNvSpPr>
          <p:nvPr>
            <p:ph idx="1"/>
          </p:nvPr>
        </p:nvSpPr>
        <p:spPr/>
        <p:txBody>
          <a:bodyPr>
            <a:normAutofit fontScale="92500" lnSpcReduction="10000"/>
          </a:bodyPr>
          <a:lstStyle/>
          <a:p>
            <a:pPr algn="just"/>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Promotion of financial inclusion stands out as one of the paramount goals of the government, aimed to broaden the reach of financial products and services to serve the underserved and unprivileged section of the society (Thorsten, 2016). In order to pursue these goals government of India initiated Pradhan Mantri Mudra Yojana in April 2015.  This program aims to provide loans up to Rs. 10 lakhs to farm, non-farm, non-corporate income- generating activities within the unit engaged in manufacturing, processing, trading and other services sector (Pathak, 2022). To facilitate the financial inclusion of women entrepreneurs in India the government’s flagship programme, PMMY, has played a pivotal role within the economic landscape in India (Silas &amp; Bodra, 2023). </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808704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7756-51B7-6561-3BE5-71165C213FFE}"/>
              </a:ext>
            </a:extLst>
          </p:cNvPr>
          <p:cNvSpPr>
            <a:spLocks noGrp="1"/>
          </p:cNvSpPr>
          <p:nvPr>
            <p:ph type="title"/>
          </p:nvPr>
        </p:nvSpPr>
        <p:spPr/>
        <p:txBody>
          <a:bodyPr/>
          <a:lstStyle/>
          <a:p>
            <a:r>
              <a:rPr lang="en-IN" b="1" dirty="0"/>
              <a:t>Loan categorization under MUDRA yojana</a:t>
            </a:r>
          </a:p>
        </p:txBody>
      </p:sp>
      <p:graphicFrame>
        <p:nvGraphicFramePr>
          <p:cNvPr id="4" name="Content Placeholder 3">
            <a:extLst>
              <a:ext uri="{FF2B5EF4-FFF2-40B4-BE49-F238E27FC236}">
                <a16:creationId xmlns:a16="http://schemas.microsoft.com/office/drawing/2014/main" id="{B5D2D195-60D3-2226-C2B8-219DA3F99F5C}"/>
              </a:ext>
            </a:extLst>
          </p:cNvPr>
          <p:cNvGraphicFramePr>
            <a:graphicFrameLocks noGrp="1"/>
          </p:cNvGraphicFramePr>
          <p:nvPr>
            <p:ph idx="1"/>
            <p:extLst>
              <p:ext uri="{D42A27DB-BD31-4B8C-83A1-F6EECF244321}">
                <p14:modId xmlns:p14="http://schemas.microsoft.com/office/powerpoint/2010/main" val="1741322290"/>
              </p:ext>
            </p:extLst>
          </p:nvPr>
        </p:nvGraphicFramePr>
        <p:xfrm>
          <a:off x="352926" y="1909011"/>
          <a:ext cx="11421979" cy="2791358"/>
        </p:xfrm>
        <a:graphic>
          <a:graphicData uri="http://schemas.openxmlformats.org/drawingml/2006/table">
            <a:tbl>
              <a:tblPr firstRow="1" firstCol="1" bandRow="1">
                <a:tableStyleId>{5C22544A-7EE6-4342-B048-85BDC9FD1C3A}</a:tableStyleId>
              </a:tblPr>
              <a:tblGrid>
                <a:gridCol w="3806904">
                  <a:extLst>
                    <a:ext uri="{9D8B030D-6E8A-4147-A177-3AD203B41FA5}">
                      <a16:colId xmlns:a16="http://schemas.microsoft.com/office/drawing/2014/main" val="3555688864"/>
                    </a:ext>
                  </a:extLst>
                </a:gridCol>
                <a:gridCol w="3806904">
                  <a:extLst>
                    <a:ext uri="{9D8B030D-6E8A-4147-A177-3AD203B41FA5}">
                      <a16:colId xmlns:a16="http://schemas.microsoft.com/office/drawing/2014/main" val="1416390401"/>
                    </a:ext>
                  </a:extLst>
                </a:gridCol>
                <a:gridCol w="3808171">
                  <a:extLst>
                    <a:ext uri="{9D8B030D-6E8A-4147-A177-3AD203B41FA5}">
                      <a16:colId xmlns:a16="http://schemas.microsoft.com/office/drawing/2014/main" val="465271330"/>
                    </a:ext>
                  </a:extLst>
                </a:gridCol>
              </a:tblGrid>
              <a:tr h="462813">
                <a:tc>
                  <a:txBody>
                    <a:bodyPr/>
                    <a:lstStyle/>
                    <a:p>
                      <a:pPr algn="ctr">
                        <a:lnSpc>
                          <a:spcPct val="107000"/>
                        </a:lnSpc>
                        <a:spcAft>
                          <a:spcPts val="800"/>
                        </a:spcAft>
                      </a:pPr>
                      <a:r>
                        <a:rPr lang="en-IN" sz="2400" kern="100" dirty="0">
                          <a:solidFill>
                            <a:schemeClr val="tx1"/>
                          </a:solidFill>
                          <a:effectLst/>
                        </a:rPr>
                        <a:t>Shishu</a:t>
                      </a:r>
                      <a:endParaRPr lang="en-IN"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solidFill>
                            <a:schemeClr val="tx1"/>
                          </a:solidFill>
                          <a:effectLst/>
                        </a:rPr>
                        <a:t>Kishore</a:t>
                      </a:r>
                      <a:endParaRPr lang="en-IN"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a:solidFill>
                            <a:schemeClr val="tx1"/>
                          </a:solidFill>
                          <a:effectLst/>
                        </a:rPr>
                        <a:t>Tarun</a:t>
                      </a:r>
                      <a:endParaRPr lang="en-IN"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6925767"/>
                  </a:ext>
                </a:extLst>
              </a:tr>
              <a:tr h="1915346">
                <a:tc>
                  <a:txBody>
                    <a:bodyPr/>
                    <a:lstStyle/>
                    <a:p>
                      <a:pPr algn="ctr">
                        <a:lnSpc>
                          <a:spcPct val="107000"/>
                        </a:lnSpc>
                        <a:spcAft>
                          <a:spcPts val="800"/>
                        </a:spcAft>
                      </a:pPr>
                      <a:r>
                        <a:rPr lang="en-IN" sz="2400" kern="100" dirty="0">
                          <a:solidFill>
                            <a:schemeClr val="tx1"/>
                          </a:solidFill>
                          <a:effectLst/>
                        </a:rPr>
                        <a:t>Loan up to Rs 50, 000 to new entrepreneur to help them in setting their business ventures</a:t>
                      </a:r>
                      <a:endParaRPr lang="en-IN"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solidFill>
                            <a:schemeClr val="tx1"/>
                          </a:solidFill>
                          <a:effectLst/>
                        </a:rPr>
                        <a:t>Loan ranging from Rs.  50,001 to 5,00,000for the expansion and growth of already existed businesses</a:t>
                      </a:r>
                      <a:endParaRPr lang="en-IN"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400" kern="100" dirty="0">
                          <a:solidFill>
                            <a:schemeClr val="tx1"/>
                          </a:solidFill>
                          <a:effectLst/>
                        </a:rPr>
                        <a:t>Loan ranging from Rs 5,00,001 to 10,00,000 to very well business that required more additional funds for their further growth and expansion.</a:t>
                      </a:r>
                      <a:endParaRPr lang="en-IN"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0165170"/>
                  </a:ext>
                </a:extLst>
              </a:tr>
            </a:tbl>
          </a:graphicData>
        </a:graphic>
      </p:graphicFrame>
    </p:spTree>
    <p:extLst>
      <p:ext uri="{BB962C8B-B14F-4D97-AF65-F5344CB8AC3E}">
        <p14:creationId xmlns:p14="http://schemas.microsoft.com/office/powerpoint/2010/main" val="971490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06DA9-AE45-BE86-66FB-F02FE04E5C9C}"/>
              </a:ext>
            </a:extLst>
          </p:cNvPr>
          <p:cNvSpPr>
            <a:spLocks noGrp="1"/>
          </p:cNvSpPr>
          <p:nvPr>
            <p:ph type="title"/>
          </p:nvPr>
        </p:nvSpPr>
        <p:spPr/>
        <p:txBody>
          <a:bodyPr/>
          <a:lstStyle/>
          <a:p>
            <a:r>
              <a:rPr lang="en-IN" b="1" dirty="0"/>
              <a:t>Definition of MSME </a:t>
            </a:r>
          </a:p>
        </p:txBody>
      </p:sp>
      <p:sp>
        <p:nvSpPr>
          <p:cNvPr id="3" name="Content Placeholder 2">
            <a:extLst>
              <a:ext uri="{FF2B5EF4-FFF2-40B4-BE49-F238E27FC236}">
                <a16:creationId xmlns:a16="http://schemas.microsoft.com/office/drawing/2014/main" id="{28E2DEF6-7442-0645-D162-D65E4B434CB1}"/>
              </a:ext>
            </a:extLst>
          </p:cNvPr>
          <p:cNvSpPr>
            <a:spLocks noGrp="1"/>
          </p:cNvSpPr>
          <p:nvPr>
            <p:ph idx="1"/>
          </p:nvPr>
        </p:nvSpPr>
        <p:spPr>
          <a:xfrm>
            <a:off x="481263" y="1690688"/>
            <a:ext cx="11518232" cy="5046996"/>
          </a:xfrm>
        </p:spPr>
        <p:txBody>
          <a:bodyPr>
            <a:normAutofit/>
          </a:bodyPr>
          <a:lstStyle/>
          <a:p>
            <a:pPr marL="0" indent="0" algn="just">
              <a:lnSpc>
                <a:spcPct val="150000"/>
              </a:lnSpc>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The definition of MSME as per the RBI and the Government of India Gazette official notification S.O. 2119 (E) dated on June 26, 2020, are as follows:</a:t>
            </a:r>
            <a:endParaRPr lang="en-IN" sz="20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A micro enterprise is an enterprise where investment in plant and machinery or equipment does not exceed Rs. 1 crore and turnover do not exceed Rs. 5 crores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A small enterprise is an enterprise where investment in plant and machinery or equipment does not exceed Rs. 10 crore and turnover does not exceed 50 crores.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A medium enterprise is an enterprise where the investment in plant and machinery Rs. 50 crore and turnover does not exceed Rs 250 crore.</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1118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66293-7A57-7FF0-42A7-367E74CE3CC8}"/>
              </a:ext>
            </a:extLst>
          </p:cNvPr>
          <p:cNvSpPr>
            <a:spLocks noGrp="1"/>
          </p:cNvSpPr>
          <p:nvPr>
            <p:ph type="title"/>
          </p:nvPr>
        </p:nvSpPr>
        <p:spPr/>
        <p:txBody>
          <a:bodyPr/>
          <a:lstStyle/>
          <a:p>
            <a:r>
              <a:rPr lang="en-IN" b="1" dirty="0"/>
              <a:t>Literature Review </a:t>
            </a:r>
          </a:p>
        </p:txBody>
      </p:sp>
      <p:sp>
        <p:nvSpPr>
          <p:cNvPr id="3" name="Content Placeholder 2">
            <a:extLst>
              <a:ext uri="{FF2B5EF4-FFF2-40B4-BE49-F238E27FC236}">
                <a16:creationId xmlns:a16="http://schemas.microsoft.com/office/drawing/2014/main" id="{B659B426-0C6B-B7A9-04BC-3C6EDA7BB064}"/>
              </a:ext>
            </a:extLst>
          </p:cNvPr>
          <p:cNvSpPr>
            <a:spLocks noGrp="1"/>
          </p:cNvSpPr>
          <p:nvPr>
            <p:ph idx="1"/>
          </p:nvPr>
        </p:nvSpPr>
        <p:spPr>
          <a:xfrm>
            <a:off x="176463" y="1825625"/>
            <a:ext cx="11806990" cy="4783722"/>
          </a:xfrm>
        </p:spPr>
        <p:txBody>
          <a:bodyPr>
            <a:normAutofit fontScale="85000" lnSpcReduction="10000"/>
          </a:bodyPr>
          <a:lstStyle/>
          <a:p>
            <a:pPr marL="742950" lvl="1" indent="-285750" algn="just">
              <a:lnSpc>
                <a:spcPct val="150000"/>
              </a:lnSpc>
              <a:spcAft>
                <a:spcPts val="800"/>
              </a:spcAft>
              <a:buFont typeface="+mj-lt"/>
              <a:buAutoNum type="arabicPeriod"/>
            </a:pPr>
            <a:r>
              <a:rPr lang="en-IN" b="1" kern="100" dirty="0">
                <a:effectLst/>
                <a:latin typeface="Times New Roman" panose="02020603050405020304" pitchFamily="18" charset="0"/>
                <a:ea typeface="Calibri" panose="020F0502020204030204" pitchFamily="34" charset="0"/>
                <a:cs typeface="Times New Roman" panose="02020603050405020304" pitchFamily="18" charset="0"/>
              </a:rPr>
              <a:t>Role of MSME in economic growth</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MSME plays crucial role in the growth and development of any economy and therefore it pivotal to protect, promote and develop them for the sustainable growth of the country (Das, 2008). In the context of developing country like India, MSME contributes more than 50% of the total output among the manufacturing sector (Ali &amp; Husain, 2014). To enhance the efficiency and the competitiveness, government should take measures for productivity improvement, quality enhancement and cost reduction (Lama, 2012). MSME stands out as one of the most expanding sector that having significant potential in production, employment generation and exports, this sector plays a pivotal role in driving economic growth and fostering innovations (Srivastava, 2020). This serves serve as a crucial catalyst for inclusive growth, empowering the marginalized and vulnerable groups and communities (Shelly et al., 2020).</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234008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DC87D-08AB-19F5-F620-3F81E9B1D99F}"/>
              </a:ext>
            </a:extLst>
          </p:cNvPr>
          <p:cNvSpPr>
            <a:spLocks noGrp="1"/>
          </p:cNvSpPr>
          <p:nvPr>
            <p:ph type="title"/>
          </p:nvPr>
        </p:nvSpPr>
        <p:spPr>
          <a:xfrm>
            <a:off x="838200" y="365126"/>
            <a:ext cx="10515600" cy="1431590"/>
          </a:xfrm>
        </p:spPr>
        <p:txBody>
          <a:bodyPr>
            <a:normAutofit/>
          </a:bodyPr>
          <a:lstStyle/>
          <a:p>
            <a:r>
              <a:rPr lang="en-IN" sz="2800" b="1" kern="100" dirty="0">
                <a:effectLst/>
                <a:latin typeface="Times New Roman" panose="02020603050405020304" pitchFamily="18" charset="0"/>
                <a:ea typeface="Calibri" panose="020F0502020204030204" pitchFamily="34" charset="0"/>
                <a:cs typeface="Times New Roman" panose="02020603050405020304" pitchFamily="18" charset="0"/>
              </a:rPr>
              <a:t>MSME and women</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graphicFrame>
        <p:nvGraphicFramePr>
          <p:cNvPr id="4" name="Content Placeholder 3">
            <a:extLst>
              <a:ext uri="{FF2B5EF4-FFF2-40B4-BE49-F238E27FC236}">
                <a16:creationId xmlns:a16="http://schemas.microsoft.com/office/drawing/2014/main" id="{5CEAFFDC-821F-0A33-B944-D7AB0C29DB1A}"/>
              </a:ext>
            </a:extLst>
          </p:cNvPr>
          <p:cNvGraphicFramePr>
            <a:graphicFrameLocks noGrp="1"/>
          </p:cNvGraphicFramePr>
          <p:nvPr>
            <p:ph idx="1"/>
            <p:extLst>
              <p:ext uri="{D42A27DB-BD31-4B8C-83A1-F6EECF244321}">
                <p14:modId xmlns:p14="http://schemas.microsoft.com/office/powerpoint/2010/main" val="2644868524"/>
              </p:ext>
            </p:extLst>
          </p:nvPr>
        </p:nvGraphicFramePr>
        <p:xfrm>
          <a:off x="517358" y="1155033"/>
          <a:ext cx="10515600" cy="2856550"/>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451662980"/>
                    </a:ext>
                  </a:extLst>
                </a:gridCol>
                <a:gridCol w="2628900">
                  <a:extLst>
                    <a:ext uri="{9D8B030D-6E8A-4147-A177-3AD203B41FA5}">
                      <a16:colId xmlns:a16="http://schemas.microsoft.com/office/drawing/2014/main" val="4061297619"/>
                    </a:ext>
                  </a:extLst>
                </a:gridCol>
                <a:gridCol w="2628900">
                  <a:extLst>
                    <a:ext uri="{9D8B030D-6E8A-4147-A177-3AD203B41FA5}">
                      <a16:colId xmlns:a16="http://schemas.microsoft.com/office/drawing/2014/main" val="4034176453"/>
                    </a:ext>
                  </a:extLst>
                </a:gridCol>
                <a:gridCol w="2628900">
                  <a:extLst>
                    <a:ext uri="{9D8B030D-6E8A-4147-A177-3AD203B41FA5}">
                      <a16:colId xmlns:a16="http://schemas.microsoft.com/office/drawing/2014/main" val="1941210825"/>
                    </a:ext>
                  </a:extLst>
                </a:gridCol>
              </a:tblGrid>
              <a:tr h="490888">
                <a:tc>
                  <a:txBody>
                    <a:bodyPr/>
                    <a:lstStyle/>
                    <a:p>
                      <a:pPr algn="ctr">
                        <a:lnSpc>
                          <a:spcPct val="150000"/>
                        </a:lnSpc>
                        <a:spcAft>
                          <a:spcPts val="800"/>
                        </a:spcAft>
                      </a:pPr>
                      <a:r>
                        <a:rPr lang="en-IN" sz="2800" kern="100" dirty="0">
                          <a:solidFill>
                            <a:schemeClr val="tx1"/>
                          </a:solidFill>
                          <a:effectLst/>
                        </a:rPr>
                        <a:t>Category</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Male</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Female</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All</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4244374"/>
                  </a:ext>
                </a:extLst>
              </a:tr>
              <a:tr h="490888">
                <a:tc>
                  <a:txBody>
                    <a:bodyPr/>
                    <a:lstStyle/>
                    <a:p>
                      <a:pPr algn="ctr">
                        <a:lnSpc>
                          <a:spcPct val="150000"/>
                        </a:lnSpc>
                        <a:spcAft>
                          <a:spcPts val="800"/>
                        </a:spcAft>
                      </a:pPr>
                      <a:r>
                        <a:rPr lang="en-IN" sz="2800" kern="100">
                          <a:solidFill>
                            <a:schemeClr val="tx1"/>
                          </a:solidFill>
                          <a:effectLst/>
                        </a:rPr>
                        <a:t>Micro</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dirty="0">
                          <a:solidFill>
                            <a:schemeClr val="tx1"/>
                          </a:solidFill>
                          <a:effectLst/>
                        </a:rPr>
                        <a:t>79.56%</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20.44%</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100%</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2108261"/>
                  </a:ext>
                </a:extLst>
              </a:tr>
              <a:tr h="490888">
                <a:tc>
                  <a:txBody>
                    <a:bodyPr/>
                    <a:lstStyle/>
                    <a:p>
                      <a:pPr algn="ctr">
                        <a:lnSpc>
                          <a:spcPct val="150000"/>
                        </a:lnSpc>
                        <a:spcAft>
                          <a:spcPts val="800"/>
                        </a:spcAft>
                      </a:pPr>
                      <a:r>
                        <a:rPr lang="en-IN" sz="2800" kern="100">
                          <a:solidFill>
                            <a:schemeClr val="tx1"/>
                          </a:solidFill>
                          <a:effectLst/>
                        </a:rPr>
                        <a:t>Small</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dirty="0">
                          <a:solidFill>
                            <a:schemeClr val="tx1"/>
                          </a:solidFill>
                          <a:effectLst/>
                        </a:rPr>
                        <a:t>94.74%</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dirty="0">
                          <a:solidFill>
                            <a:schemeClr val="tx1"/>
                          </a:solidFill>
                          <a:effectLst/>
                        </a:rPr>
                        <a:t>5.26%</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dirty="0">
                          <a:solidFill>
                            <a:schemeClr val="tx1"/>
                          </a:solidFill>
                          <a:effectLst/>
                        </a:rPr>
                        <a:t>100%</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9521482"/>
                  </a:ext>
                </a:extLst>
              </a:tr>
              <a:tr h="490888">
                <a:tc>
                  <a:txBody>
                    <a:bodyPr/>
                    <a:lstStyle/>
                    <a:p>
                      <a:pPr algn="ctr">
                        <a:lnSpc>
                          <a:spcPct val="150000"/>
                        </a:lnSpc>
                        <a:spcAft>
                          <a:spcPts val="800"/>
                        </a:spcAft>
                      </a:pPr>
                      <a:r>
                        <a:rPr lang="en-IN" sz="2800" kern="100">
                          <a:solidFill>
                            <a:schemeClr val="tx1"/>
                          </a:solidFill>
                          <a:effectLst/>
                        </a:rPr>
                        <a:t>Medium</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97.33%</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dirty="0">
                          <a:solidFill>
                            <a:schemeClr val="tx1"/>
                          </a:solidFill>
                          <a:effectLst/>
                        </a:rPr>
                        <a:t>2.67%</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100%</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1368545"/>
                  </a:ext>
                </a:extLst>
              </a:tr>
              <a:tr h="490888">
                <a:tc>
                  <a:txBody>
                    <a:bodyPr/>
                    <a:lstStyle/>
                    <a:p>
                      <a:pPr algn="ctr">
                        <a:lnSpc>
                          <a:spcPct val="150000"/>
                        </a:lnSpc>
                        <a:spcAft>
                          <a:spcPts val="800"/>
                        </a:spcAft>
                      </a:pPr>
                      <a:r>
                        <a:rPr lang="en-IN" sz="2800" kern="100">
                          <a:solidFill>
                            <a:schemeClr val="tx1"/>
                          </a:solidFill>
                          <a:effectLst/>
                        </a:rPr>
                        <a:t>All</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dirty="0">
                          <a:solidFill>
                            <a:schemeClr val="tx1"/>
                          </a:solidFill>
                          <a:effectLst/>
                        </a:rPr>
                        <a:t>79.63%</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a:solidFill>
                            <a:schemeClr val="tx1"/>
                          </a:solidFill>
                          <a:effectLst/>
                        </a:rPr>
                        <a:t>20.37%</a:t>
                      </a:r>
                      <a:endParaRPr lang="en-IN" sz="2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N" sz="2800" kern="100" dirty="0">
                          <a:solidFill>
                            <a:schemeClr val="tx1"/>
                          </a:solidFill>
                          <a:effectLst/>
                        </a:rPr>
                        <a:t>100%</a:t>
                      </a:r>
                      <a:endParaRPr lang="en-IN"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4933924"/>
                  </a:ext>
                </a:extLst>
              </a:tr>
            </a:tbl>
          </a:graphicData>
        </a:graphic>
      </p:graphicFrame>
    </p:spTree>
    <p:extLst>
      <p:ext uri="{BB962C8B-B14F-4D97-AF65-F5344CB8AC3E}">
        <p14:creationId xmlns:p14="http://schemas.microsoft.com/office/powerpoint/2010/main" val="16115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41988-5DB7-A472-1D2F-CD6A1EA3DC53}"/>
              </a:ext>
            </a:extLst>
          </p:cNvPr>
          <p:cNvSpPr>
            <a:spLocks noGrp="1"/>
          </p:cNvSpPr>
          <p:nvPr>
            <p:ph type="title"/>
          </p:nvPr>
        </p:nvSpPr>
        <p:spPr/>
        <p:txBody>
          <a:bodyPr/>
          <a:lstStyle/>
          <a:p>
            <a:r>
              <a:rPr lang="en-IN" dirty="0"/>
              <a:t>PMMY and Women</a:t>
            </a:r>
          </a:p>
        </p:txBody>
      </p:sp>
      <p:sp>
        <p:nvSpPr>
          <p:cNvPr id="3" name="Content Placeholder 2">
            <a:extLst>
              <a:ext uri="{FF2B5EF4-FFF2-40B4-BE49-F238E27FC236}">
                <a16:creationId xmlns:a16="http://schemas.microsoft.com/office/drawing/2014/main" id="{8F9786C8-B8E7-5FDB-E2F5-6B74726A5C32}"/>
              </a:ext>
            </a:extLst>
          </p:cNvPr>
          <p:cNvSpPr>
            <a:spLocks noGrp="1"/>
          </p:cNvSpPr>
          <p:nvPr>
            <p:ph idx="1"/>
          </p:nvPr>
        </p:nvSpPr>
        <p:spPr/>
        <p:txBody>
          <a:bodyPr>
            <a:normAutofit fontScale="92500" lnSpcReduction="20000"/>
          </a:bodyPr>
          <a:lstStyle/>
          <a:p>
            <a:pPr algn="just"/>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The main problem associate with the growth and the development of women entrepreneurs is the lack of financial assistance (Agrawal et al., 2023) . To resolve the issue government of India has undertaken variety of measures such as Jan Dhan Yojana, Mudra Yojana, Sukanya Samriddhi yojana etc. Among all these initiative Mudra initiative plays a pivotal role in providing financial assistance for the growth and development of women MSMEs (Mahesh et al., 2022). It supports women entrepreneurs by providing them loan assistance without any collateral security for their socio-economic development (Kumar &amp; Divya, 2021).  By providing the financial support this initiative succeed in improving women’s standard of living, rising their per capita income and reduction in poverty (R. R. Singh, 2022).  PMMY performed well in promoting the new entrepreneurs under the Shishu category (Ramesh, 2016). This scheme succeed in generating more employment opportunities by providing them financial assistance to begin a new business venture (Soni, 2016). The study of Agarwal &amp; Dwivedi (2017) analysed the performance of PMMY on the basis of caste, states and category wise. Andaman and Nicobar having negative growth trend and Assam having higher growth rate.</a:t>
            </a:r>
            <a:r>
              <a:rPr lang="en-IN" sz="20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67932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F6C26-1E46-3D50-EBC9-5CCF441BA6B7}"/>
              </a:ext>
            </a:extLst>
          </p:cNvPr>
          <p:cNvSpPr>
            <a:spLocks noGrp="1"/>
          </p:cNvSpPr>
          <p:nvPr>
            <p:ph type="title"/>
          </p:nvPr>
        </p:nvSpPr>
        <p:spPr/>
        <p:txBody>
          <a:bodyPr/>
          <a:lstStyle/>
          <a:p>
            <a:r>
              <a:rPr lang="en-IN" b="1" dirty="0"/>
              <a:t>Research Gap </a:t>
            </a:r>
          </a:p>
        </p:txBody>
      </p:sp>
      <p:sp>
        <p:nvSpPr>
          <p:cNvPr id="3" name="Content Placeholder 2">
            <a:extLst>
              <a:ext uri="{FF2B5EF4-FFF2-40B4-BE49-F238E27FC236}">
                <a16:creationId xmlns:a16="http://schemas.microsoft.com/office/drawing/2014/main" id="{B9111902-EB4F-252F-5DC5-7CAC3C699E43}"/>
              </a:ext>
            </a:extLst>
          </p:cNvPr>
          <p:cNvSpPr>
            <a:spLocks noGrp="1"/>
          </p:cNvSpPr>
          <p:nvPr>
            <p:ph idx="1"/>
          </p:nvPr>
        </p:nvSpPr>
        <p:spPr/>
        <p:txBody>
          <a:bodyPr/>
          <a:lstStyle/>
          <a:p>
            <a:pPr algn="just"/>
            <a:r>
              <a:rPr lang="en-IN" kern="100" dirty="0">
                <a:effectLst/>
                <a:latin typeface="Times New Roman" panose="02020603050405020304" pitchFamily="18" charset="0"/>
                <a:ea typeface="Calibri" panose="020F0502020204030204" pitchFamily="34" charset="0"/>
                <a:cs typeface="Times New Roman" panose="02020603050405020304" pitchFamily="18" charset="0"/>
              </a:rPr>
              <a:t>Women participation in MSMEs particularly under Mudra Yojana, is relatively one of the unexplored areas in the context of India’s economic growth. Limited comprehensive studies available that analyse the role of women-led MSME in the economic growth of the nation. No much studies investigate the relationship between number of accounts, loan amount sanctioned and the actual amount of loan disbursed under MUDRA Yojana. There is need to gain deeper insights related to the factors that affects the decision making and management and the gender- specific challenges that women entrepreneur encounter.</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64794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BFB33-FB92-9492-6D65-6AA932F7B78A}"/>
              </a:ext>
            </a:extLst>
          </p:cNvPr>
          <p:cNvSpPr>
            <a:spLocks noGrp="1"/>
          </p:cNvSpPr>
          <p:nvPr>
            <p:ph type="title"/>
          </p:nvPr>
        </p:nvSpPr>
        <p:spPr/>
        <p:txBody>
          <a:bodyPr/>
          <a:lstStyle/>
          <a:p>
            <a:r>
              <a:rPr lang="en-IN" b="1" dirty="0"/>
              <a:t>Research Objective </a:t>
            </a:r>
          </a:p>
        </p:txBody>
      </p:sp>
      <p:sp>
        <p:nvSpPr>
          <p:cNvPr id="3" name="Content Placeholder 2">
            <a:extLst>
              <a:ext uri="{FF2B5EF4-FFF2-40B4-BE49-F238E27FC236}">
                <a16:creationId xmlns:a16="http://schemas.microsoft.com/office/drawing/2014/main" id="{5677D3F5-3801-8A3D-95A3-E620FD4C8DB8}"/>
              </a:ext>
            </a:extLst>
          </p:cNvPr>
          <p:cNvSpPr>
            <a:spLocks noGrp="1"/>
          </p:cNvSpPr>
          <p:nvPr>
            <p:ph idx="1"/>
          </p:nvPr>
        </p:nvSpPr>
        <p:spPr>
          <a:xfrm>
            <a:off x="368968" y="1825625"/>
            <a:ext cx="10984832" cy="4351338"/>
          </a:xfrm>
        </p:spPr>
        <p:txBody>
          <a:bodyPr>
            <a:normAutofit fontScale="85000" lnSpcReduction="10000"/>
          </a:bodyPr>
          <a:lstStyle/>
          <a:p>
            <a:pPr marL="0" indent="0" algn="just">
              <a:lnSpc>
                <a:spcPct val="150000"/>
              </a:lnSpc>
              <a:spcAft>
                <a:spcPts val="800"/>
              </a:spcAft>
              <a:buNone/>
            </a:pPr>
            <a:r>
              <a:rPr lang="en-IN" sz="2600" b="1" kern="100" dirty="0">
                <a:effectLst/>
                <a:latin typeface="Times New Roman" panose="02020603050405020304" pitchFamily="18" charset="0"/>
                <a:ea typeface="Calibri" panose="020F0502020204030204" pitchFamily="34" charset="0"/>
                <a:cs typeface="Times New Roman" panose="02020603050405020304" pitchFamily="18" charset="0"/>
              </a:rPr>
              <a:t>Based on the research gap following are the proposed research objectives of the study:</a:t>
            </a:r>
            <a:endParaRPr lang="en-IN"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IN" sz="2600" kern="100" dirty="0">
                <a:effectLst/>
                <a:latin typeface="Times New Roman" panose="02020603050405020304" pitchFamily="18" charset="0"/>
                <a:ea typeface="Calibri" panose="020F0502020204030204" pitchFamily="34" charset="0"/>
                <a:cs typeface="Times New Roman" panose="02020603050405020304" pitchFamily="18" charset="0"/>
              </a:rPr>
              <a:t>To examine the trend and pattern in Number of accounts owned by women-led enterprise under the three schemes of Mudra Yojana consisting Shishu, Kishore and Tarun.</a:t>
            </a:r>
            <a:endParaRPr lang="en-IN"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IN" sz="2600" kern="100" dirty="0">
                <a:effectLst/>
                <a:latin typeface="Times New Roman" panose="02020603050405020304" pitchFamily="18" charset="0"/>
                <a:ea typeface="Calibri" panose="020F0502020204030204" pitchFamily="34" charset="0"/>
                <a:cs typeface="Times New Roman" panose="02020603050405020304" pitchFamily="18" charset="0"/>
              </a:rPr>
              <a:t>To assess the relationship between the number of Mudra account owned by women and loan amount sanctioned to the amount of loan disbursed Under the MUDRA Yojana. </a:t>
            </a:r>
            <a:endParaRPr lang="en-IN"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0624532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TotalTime>
  <Words>2359</Words>
  <Application>Microsoft Office PowerPoint</Application>
  <PresentationFormat>Widescreen</PresentationFormat>
  <Paragraphs>219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Symbol</vt:lpstr>
      <vt:lpstr>Times New Roman</vt:lpstr>
      <vt:lpstr>Trebuchet MS</vt:lpstr>
      <vt:lpstr>Wingdings 3</vt:lpstr>
      <vt:lpstr>Facet</vt:lpstr>
      <vt:lpstr>WOMEN’S FINANCIAL RESILIENCE: A LOOK AT MUDRA YOJANA’S INFLUENCE ON INDIAN MSMEs</vt:lpstr>
      <vt:lpstr>Introduction </vt:lpstr>
      <vt:lpstr>Loan categorization under MUDRA yojana</vt:lpstr>
      <vt:lpstr>Definition of MSME </vt:lpstr>
      <vt:lpstr>Literature Review </vt:lpstr>
      <vt:lpstr>MSME and women </vt:lpstr>
      <vt:lpstr>PMMY and Women</vt:lpstr>
      <vt:lpstr>Research Gap </vt:lpstr>
      <vt:lpstr>Research Objective </vt:lpstr>
      <vt:lpstr>Research Methodology</vt:lpstr>
      <vt:lpstr>Findings and Discussion</vt:lpstr>
      <vt:lpstr>Comparative Analysis </vt:lpstr>
      <vt:lpstr>2 to test the Relationship between the number of Mudra account and loan amount sanctioned to the amount of loan disbursed Under the MUDRA Yojana </vt:lpstr>
      <vt:lpstr>PowerPoint Presentation</vt:lpstr>
      <vt:lpstr>Results of correlation analysis </vt:lpstr>
      <vt:lpstr>PowerPoint Presentation</vt:lpstr>
      <vt:lpstr>Conclusion of the Study </vt:lpstr>
      <vt:lpstr>Future Research Scope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FINANCIAL RESILIENCE: A LOOK AT MUDRA YOJANA’S INFLUENCE ON INDIAN MSMEs</dc:title>
  <dc:creator>Priya Gupta</dc:creator>
  <cp:lastModifiedBy>Advocate Dr Kazi Abdul Mannan</cp:lastModifiedBy>
  <cp:revision>2</cp:revision>
  <dcterms:created xsi:type="dcterms:W3CDTF">2023-11-17T10:16:17Z</dcterms:created>
  <dcterms:modified xsi:type="dcterms:W3CDTF">2023-11-17T12:53:56Z</dcterms:modified>
</cp:coreProperties>
</file>