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7337A-53B4-00D3-8BCF-299D25FFFDB8}"/>
              </a:ext>
            </a:extLst>
          </p:cNvPr>
          <p:cNvSpPr>
            <a:spLocks noGrp="1"/>
          </p:cNvSpPr>
          <p:nvPr>
            <p:ph type="ctrTitle"/>
          </p:nvPr>
        </p:nvSpPr>
        <p:spPr>
          <a:xfrm>
            <a:off x="1507067" y="864973"/>
            <a:ext cx="7766936" cy="1096899"/>
          </a:xfrm>
        </p:spPr>
        <p:txBody>
          <a:bodyPr/>
          <a:lstStyle/>
          <a:p>
            <a:pPr algn="ctr"/>
            <a:r>
              <a:rPr lang="en-GB" sz="2400" b="1" kern="100" dirty="0">
                <a:effectLst/>
                <a:latin typeface="Times New Roman" panose="02020603050405020304" pitchFamily="18" charset="0"/>
                <a:ea typeface="Calibri" panose="020F0502020204030204" pitchFamily="34" charset="0"/>
                <a:cs typeface="Arial" panose="020B0604020202020204" pitchFamily="34" charset="0"/>
              </a:rPr>
              <a:t>Effects of Population Growth Rate, Poverty and COVID-19 on Economic Growth in Africa (2020-2022). A panel regression Approach.</a:t>
            </a:r>
            <a:br>
              <a:rPr lang="en-US" sz="2400" kern="1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Subtitle 2">
            <a:extLst>
              <a:ext uri="{FF2B5EF4-FFF2-40B4-BE49-F238E27FC236}">
                <a16:creationId xmlns:a16="http://schemas.microsoft.com/office/drawing/2014/main" id="{10D738EF-129A-1EF4-B40E-2B1FAEBDFA6E}"/>
              </a:ext>
            </a:extLst>
          </p:cNvPr>
          <p:cNvSpPr>
            <a:spLocks noGrp="1"/>
          </p:cNvSpPr>
          <p:nvPr>
            <p:ph type="subTitle" idx="1"/>
          </p:nvPr>
        </p:nvSpPr>
        <p:spPr>
          <a:xfrm>
            <a:off x="1507067" y="2100649"/>
            <a:ext cx="7766936" cy="4102443"/>
          </a:xfrm>
        </p:spPr>
        <p:txBody>
          <a:bodyPr>
            <a:normAutofit fontScale="47500" lnSpcReduction="20000"/>
          </a:bodyPr>
          <a:lstStyle/>
          <a:p>
            <a:pPr algn="ctr">
              <a:lnSpc>
                <a:spcPct val="107000"/>
              </a:lnSpc>
              <a:spcAft>
                <a:spcPts val="800"/>
              </a:spcAft>
            </a:pPr>
            <a:r>
              <a:rPr lang="en-GB" sz="3200" b="1" kern="100" dirty="0">
                <a:effectLst/>
                <a:latin typeface="Times New Roman" panose="02020603050405020304" pitchFamily="18" charset="0"/>
                <a:ea typeface="Calibri" panose="020F0502020204030204" pitchFamily="34" charset="0"/>
                <a:cs typeface="Arial" panose="020B0604020202020204" pitchFamily="34" charset="0"/>
              </a:rPr>
              <a:t>GWAISON Panan Danladi</a:t>
            </a:r>
            <a:r>
              <a:rPr lang="en-GB" sz="3200" b="1" kern="100" baseline="30000" dirty="0">
                <a:effectLst/>
                <a:latin typeface="Times New Roman" panose="02020603050405020304" pitchFamily="18" charset="0"/>
                <a:ea typeface="Calibri" panose="020F0502020204030204" pitchFamily="34" charset="0"/>
                <a:cs typeface="Arial" panose="020B0604020202020204" pitchFamily="34" charset="0"/>
              </a:rPr>
              <a:t>1</a:t>
            </a:r>
            <a:r>
              <a:rPr lang="en-GB" sz="3200" b="1" kern="100" dirty="0">
                <a:effectLst/>
                <a:latin typeface="Times New Roman" panose="02020603050405020304" pitchFamily="18" charset="0"/>
                <a:ea typeface="Calibri" panose="020F0502020204030204" pitchFamily="34" charset="0"/>
                <a:cs typeface="Arial" panose="020B0604020202020204" pitchFamily="34" charset="0"/>
              </a:rPr>
              <a:t>, </a:t>
            </a:r>
            <a:r>
              <a:rPr lang="en-US" sz="3200" b="1" kern="100" dirty="0" err="1">
                <a:effectLst/>
                <a:latin typeface="Times New Roman" panose="02020603050405020304" pitchFamily="18" charset="0"/>
                <a:ea typeface="Calibri" panose="020F0502020204030204" pitchFamily="34" charset="0"/>
                <a:cs typeface="Arial" panose="020B0604020202020204" pitchFamily="34" charset="0"/>
              </a:rPr>
              <a:t>Apeh</a:t>
            </a:r>
            <a:r>
              <a:rPr lang="en-US" sz="3200" b="1" kern="100" dirty="0">
                <a:effectLst/>
                <a:latin typeface="Times New Roman" panose="02020603050405020304" pitchFamily="18" charset="0"/>
                <a:ea typeface="Calibri" panose="020F0502020204030204" pitchFamily="34" charset="0"/>
                <a:cs typeface="Arial" panose="020B0604020202020204" pitchFamily="34" charset="0"/>
              </a:rPr>
              <a:t> </a:t>
            </a:r>
            <a:r>
              <a:rPr lang="en-US" sz="3200" b="1" kern="100" dirty="0" err="1">
                <a:effectLst/>
                <a:latin typeface="Times New Roman" panose="02020603050405020304" pitchFamily="18" charset="0"/>
                <a:ea typeface="Calibri" panose="020F0502020204030204" pitchFamily="34" charset="0"/>
                <a:cs typeface="Arial" panose="020B0604020202020204" pitchFamily="34" charset="0"/>
              </a:rPr>
              <a:t>Ajene</a:t>
            </a:r>
            <a:r>
              <a:rPr lang="en-US" sz="3200" b="1" kern="100" dirty="0">
                <a:effectLst/>
                <a:latin typeface="Times New Roman" panose="02020603050405020304" pitchFamily="18" charset="0"/>
                <a:ea typeface="Calibri" panose="020F0502020204030204" pitchFamily="34" charset="0"/>
                <a:cs typeface="Arial" panose="020B0604020202020204" pitchFamily="34" charset="0"/>
              </a:rPr>
              <a:t> Sunday, Ph. D</a:t>
            </a:r>
            <a:r>
              <a:rPr lang="en-US" sz="3200" b="1" kern="100" baseline="30000" dirty="0">
                <a:effectLst/>
                <a:latin typeface="Times New Roman" panose="02020603050405020304" pitchFamily="18" charset="0"/>
                <a:ea typeface="Calibri" panose="020F0502020204030204" pitchFamily="34" charset="0"/>
                <a:cs typeface="Arial" panose="020B0604020202020204" pitchFamily="34" charset="0"/>
              </a:rPr>
              <a:t>2</a:t>
            </a:r>
            <a:r>
              <a:rPr lang="en-US" sz="3200" b="1" kern="100" dirty="0">
                <a:effectLst/>
                <a:latin typeface="Times New Roman" panose="02020603050405020304" pitchFamily="18" charset="0"/>
                <a:ea typeface="Calibri" panose="020F0502020204030204" pitchFamily="34" charset="0"/>
                <a:cs typeface="Arial" panose="020B0604020202020204" pitchFamily="34" charset="0"/>
              </a:rPr>
              <a:t>, Solomon </a:t>
            </a:r>
            <a:r>
              <a:rPr lang="en-US" sz="3200" b="1" kern="100" dirty="0" err="1">
                <a:effectLst/>
                <a:latin typeface="Times New Roman" panose="02020603050405020304" pitchFamily="18" charset="0"/>
                <a:ea typeface="Calibri" panose="020F0502020204030204" pitchFamily="34" charset="0"/>
                <a:cs typeface="Arial" panose="020B0604020202020204" pitchFamily="34" charset="0"/>
              </a:rPr>
              <a:t>Olubunmi</a:t>
            </a:r>
            <a:r>
              <a:rPr lang="en-US" sz="3200" b="1" kern="100" dirty="0">
                <a:effectLst/>
                <a:latin typeface="Times New Roman" panose="02020603050405020304" pitchFamily="18" charset="0"/>
                <a:ea typeface="Calibri" panose="020F0502020204030204" pitchFamily="34" charset="0"/>
                <a:cs typeface="Arial" panose="020B0604020202020204" pitchFamily="34" charset="0"/>
              </a:rPr>
              <a:t> ,Ph. D</a:t>
            </a:r>
            <a:r>
              <a:rPr lang="en-US" sz="3200" b="1" kern="100" baseline="30000" dirty="0">
                <a:effectLst/>
                <a:latin typeface="Times New Roman" panose="02020603050405020304" pitchFamily="18" charset="0"/>
                <a:ea typeface="Calibri" panose="020F0502020204030204" pitchFamily="34" charset="0"/>
                <a:cs typeface="Arial" panose="020B0604020202020204" pitchFamily="34" charset="0"/>
              </a:rPr>
              <a:t>3</a:t>
            </a:r>
            <a:r>
              <a:rPr lang="en-US" sz="3200" b="1" kern="100" dirty="0">
                <a:effectLst/>
                <a:latin typeface="Times New Roman" panose="02020603050405020304" pitchFamily="18" charset="0"/>
                <a:ea typeface="Calibri" panose="020F0502020204030204" pitchFamily="34" charset="0"/>
                <a:cs typeface="Arial" panose="020B0604020202020204" pitchFamily="34" charset="0"/>
              </a:rPr>
              <a:t>, </a:t>
            </a:r>
            <a:r>
              <a:rPr lang="en-GB" sz="3200" b="1" kern="100" dirty="0">
                <a:effectLst/>
                <a:latin typeface="Times New Roman" panose="02020603050405020304" pitchFamily="18" charset="0"/>
                <a:ea typeface="Calibri" panose="020F0502020204030204" pitchFamily="34" charset="0"/>
                <a:cs typeface="Arial" panose="020B0604020202020204" pitchFamily="34" charset="0"/>
              </a:rPr>
              <a:t>Zakari Sale, </a:t>
            </a:r>
            <a:r>
              <a:rPr lang="en-GB" sz="3200" b="1" kern="100" dirty="0" err="1">
                <a:effectLst/>
                <a:latin typeface="Times New Roman" panose="02020603050405020304" pitchFamily="18" charset="0"/>
                <a:ea typeface="Calibri" panose="020F0502020204030204" pitchFamily="34" charset="0"/>
                <a:cs typeface="Arial" panose="020B0604020202020204" pitchFamily="34" charset="0"/>
              </a:rPr>
              <a:t>Ph.D</a:t>
            </a:r>
            <a:r>
              <a:rPr lang="en-GB" sz="3200" b="1" kern="100" dirty="0">
                <a:effectLst/>
                <a:latin typeface="Times New Roman" panose="02020603050405020304" pitchFamily="18" charset="0"/>
                <a:ea typeface="Calibri" panose="020F0502020204030204" pitchFamily="34" charset="0"/>
                <a:cs typeface="Arial" panose="020B0604020202020204" pitchFamily="34" charset="0"/>
              </a:rPr>
              <a:t> </a:t>
            </a:r>
            <a:r>
              <a:rPr lang="en-GB" sz="3200" b="1" kern="100" baseline="30000" dirty="0">
                <a:effectLst/>
                <a:latin typeface="Times New Roman" panose="02020603050405020304" pitchFamily="18" charset="0"/>
                <a:ea typeface="Calibri" panose="020F0502020204030204" pitchFamily="34" charset="0"/>
                <a:cs typeface="Arial" panose="020B0604020202020204" pitchFamily="34" charset="0"/>
              </a:rPr>
              <a:t>4</a:t>
            </a:r>
            <a:r>
              <a:rPr lang="en-GB" sz="3200" b="1" kern="100" dirty="0">
                <a:effectLst/>
                <a:latin typeface="Times New Roman" panose="02020603050405020304" pitchFamily="18" charset="0"/>
                <a:ea typeface="Calibri" panose="020F0502020204030204" pitchFamily="34" charset="0"/>
                <a:cs typeface="Arial" panose="020B0604020202020204" pitchFamily="34" charset="0"/>
              </a:rPr>
              <a:t>and </a:t>
            </a:r>
            <a:r>
              <a:rPr lang="en-US" sz="3200" b="1" kern="100" dirty="0" err="1">
                <a:effectLst/>
                <a:latin typeface="Times New Roman" panose="02020603050405020304" pitchFamily="18" charset="0"/>
                <a:ea typeface="Calibri" panose="020F0502020204030204" pitchFamily="34" charset="0"/>
                <a:cs typeface="Arial" panose="020B0604020202020204" pitchFamily="34" charset="0"/>
              </a:rPr>
              <a:t>Otuu</a:t>
            </a:r>
            <a:r>
              <a:rPr lang="en-US" sz="3200" b="1" kern="100" dirty="0">
                <a:effectLst/>
                <a:latin typeface="Times New Roman" panose="02020603050405020304" pitchFamily="18" charset="0"/>
                <a:ea typeface="Calibri" panose="020F0502020204030204" pitchFamily="34" charset="0"/>
                <a:cs typeface="Arial" panose="020B0604020202020204" pitchFamily="34" charset="0"/>
              </a:rPr>
              <a:t> Chukwuemeka Sameul</a:t>
            </a:r>
            <a:r>
              <a:rPr lang="en-US" sz="3200" b="1" kern="100" baseline="30000" dirty="0">
                <a:effectLst/>
                <a:latin typeface="Times New Roman" panose="02020603050405020304" pitchFamily="18" charset="0"/>
                <a:ea typeface="Calibri" panose="020F0502020204030204" pitchFamily="34" charset="0"/>
                <a:cs typeface="Arial" panose="020B0604020202020204" pitchFamily="34" charset="0"/>
              </a:rPr>
              <a:t>5</a:t>
            </a: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2200" kern="100" dirty="0">
                <a:effectLst/>
                <a:latin typeface="Calibri" panose="020F0502020204030204" pitchFamily="34" charset="0"/>
                <a:ea typeface="Calibri" panose="020F0502020204030204" pitchFamily="34" charset="0"/>
                <a:cs typeface="Arial" panose="020B0604020202020204" pitchFamily="34" charset="0"/>
              </a:rPr>
              <a:t>1, 2,3 and 4 </a:t>
            </a:r>
            <a:r>
              <a:rPr lang="en-US" sz="2200" kern="100" dirty="0">
                <a:effectLst/>
                <a:latin typeface="Times New Roman" panose="02020603050405020304" pitchFamily="18" charset="0"/>
                <a:ea typeface="Calibri" panose="020F0502020204030204" pitchFamily="34" charset="0"/>
                <a:cs typeface="Arial" panose="020B0604020202020204" pitchFamily="34" charset="0"/>
              </a:rPr>
              <a:t>Economics Department</a:t>
            </a:r>
            <a:endParaRPr lang="en-US" sz="2200" kern="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2200" kern="100" dirty="0">
                <a:effectLst/>
                <a:latin typeface="Times New Roman" panose="02020603050405020304" pitchFamily="18" charset="0"/>
                <a:ea typeface="Calibri" panose="020F0502020204030204" pitchFamily="34" charset="0"/>
                <a:cs typeface="Arial" panose="020B0604020202020204" pitchFamily="34" charset="0"/>
              </a:rPr>
              <a:t>Nigeria Police Academy</a:t>
            </a:r>
            <a:endParaRPr lang="en-US" sz="2200" kern="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2200" kern="100" dirty="0" err="1">
                <a:effectLst/>
                <a:latin typeface="Times New Roman" panose="02020603050405020304" pitchFamily="18" charset="0"/>
                <a:ea typeface="Calibri" panose="020F0502020204030204" pitchFamily="34" charset="0"/>
                <a:cs typeface="Arial" panose="020B0604020202020204" pitchFamily="34" charset="0"/>
              </a:rPr>
              <a:t>Wudil</a:t>
            </a:r>
            <a:r>
              <a:rPr lang="en-US" sz="2200" kern="100" dirty="0">
                <a:effectLst/>
                <a:latin typeface="Times New Roman" panose="02020603050405020304" pitchFamily="18" charset="0"/>
                <a:ea typeface="Calibri" panose="020F0502020204030204" pitchFamily="34" charset="0"/>
                <a:cs typeface="Arial" panose="020B0604020202020204" pitchFamily="34" charset="0"/>
              </a:rPr>
              <a:t>-Kano, Nigeria</a:t>
            </a:r>
            <a:endParaRPr lang="en-US" sz="2200" kern="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2200" kern="100" dirty="0">
                <a:effectLst/>
                <a:latin typeface="Times New Roman" panose="02020603050405020304" pitchFamily="18" charset="0"/>
                <a:ea typeface="Calibri" panose="020F0502020204030204" pitchFamily="34" charset="0"/>
                <a:cs typeface="Arial" panose="020B0604020202020204" pitchFamily="34" charset="0"/>
              </a:rPr>
              <a:t>Panan_gwaison@yahoo.com</a:t>
            </a:r>
            <a:endParaRPr lang="en-US" sz="2200" kern="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2200" kern="100" dirty="0">
                <a:effectLst/>
                <a:latin typeface="Times New Roman" panose="02020603050405020304" pitchFamily="18" charset="0"/>
                <a:ea typeface="Calibri" panose="020F0502020204030204" pitchFamily="34" charset="0"/>
                <a:cs typeface="Arial" panose="020B0604020202020204" pitchFamily="34" charset="0"/>
              </a:rPr>
              <a:t>+2347068147148</a:t>
            </a:r>
          </a:p>
          <a:p>
            <a:pPr algn="ctr">
              <a:lnSpc>
                <a:spcPct val="107000"/>
              </a:lnSpc>
              <a:spcAft>
                <a:spcPts val="800"/>
              </a:spcAft>
            </a:pPr>
            <a:r>
              <a:rPr lang="en-US" sz="2200" kern="100" dirty="0">
                <a:effectLst/>
                <a:latin typeface="Times New Roman" panose="02020603050405020304" pitchFamily="18" charset="0"/>
                <a:ea typeface="Calibri" panose="020F0502020204030204" pitchFamily="34" charset="0"/>
                <a:cs typeface="Arial" panose="020B0604020202020204" pitchFamily="34" charset="0"/>
              </a:rPr>
              <a:t>5. Department of Accounting</a:t>
            </a:r>
            <a:endParaRPr lang="en-US" sz="2200" kern="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2200" kern="100" dirty="0" err="1">
                <a:effectLst/>
                <a:latin typeface="Times New Roman" panose="02020603050405020304" pitchFamily="18" charset="0"/>
                <a:ea typeface="Calibri" panose="020F0502020204030204" pitchFamily="34" charset="0"/>
                <a:cs typeface="Arial" panose="020B0604020202020204" pitchFamily="34" charset="0"/>
              </a:rPr>
              <a:t>Akanu</a:t>
            </a:r>
            <a:r>
              <a:rPr lang="en-US" sz="22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200" kern="100" dirty="0" err="1">
                <a:effectLst/>
                <a:latin typeface="Times New Roman" panose="02020603050405020304" pitchFamily="18" charset="0"/>
                <a:ea typeface="Calibri" panose="020F0502020204030204" pitchFamily="34" charset="0"/>
                <a:cs typeface="Arial" panose="020B0604020202020204" pitchFamily="34" charset="0"/>
              </a:rPr>
              <a:t>Ibiam</a:t>
            </a:r>
            <a:r>
              <a:rPr lang="en-US" sz="2200" kern="100" dirty="0">
                <a:effectLst/>
                <a:latin typeface="Times New Roman" panose="02020603050405020304" pitchFamily="18" charset="0"/>
                <a:ea typeface="Calibri" panose="020F0502020204030204" pitchFamily="34" charset="0"/>
                <a:cs typeface="Arial" panose="020B0604020202020204" pitchFamily="34" charset="0"/>
              </a:rPr>
              <a:t> Federal Polytechnic. </a:t>
            </a:r>
            <a:endParaRPr lang="en-US" sz="2200" kern="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2200" kern="100" dirty="0" err="1">
                <a:effectLst/>
                <a:latin typeface="Times New Roman" panose="02020603050405020304" pitchFamily="18" charset="0"/>
                <a:ea typeface="Calibri" panose="020F0502020204030204" pitchFamily="34" charset="0"/>
                <a:cs typeface="Arial" panose="020B0604020202020204" pitchFamily="34" charset="0"/>
              </a:rPr>
              <a:t>Unwana</a:t>
            </a:r>
            <a:r>
              <a:rPr lang="en-US" sz="22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200" kern="100" dirty="0" err="1">
                <a:effectLst/>
                <a:latin typeface="Times New Roman" panose="02020603050405020304" pitchFamily="18" charset="0"/>
                <a:ea typeface="Calibri" panose="020F0502020204030204" pitchFamily="34" charset="0"/>
                <a:cs typeface="Arial" panose="020B0604020202020204" pitchFamily="34" charset="0"/>
              </a:rPr>
              <a:t>Afikpo</a:t>
            </a:r>
            <a:r>
              <a:rPr lang="en-US" sz="2200" kern="100" dirty="0">
                <a:effectLst/>
                <a:latin typeface="Times New Roman" panose="02020603050405020304" pitchFamily="18" charset="0"/>
                <a:ea typeface="Calibri" panose="020F0502020204030204" pitchFamily="34" charset="0"/>
                <a:cs typeface="Arial" panose="020B0604020202020204" pitchFamily="34" charset="0"/>
              </a:rPr>
              <a:t>,  Ebonyi State, Nigeria</a:t>
            </a:r>
            <a:endParaRPr lang="en-US" sz="2200" kern="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US" sz="1800" kern="100" dirty="0">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spcAft>
                <a:spcPts val="800"/>
              </a:spcAft>
            </a:pPr>
            <a:endParaRPr lang="en-US" sz="1800" kern="100" dirty="0">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spcAft>
                <a:spcPts val="800"/>
              </a:spcAft>
            </a:pPr>
            <a:endParaRPr lang="en-US" sz="1800" kern="100" dirty="0">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spcAft>
                <a:spcPts val="800"/>
              </a:spcAft>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16820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F3BFB-E6A8-019A-B78D-10C4DDD4C454}"/>
              </a:ext>
            </a:extLst>
          </p:cNvPr>
          <p:cNvSpPr>
            <a:spLocks noGrp="1"/>
          </p:cNvSpPr>
          <p:nvPr>
            <p:ph type="title"/>
          </p:nvPr>
        </p:nvSpPr>
        <p:spPr>
          <a:xfrm>
            <a:off x="677334" y="609600"/>
            <a:ext cx="10233682" cy="811427"/>
          </a:xfrm>
        </p:spPr>
        <p:txBody>
          <a:bodyPr>
            <a:normAutofit fontScale="90000"/>
          </a:bodyPr>
          <a:lstStyle/>
          <a:p>
            <a:r>
              <a:rPr lang="en-GB" sz="2400" b="1" kern="100" dirty="0">
                <a:effectLst/>
                <a:latin typeface="Times New Roman" panose="02020603050405020304" pitchFamily="18" charset="0"/>
                <a:ea typeface="Calibri" panose="020F0502020204030204" pitchFamily="34" charset="0"/>
                <a:cs typeface="Arial" panose="020B0604020202020204" pitchFamily="34" charset="0"/>
              </a:rPr>
              <a:t>Table-4 : Kao Residual Cointegration Test</a:t>
            </a:r>
            <a:br>
              <a:rPr lang="en-US" sz="2400" kern="1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graphicFrame>
        <p:nvGraphicFramePr>
          <p:cNvPr id="6" name="Content Placeholder 5">
            <a:extLst>
              <a:ext uri="{FF2B5EF4-FFF2-40B4-BE49-F238E27FC236}">
                <a16:creationId xmlns:a16="http://schemas.microsoft.com/office/drawing/2014/main" id="{09CC5884-521F-C868-73AC-C919CD69D94D}"/>
              </a:ext>
            </a:extLst>
          </p:cNvPr>
          <p:cNvGraphicFramePr>
            <a:graphicFrameLocks noGrp="1"/>
          </p:cNvGraphicFramePr>
          <p:nvPr>
            <p:ph idx="1"/>
            <p:extLst>
              <p:ext uri="{D42A27DB-BD31-4B8C-83A1-F6EECF244321}">
                <p14:modId xmlns:p14="http://schemas.microsoft.com/office/powerpoint/2010/main" val="2772204113"/>
              </p:ext>
            </p:extLst>
          </p:nvPr>
        </p:nvGraphicFramePr>
        <p:xfrm>
          <a:off x="1932781" y="1790702"/>
          <a:ext cx="8854667" cy="4038597"/>
        </p:xfrm>
        <a:graphic>
          <a:graphicData uri="http://schemas.openxmlformats.org/drawingml/2006/table">
            <a:tbl>
              <a:tblPr firstRow="1" firstCol="1" bandRow="1">
                <a:tableStyleId>{5C22544A-7EE6-4342-B048-85BDC9FD1C3A}</a:tableStyleId>
              </a:tblPr>
              <a:tblGrid>
                <a:gridCol w="2761828">
                  <a:extLst>
                    <a:ext uri="{9D8B030D-6E8A-4147-A177-3AD203B41FA5}">
                      <a16:colId xmlns:a16="http://schemas.microsoft.com/office/drawing/2014/main" val="1259601532"/>
                    </a:ext>
                  </a:extLst>
                </a:gridCol>
                <a:gridCol w="1488559">
                  <a:extLst>
                    <a:ext uri="{9D8B030D-6E8A-4147-A177-3AD203B41FA5}">
                      <a16:colId xmlns:a16="http://schemas.microsoft.com/office/drawing/2014/main" val="3828485547"/>
                    </a:ext>
                  </a:extLst>
                </a:gridCol>
                <a:gridCol w="1629008">
                  <a:extLst>
                    <a:ext uri="{9D8B030D-6E8A-4147-A177-3AD203B41FA5}">
                      <a16:colId xmlns:a16="http://schemas.microsoft.com/office/drawing/2014/main" val="738969651"/>
                    </a:ext>
                  </a:extLst>
                </a:gridCol>
                <a:gridCol w="1629932">
                  <a:extLst>
                    <a:ext uri="{9D8B030D-6E8A-4147-A177-3AD203B41FA5}">
                      <a16:colId xmlns:a16="http://schemas.microsoft.com/office/drawing/2014/main" val="122544754"/>
                    </a:ext>
                  </a:extLst>
                </a:gridCol>
                <a:gridCol w="1345340">
                  <a:extLst>
                    <a:ext uri="{9D8B030D-6E8A-4147-A177-3AD203B41FA5}">
                      <a16:colId xmlns:a16="http://schemas.microsoft.com/office/drawing/2014/main" val="1369373572"/>
                    </a:ext>
                  </a:extLst>
                </a:gridCol>
              </a:tblGrid>
              <a:tr h="448733">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63212845"/>
                  </a:ext>
                </a:extLst>
              </a:tr>
              <a:tr h="448733">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835716117"/>
                  </a:ext>
                </a:extLst>
              </a:tr>
              <a:tr h="448733">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t-Statistic</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Prob.</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385236666"/>
                  </a:ext>
                </a:extLst>
              </a:tr>
              <a:tr h="448733">
                <a:tc>
                  <a:txBody>
                    <a:bodyPr/>
                    <a:lstStyle/>
                    <a:p>
                      <a:pPr algn="just">
                        <a:lnSpc>
                          <a:spcPct val="200000"/>
                        </a:lnSpc>
                        <a:spcAft>
                          <a:spcPts val="800"/>
                        </a:spcAft>
                      </a:pPr>
                      <a:r>
                        <a:rPr lang="en-GB" sz="1200" kern="0">
                          <a:effectLst/>
                        </a:rPr>
                        <a:t>ADF</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-8.649178</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0.0000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435962850"/>
                  </a:ext>
                </a:extLst>
              </a:tr>
              <a:tr h="448733">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783151285"/>
                  </a:ext>
                </a:extLst>
              </a:tr>
              <a:tr h="448733">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417698698"/>
                  </a:ext>
                </a:extLst>
              </a:tr>
              <a:tr h="448733">
                <a:tc gridSpan="3">
                  <a:txBody>
                    <a:bodyPr/>
                    <a:lstStyle/>
                    <a:p>
                      <a:pPr algn="just">
                        <a:lnSpc>
                          <a:spcPct val="200000"/>
                        </a:lnSpc>
                        <a:spcAft>
                          <a:spcPts val="800"/>
                        </a:spcAft>
                      </a:pPr>
                      <a:r>
                        <a:rPr lang="en-GB" sz="1200" kern="0">
                          <a:effectLst/>
                        </a:rPr>
                        <a:t>Residual variance</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just">
                        <a:lnSpc>
                          <a:spcPct val="200000"/>
                        </a:lnSpc>
                        <a:spcAft>
                          <a:spcPts val="800"/>
                        </a:spcAft>
                      </a:pPr>
                      <a:r>
                        <a:rPr lang="en-GB" sz="1200" kern="0">
                          <a:effectLst/>
                        </a:rPr>
                        <a:t> 6.498177</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709790215"/>
                  </a:ext>
                </a:extLst>
              </a:tr>
              <a:tr h="448733">
                <a:tc gridSpan="2">
                  <a:txBody>
                    <a:bodyPr/>
                    <a:lstStyle/>
                    <a:p>
                      <a:pPr algn="just">
                        <a:lnSpc>
                          <a:spcPct val="200000"/>
                        </a:lnSpc>
                        <a:spcAft>
                          <a:spcPts val="800"/>
                        </a:spcAft>
                      </a:pPr>
                      <a:r>
                        <a:rPr lang="en-GB" sz="1200" kern="0">
                          <a:effectLst/>
                        </a:rPr>
                        <a:t>HAC variance</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en-US"/>
                    </a:p>
                  </a:txBody>
                  <a:tcPr/>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4.988797</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623664474"/>
                  </a:ext>
                </a:extLst>
              </a:tr>
              <a:tr h="448733">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GB" sz="1200" kern="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871405477"/>
                  </a:ext>
                </a:extLst>
              </a:tr>
            </a:tbl>
          </a:graphicData>
        </a:graphic>
      </p:graphicFrame>
      <p:sp>
        <p:nvSpPr>
          <p:cNvPr id="7" name="Rectangle 1">
            <a:extLst>
              <a:ext uri="{FF2B5EF4-FFF2-40B4-BE49-F238E27FC236}">
                <a16:creationId xmlns:a16="http://schemas.microsoft.com/office/drawing/2014/main" id="{7F00CF42-7DE2-78F5-BCEE-9C383E9CDD55}"/>
              </a:ext>
            </a:extLst>
          </p:cNvPr>
          <p:cNvSpPr>
            <a:spLocks noChangeArrowheads="1"/>
          </p:cNvSpPr>
          <p:nvPr/>
        </p:nvSpPr>
        <p:spPr bwMode="auto">
          <a:xfrm>
            <a:off x="0" y="0"/>
            <a:ext cx="17737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2400"/>
          </a:p>
        </p:txBody>
      </p:sp>
    </p:spTree>
    <p:extLst>
      <p:ext uri="{BB962C8B-B14F-4D97-AF65-F5344CB8AC3E}">
        <p14:creationId xmlns:p14="http://schemas.microsoft.com/office/powerpoint/2010/main" val="2760989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1D46A-6DF6-1E78-6B43-692AFBFE4B06}"/>
              </a:ext>
            </a:extLst>
          </p:cNvPr>
          <p:cNvSpPr>
            <a:spLocks noGrp="1"/>
          </p:cNvSpPr>
          <p:nvPr>
            <p:ph type="title"/>
          </p:nvPr>
        </p:nvSpPr>
        <p:spPr/>
        <p:txBody>
          <a:bodyPr>
            <a:normAutofit/>
          </a:bodyPr>
          <a:lstStyle/>
          <a:p>
            <a:r>
              <a:rPr lang="en-GB" sz="2400" b="1" kern="100" dirty="0">
                <a:effectLst/>
                <a:latin typeface="Times New Roman" panose="02020603050405020304" pitchFamily="18" charset="0"/>
                <a:ea typeface="Calibri" panose="020F0502020204030204" pitchFamily="34" charset="0"/>
                <a:cs typeface="Arial" panose="020B0604020202020204" pitchFamily="34" charset="0"/>
              </a:rPr>
              <a:t>Table 6.  Fixed Effect Result</a:t>
            </a:r>
            <a:br>
              <a:rPr lang="en-US" sz="2400" kern="1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graphicFrame>
        <p:nvGraphicFramePr>
          <p:cNvPr id="6" name="Content Placeholder 5">
            <a:extLst>
              <a:ext uri="{FF2B5EF4-FFF2-40B4-BE49-F238E27FC236}">
                <a16:creationId xmlns:a16="http://schemas.microsoft.com/office/drawing/2014/main" id="{629BE84C-614A-3A28-4F24-D486D0451DBD}"/>
              </a:ext>
            </a:extLst>
          </p:cNvPr>
          <p:cNvGraphicFramePr>
            <a:graphicFrameLocks noGrp="1"/>
          </p:cNvGraphicFramePr>
          <p:nvPr>
            <p:ph idx="1"/>
            <p:extLst>
              <p:ext uri="{D42A27DB-BD31-4B8C-83A1-F6EECF244321}">
                <p14:modId xmlns:p14="http://schemas.microsoft.com/office/powerpoint/2010/main" val="2077837965"/>
              </p:ext>
            </p:extLst>
          </p:nvPr>
        </p:nvGraphicFramePr>
        <p:xfrm>
          <a:off x="850900" y="1285875"/>
          <a:ext cx="10160000" cy="5241925"/>
        </p:xfrm>
        <a:graphic>
          <a:graphicData uri="http://schemas.openxmlformats.org/drawingml/2006/table">
            <a:tbl>
              <a:tblPr>
                <a:tableStyleId>{5C22544A-7EE6-4342-B048-85BDC9FD1C3A}</a:tableStyleId>
              </a:tblPr>
              <a:tblGrid>
                <a:gridCol w="3136684">
                  <a:extLst>
                    <a:ext uri="{9D8B030D-6E8A-4147-A177-3AD203B41FA5}">
                      <a16:colId xmlns:a16="http://schemas.microsoft.com/office/drawing/2014/main" val="3495647939"/>
                    </a:ext>
                  </a:extLst>
                </a:gridCol>
                <a:gridCol w="1715471">
                  <a:extLst>
                    <a:ext uri="{9D8B030D-6E8A-4147-A177-3AD203B41FA5}">
                      <a16:colId xmlns:a16="http://schemas.microsoft.com/office/drawing/2014/main" val="1274960219"/>
                    </a:ext>
                  </a:extLst>
                </a:gridCol>
                <a:gridCol w="1876901">
                  <a:extLst>
                    <a:ext uri="{9D8B030D-6E8A-4147-A177-3AD203B41FA5}">
                      <a16:colId xmlns:a16="http://schemas.microsoft.com/office/drawing/2014/main" val="3286316644"/>
                    </a:ext>
                  </a:extLst>
                </a:gridCol>
                <a:gridCol w="1880992">
                  <a:extLst>
                    <a:ext uri="{9D8B030D-6E8A-4147-A177-3AD203B41FA5}">
                      <a16:colId xmlns:a16="http://schemas.microsoft.com/office/drawing/2014/main" val="3675530557"/>
                    </a:ext>
                  </a:extLst>
                </a:gridCol>
                <a:gridCol w="1549952">
                  <a:extLst>
                    <a:ext uri="{9D8B030D-6E8A-4147-A177-3AD203B41FA5}">
                      <a16:colId xmlns:a16="http://schemas.microsoft.com/office/drawing/2014/main" val="1661024873"/>
                    </a:ext>
                  </a:extLst>
                </a:gridCol>
              </a:tblGrid>
              <a:tr h="209677">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960298447"/>
                  </a:ext>
                </a:extLst>
              </a:tr>
              <a:tr h="209677">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210564627"/>
                  </a:ext>
                </a:extLst>
              </a:tr>
              <a:tr h="209677">
                <a:tc>
                  <a:txBody>
                    <a:bodyPr/>
                    <a:lstStyle/>
                    <a:p>
                      <a:pPr algn="just">
                        <a:lnSpc>
                          <a:spcPct val="200000"/>
                        </a:lnSpc>
                        <a:spcAft>
                          <a:spcPts val="800"/>
                        </a:spcAft>
                      </a:pPr>
                      <a:r>
                        <a:rPr lang="en-US" sz="800" kern="0">
                          <a:effectLst/>
                        </a:rPr>
                        <a:t>Variable</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Coefficient</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Std. Error</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t-Statistic</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Prob.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174652160"/>
                  </a:ext>
                </a:extLst>
              </a:tr>
              <a:tr h="209677">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611926817"/>
                  </a:ext>
                </a:extLst>
              </a:tr>
              <a:tr h="209677">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090428513"/>
                  </a:ext>
                </a:extLst>
              </a:tr>
              <a:tr h="209677">
                <a:tc>
                  <a:txBody>
                    <a:bodyPr/>
                    <a:lstStyle/>
                    <a:p>
                      <a:pPr algn="just">
                        <a:lnSpc>
                          <a:spcPct val="200000"/>
                        </a:lnSpc>
                        <a:spcAft>
                          <a:spcPts val="800"/>
                        </a:spcAft>
                      </a:pPr>
                      <a:r>
                        <a:rPr lang="en-US" sz="800" kern="0">
                          <a:effectLst/>
                        </a:rPr>
                        <a:t>C</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7.53E+10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2.02E+10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3.737743</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0.0004</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065338400"/>
                  </a:ext>
                </a:extLst>
              </a:tr>
              <a:tr h="209677">
                <a:tc>
                  <a:txBody>
                    <a:bodyPr/>
                    <a:lstStyle/>
                    <a:p>
                      <a:pPr algn="just">
                        <a:lnSpc>
                          <a:spcPct val="200000"/>
                        </a:lnSpc>
                        <a:spcAft>
                          <a:spcPts val="800"/>
                        </a:spcAft>
                      </a:pPr>
                      <a:r>
                        <a:rPr lang="en-US" sz="800" kern="0">
                          <a:effectLst/>
                        </a:rPr>
                        <a:t>PGR</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-1.21E+10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8.78E+09</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-1.382506</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0.1713</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590286416"/>
                  </a:ext>
                </a:extLst>
              </a:tr>
              <a:tr h="209677">
                <a:tc>
                  <a:txBody>
                    <a:bodyPr/>
                    <a:lstStyle/>
                    <a:p>
                      <a:pPr algn="just">
                        <a:lnSpc>
                          <a:spcPct val="200000"/>
                        </a:lnSpc>
                        <a:spcAft>
                          <a:spcPts val="800"/>
                        </a:spcAft>
                      </a:pPr>
                      <a:r>
                        <a:rPr lang="en-US" sz="800" kern="0">
                          <a:effectLst/>
                        </a:rPr>
                        <a:t>POVR</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-0.037289</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0.007277</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-5.124147</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0.0000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044773375"/>
                  </a:ext>
                </a:extLst>
              </a:tr>
              <a:tr h="209677">
                <a:tc>
                  <a:txBody>
                    <a:bodyPr/>
                    <a:lstStyle/>
                    <a:p>
                      <a:pPr algn="just">
                        <a:lnSpc>
                          <a:spcPct val="200000"/>
                        </a:lnSpc>
                        <a:spcAft>
                          <a:spcPts val="800"/>
                        </a:spcAft>
                      </a:pPr>
                      <a:r>
                        <a:rPr lang="en-US" sz="800" kern="0">
                          <a:effectLst/>
                        </a:rPr>
                        <a:t>CND</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-2.478028</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2919.539</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-8.487739</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0.0000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34017691"/>
                  </a:ext>
                </a:extLst>
              </a:tr>
              <a:tr h="209677">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308778764"/>
                  </a:ext>
                </a:extLst>
              </a:tr>
              <a:tr h="209677">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948217831"/>
                  </a:ext>
                </a:extLst>
              </a:tr>
              <a:tr h="209677">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gridSpan="2">
                  <a:txBody>
                    <a:bodyPr/>
                    <a:lstStyle/>
                    <a:p>
                      <a:pPr algn="just">
                        <a:lnSpc>
                          <a:spcPct val="200000"/>
                        </a:lnSpc>
                        <a:spcAft>
                          <a:spcPts val="800"/>
                        </a:spcAft>
                      </a:pPr>
                      <a:r>
                        <a:rPr lang="en-US" sz="800" kern="0">
                          <a:effectLst/>
                        </a:rPr>
                        <a:t>Effects Specification</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en-US"/>
                    </a:p>
                  </a:txBody>
                  <a:tcPr/>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34489929"/>
                  </a:ext>
                </a:extLst>
              </a:tr>
              <a:tr h="209677">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663692124"/>
                  </a:ext>
                </a:extLst>
              </a:tr>
              <a:tr h="209677">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625597435"/>
                  </a:ext>
                </a:extLst>
              </a:tr>
              <a:tr h="209677">
                <a:tc gridSpan="4">
                  <a:txBody>
                    <a:bodyPr/>
                    <a:lstStyle/>
                    <a:p>
                      <a:pPr algn="just">
                        <a:lnSpc>
                          <a:spcPct val="200000"/>
                        </a:lnSpc>
                        <a:spcAft>
                          <a:spcPts val="800"/>
                        </a:spcAft>
                      </a:pPr>
                      <a:r>
                        <a:rPr lang="en-US" sz="800" kern="0">
                          <a:effectLst/>
                        </a:rPr>
                        <a:t>Cross-section fixed (dummy variables)</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35812165"/>
                  </a:ext>
                </a:extLst>
              </a:tr>
              <a:tr h="209677">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013865713"/>
                  </a:ext>
                </a:extLst>
              </a:tr>
              <a:tr h="209677">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903321167"/>
                  </a:ext>
                </a:extLst>
              </a:tr>
              <a:tr h="209677">
                <a:tc>
                  <a:txBody>
                    <a:bodyPr/>
                    <a:lstStyle/>
                    <a:p>
                      <a:pPr algn="just">
                        <a:lnSpc>
                          <a:spcPct val="200000"/>
                        </a:lnSpc>
                        <a:spcAft>
                          <a:spcPts val="800"/>
                        </a:spcAft>
                      </a:pPr>
                      <a:r>
                        <a:rPr lang="en-US" sz="800" kern="0">
                          <a:effectLst/>
                        </a:rPr>
                        <a:t>R-squared</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0.997550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gridSpan="2">
                  <a:txBody>
                    <a:bodyPr/>
                    <a:lstStyle/>
                    <a:p>
                      <a:pPr marR="6350" algn="just">
                        <a:lnSpc>
                          <a:spcPct val="200000"/>
                        </a:lnSpc>
                        <a:spcAft>
                          <a:spcPts val="800"/>
                        </a:spcAft>
                      </a:pPr>
                      <a:r>
                        <a:rPr lang="en-US" sz="800" kern="0">
                          <a:effectLst/>
                        </a:rPr>
                        <a:t>    Mean dependent var</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en-US"/>
                    </a:p>
                  </a:txBody>
                  <a:tcPr/>
                </a:tc>
                <a:tc>
                  <a:txBody>
                    <a:bodyPr/>
                    <a:lstStyle/>
                    <a:p>
                      <a:pPr marR="6350" algn="just">
                        <a:lnSpc>
                          <a:spcPct val="200000"/>
                        </a:lnSpc>
                        <a:spcAft>
                          <a:spcPts val="800"/>
                        </a:spcAft>
                      </a:pPr>
                      <a:r>
                        <a:rPr lang="en-US" sz="800" kern="0">
                          <a:effectLst/>
                        </a:rPr>
                        <a:t>4.89E+10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677270723"/>
                  </a:ext>
                </a:extLst>
              </a:tr>
              <a:tr h="209677">
                <a:tc>
                  <a:txBody>
                    <a:bodyPr/>
                    <a:lstStyle/>
                    <a:p>
                      <a:pPr algn="just">
                        <a:lnSpc>
                          <a:spcPct val="200000"/>
                        </a:lnSpc>
                        <a:spcAft>
                          <a:spcPts val="800"/>
                        </a:spcAft>
                      </a:pPr>
                      <a:r>
                        <a:rPr lang="en-US" sz="800" kern="0">
                          <a:effectLst/>
                        </a:rPr>
                        <a:t>Adjusted R-squared</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0.996200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gridSpan="2">
                  <a:txBody>
                    <a:bodyPr/>
                    <a:lstStyle/>
                    <a:p>
                      <a:pPr marR="6350" algn="just">
                        <a:lnSpc>
                          <a:spcPct val="200000"/>
                        </a:lnSpc>
                        <a:spcAft>
                          <a:spcPts val="800"/>
                        </a:spcAft>
                      </a:pPr>
                      <a:r>
                        <a:rPr lang="en-US" sz="800" kern="0">
                          <a:effectLst/>
                        </a:rPr>
                        <a:t>    S.D. dependent var</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en-US"/>
                    </a:p>
                  </a:txBody>
                  <a:tcPr/>
                </a:tc>
                <a:tc>
                  <a:txBody>
                    <a:bodyPr/>
                    <a:lstStyle/>
                    <a:p>
                      <a:pPr marR="6350" algn="just">
                        <a:lnSpc>
                          <a:spcPct val="200000"/>
                        </a:lnSpc>
                        <a:spcAft>
                          <a:spcPts val="800"/>
                        </a:spcAft>
                      </a:pPr>
                      <a:r>
                        <a:rPr lang="en-US" sz="800" kern="0">
                          <a:effectLst/>
                        </a:rPr>
                        <a:t>9.55E+10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593532028"/>
                  </a:ext>
                </a:extLst>
              </a:tr>
              <a:tr h="209677">
                <a:tc>
                  <a:txBody>
                    <a:bodyPr/>
                    <a:lstStyle/>
                    <a:p>
                      <a:pPr algn="just">
                        <a:lnSpc>
                          <a:spcPct val="200000"/>
                        </a:lnSpc>
                        <a:spcAft>
                          <a:spcPts val="800"/>
                        </a:spcAft>
                      </a:pPr>
                      <a:r>
                        <a:rPr lang="en-US" sz="800" kern="0">
                          <a:effectLst/>
                        </a:rPr>
                        <a:t>S.E. of regression</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5.89E+09</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gridSpan="2">
                  <a:txBody>
                    <a:bodyPr/>
                    <a:lstStyle/>
                    <a:p>
                      <a:pPr marR="6350" algn="just">
                        <a:lnSpc>
                          <a:spcPct val="200000"/>
                        </a:lnSpc>
                        <a:spcAft>
                          <a:spcPts val="800"/>
                        </a:spcAft>
                      </a:pPr>
                      <a:r>
                        <a:rPr lang="en-US" sz="800" kern="0">
                          <a:effectLst/>
                        </a:rPr>
                        <a:t>    Akaike info criterion</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en-US"/>
                    </a:p>
                  </a:txBody>
                  <a:tcPr/>
                </a:tc>
                <a:tc>
                  <a:txBody>
                    <a:bodyPr/>
                    <a:lstStyle/>
                    <a:p>
                      <a:pPr marR="6350" algn="just">
                        <a:lnSpc>
                          <a:spcPct val="200000"/>
                        </a:lnSpc>
                        <a:spcAft>
                          <a:spcPts val="800"/>
                        </a:spcAft>
                      </a:pPr>
                      <a:r>
                        <a:rPr lang="en-US" sz="800" kern="0">
                          <a:effectLst/>
                        </a:rPr>
                        <a:t>48.10473</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815895128"/>
                  </a:ext>
                </a:extLst>
              </a:tr>
              <a:tr h="209677">
                <a:tc>
                  <a:txBody>
                    <a:bodyPr/>
                    <a:lstStyle/>
                    <a:p>
                      <a:pPr algn="just">
                        <a:lnSpc>
                          <a:spcPct val="200000"/>
                        </a:lnSpc>
                        <a:spcAft>
                          <a:spcPts val="800"/>
                        </a:spcAft>
                      </a:pPr>
                      <a:r>
                        <a:rPr lang="en-US" sz="800" kern="0">
                          <a:effectLst/>
                        </a:rPr>
                        <a:t>Sum squared resid</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2.39E+21</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gridSpan="2">
                  <a:txBody>
                    <a:bodyPr/>
                    <a:lstStyle/>
                    <a:p>
                      <a:pPr marR="6350" algn="just">
                        <a:lnSpc>
                          <a:spcPct val="200000"/>
                        </a:lnSpc>
                        <a:spcAft>
                          <a:spcPts val="800"/>
                        </a:spcAft>
                      </a:pPr>
                      <a:r>
                        <a:rPr lang="en-US" sz="800" kern="0">
                          <a:effectLst/>
                        </a:rPr>
                        <a:t>    Schwarz criterion</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en-US"/>
                    </a:p>
                  </a:txBody>
                  <a:tcPr/>
                </a:tc>
                <a:tc>
                  <a:txBody>
                    <a:bodyPr/>
                    <a:lstStyle/>
                    <a:p>
                      <a:pPr marR="6350" algn="just">
                        <a:lnSpc>
                          <a:spcPct val="200000"/>
                        </a:lnSpc>
                        <a:spcAft>
                          <a:spcPts val="800"/>
                        </a:spcAft>
                      </a:pPr>
                      <a:r>
                        <a:rPr lang="en-US" sz="800" kern="0">
                          <a:effectLst/>
                        </a:rPr>
                        <a:t>49.07327</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46398740"/>
                  </a:ext>
                </a:extLst>
              </a:tr>
              <a:tr h="209677">
                <a:tc>
                  <a:txBody>
                    <a:bodyPr/>
                    <a:lstStyle/>
                    <a:p>
                      <a:pPr algn="just">
                        <a:lnSpc>
                          <a:spcPct val="200000"/>
                        </a:lnSpc>
                        <a:spcAft>
                          <a:spcPts val="800"/>
                        </a:spcAft>
                      </a:pPr>
                      <a:r>
                        <a:rPr lang="en-US" sz="800" kern="0">
                          <a:effectLst/>
                        </a:rPr>
                        <a:t>Log likelihood</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-2558.655</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gridSpan="2">
                  <a:txBody>
                    <a:bodyPr/>
                    <a:lstStyle/>
                    <a:p>
                      <a:pPr marR="6350" algn="just">
                        <a:lnSpc>
                          <a:spcPct val="200000"/>
                        </a:lnSpc>
                        <a:spcAft>
                          <a:spcPts val="800"/>
                        </a:spcAft>
                      </a:pPr>
                      <a:r>
                        <a:rPr lang="en-US" sz="800" kern="0">
                          <a:effectLst/>
                        </a:rPr>
                        <a:t>    Hannan-Quinn criter.</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en-US"/>
                    </a:p>
                  </a:txBody>
                  <a:tcPr/>
                </a:tc>
                <a:tc>
                  <a:txBody>
                    <a:bodyPr/>
                    <a:lstStyle/>
                    <a:p>
                      <a:pPr marR="6350" algn="just">
                        <a:lnSpc>
                          <a:spcPct val="200000"/>
                        </a:lnSpc>
                        <a:spcAft>
                          <a:spcPts val="800"/>
                        </a:spcAft>
                      </a:pPr>
                      <a:r>
                        <a:rPr lang="en-US" sz="800" kern="0">
                          <a:effectLst/>
                        </a:rPr>
                        <a:t>48.49744</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233076397"/>
                  </a:ext>
                </a:extLst>
              </a:tr>
              <a:tr h="209677">
                <a:tc>
                  <a:txBody>
                    <a:bodyPr/>
                    <a:lstStyle/>
                    <a:p>
                      <a:pPr algn="just">
                        <a:lnSpc>
                          <a:spcPct val="200000"/>
                        </a:lnSpc>
                        <a:spcAft>
                          <a:spcPts val="800"/>
                        </a:spcAft>
                      </a:pPr>
                      <a:r>
                        <a:rPr lang="en-US" sz="800" kern="0">
                          <a:effectLst/>
                        </a:rPr>
                        <a:t>F-statistic</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739.1924</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gridSpan="2">
                  <a:txBody>
                    <a:bodyPr/>
                    <a:lstStyle/>
                    <a:p>
                      <a:pPr marR="6350" algn="just">
                        <a:lnSpc>
                          <a:spcPct val="200000"/>
                        </a:lnSpc>
                        <a:spcAft>
                          <a:spcPts val="800"/>
                        </a:spcAft>
                      </a:pPr>
                      <a:r>
                        <a:rPr lang="en-US" sz="800" kern="0">
                          <a:effectLst/>
                        </a:rPr>
                        <a:t>    Durbin-Watson stat</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en-US"/>
                    </a:p>
                  </a:txBody>
                  <a:tcPr/>
                </a:tc>
                <a:tc>
                  <a:txBody>
                    <a:bodyPr/>
                    <a:lstStyle/>
                    <a:p>
                      <a:pPr marR="6350" algn="just">
                        <a:lnSpc>
                          <a:spcPct val="200000"/>
                        </a:lnSpc>
                        <a:spcAft>
                          <a:spcPts val="800"/>
                        </a:spcAft>
                      </a:pPr>
                      <a:r>
                        <a:rPr lang="en-US" sz="800" kern="0">
                          <a:effectLst/>
                        </a:rPr>
                        <a:t>2.294417</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835509157"/>
                  </a:ext>
                </a:extLst>
              </a:tr>
              <a:tr h="209677">
                <a:tc>
                  <a:txBody>
                    <a:bodyPr/>
                    <a:lstStyle/>
                    <a:p>
                      <a:pPr algn="just">
                        <a:lnSpc>
                          <a:spcPct val="200000"/>
                        </a:lnSpc>
                        <a:spcAft>
                          <a:spcPts val="800"/>
                        </a:spcAft>
                      </a:pPr>
                      <a:r>
                        <a:rPr lang="en-US" sz="800" kern="0">
                          <a:effectLst/>
                        </a:rPr>
                        <a:t>Prob(F-statistic)</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0.000000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853155034"/>
                  </a:ext>
                </a:extLst>
              </a:tr>
              <a:tr h="209677">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a:effectLst/>
                        </a:rPr>
                        <a:t> </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800" kern="0" dirty="0">
                          <a:effectLst/>
                        </a:rPr>
                        <a:t> </a:t>
                      </a:r>
                      <a:endParaRPr lang="en-US" sz="800" kern="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978644000"/>
                  </a:ext>
                </a:extLst>
              </a:tr>
            </a:tbl>
          </a:graphicData>
        </a:graphic>
      </p:graphicFrame>
      <p:sp>
        <p:nvSpPr>
          <p:cNvPr id="7" name="Rectangle 1">
            <a:extLst>
              <a:ext uri="{FF2B5EF4-FFF2-40B4-BE49-F238E27FC236}">
                <a16:creationId xmlns:a16="http://schemas.microsoft.com/office/drawing/2014/main" id="{A6594644-70EE-B0C4-ABDC-FC3E60EFB75A}"/>
              </a:ext>
            </a:extLst>
          </p:cNvPr>
          <p:cNvSpPr>
            <a:spLocks noChangeArrowheads="1"/>
          </p:cNvSpPr>
          <p:nvPr/>
        </p:nvSpPr>
        <p:spPr bwMode="auto">
          <a:xfrm>
            <a:off x="-3059171" y="0"/>
            <a:ext cx="2542428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2400"/>
          </a:p>
        </p:txBody>
      </p:sp>
    </p:spTree>
    <p:extLst>
      <p:ext uri="{BB962C8B-B14F-4D97-AF65-F5344CB8AC3E}">
        <p14:creationId xmlns:p14="http://schemas.microsoft.com/office/powerpoint/2010/main" val="3270203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7C716-E245-9999-91D8-5DDE88BBDE92}"/>
              </a:ext>
            </a:extLst>
          </p:cNvPr>
          <p:cNvSpPr>
            <a:spLocks noGrp="1"/>
          </p:cNvSpPr>
          <p:nvPr>
            <p:ph type="title"/>
          </p:nvPr>
        </p:nvSpPr>
        <p:spPr>
          <a:xfrm>
            <a:off x="677334" y="609600"/>
            <a:ext cx="8596668" cy="786714"/>
          </a:xfrm>
        </p:spPr>
        <p:txBody>
          <a:bodyPr>
            <a:normAutofit fontScale="90000"/>
          </a:bodyPr>
          <a:lstStyle/>
          <a:p>
            <a:r>
              <a:rPr lang="en-GB" sz="2400" b="1" kern="100" dirty="0">
                <a:effectLst/>
                <a:latin typeface="Times New Roman" panose="02020603050405020304" pitchFamily="18" charset="0"/>
                <a:ea typeface="Calibri" panose="020F0502020204030204" pitchFamily="34" charset="0"/>
                <a:cs typeface="Arial" panose="020B0604020202020204" pitchFamily="34" charset="0"/>
              </a:rPr>
              <a:t>Table 3: LLC Unit Root Test</a:t>
            </a: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graphicFrame>
        <p:nvGraphicFramePr>
          <p:cNvPr id="6" name="Content Placeholder 5">
            <a:extLst>
              <a:ext uri="{FF2B5EF4-FFF2-40B4-BE49-F238E27FC236}">
                <a16:creationId xmlns:a16="http://schemas.microsoft.com/office/drawing/2014/main" id="{AD1B9DA7-116A-8924-D5C4-0932D3D36E87}"/>
              </a:ext>
            </a:extLst>
          </p:cNvPr>
          <p:cNvGraphicFramePr>
            <a:graphicFrameLocks noGrp="1"/>
          </p:cNvGraphicFramePr>
          <p:nvPr>
            <p:ph idx="1"/>
            <p:extLst>
              <p:ext uri="{D42A27DB-BD31-4B8C-83A1-F6EECF244321}">
                <p14:modId xmlns:p14="http://schemas.microsoft.com/office/powerpoint/2010/main" val="166211458"/>
              </p:ext>
            </p:extLst>
          </p:nvPr>
        </p:nvGraphicFramePr>
        <p:xfrm>
          <a:off x="677335" y="2811620"/>
          <a:ext cx="9949477" cy="3134360"/>
        </p:xfrm>
        <a:graphic>
          <a:graphicData uri="http://schemas.openxmlformats.org/drawingml/2006/table">
            <a:tbl>
              <a:tblPr firstRow="1" firstCol="1" bandRow="1">
                <a:tableStyleId>{5C22544A-7EE6-4342-B048-85BDC9FD1C3A}</a:tableStyleId>
              </a:tblPr>
              <a:tblGrid>
                <a:gridCol w="2415568">
                  <a:extLst>
                    <a:ext uri="{9D8B030D-6E8A-4147-A177-3AD203B41FA5}">
                      <a16:colId xmlns:a16="http://schemas.microsoft.com/office/drawing/2014/main" val="1455304720"/>
                    </a:ext>
                  </a:extLst>
                </a:gridCol>
                <a:gridCol w="2080494">
                  <a:extLst>
                    <a:ext uri="{9D8B030D-6E8A-4147-A177-3AD203B41FA5}">
                      <a16:colId xmlns:a16="http://schemas.microsoft.com/office/drawing/2014/main" val="2645036454"/>
                    </a:ext>
                  </a:extLst>
                </a:gridCol>
                <a:gridCol w="2051306">
                  <a:extLst>
                    <a:ext uri="{9D8B030D-6E8A-4147-A177-3AD203B41FA5}">
                      <a16:colId xmlns:a16="http://schemas.microsoft.com/office/drawing/2014/main" val="1637117278"/>
                    </a:ext>
                  </a:extLst>
                </a:gridCol>
                <a:gridCol w="3402109">
                  <a:extLst>
                    <a:ext uri="{9D8B030D-6E8A-4147-A177-3AD203B41FA5}">
                      <a16:colId xmlns:a16="http://schemas.microsoft.com/office/drawing/2014/main" val="3284430891"/>
                    </a:ext>
                  </a:extLst>
                </a:gridCol>
              </a:tblGrid>
              <a:tr h="0">
                <a:tc>
                  <a:txBody>
                    <a:bodyPr/>
                    <a:lstStyle/>
                    <a:p>
                      <a:pPr algn="just">
                        <a:lnSpc>
                          <a:spcPct val="200000"/>
                        </a:lnSpc>
                        <a:spcAft>
                          <a:spcPts val="800"/>
                        </a:spcAft>
                      </a:pPr>
                      <a:r>
                        <a:rPr lang="en-GB" sz="2400" kern="0">
                          <a:effectLst/>
                        </a:rPr>
                        <a:t>Variables</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200000"/>
                        </a:lnSpc>
                        <a:spcAft>
                          <a:spcPts val="800"/>
                        </a:spcAft>
                      </a:pPr>
                      <a:r>
                        <a:rPr lang="en-GB" sz="2400" kern="0">
                          <a:effectLst/>
                        </a:rPr>
                        <a:t>Statistics</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200000"/>
                        </a:lnSpc>
                        <a:spcAft>
                          <a:spcPts val="800"/>
                        </a:spcAft>
                      </a:pPr>
                      <a:r>
                        <a:rPr lang="en-GB" sz="2400" kern="0">
                          <a:effectLst/>
                        </a:rPr>
                        <a:t>P-Value</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200000"/>
                        </a:lnSpc>
                        <a:spcAft>
                          <a:spcPts val="800"/>
                        </a:spcAft>
                      </a:pPr>
                      <a:r>
                        <a:rPr lang="en-GB" sz="2400" kern="0">
                          <a:effectLst/>
                        </a:rPr>
                        <a:t>Order of Integration</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75665213"/>
                  </a:ext>
                </a:extLst>
              </a:tr>
              <a:tr h="0">
                <a:tc>
                  <a:txBody>
                    <a:bodyPr/>
                    <a:lstStyle/>
                    <a:p>
                      <a:pPr algn="just">
                        <a:lnSpc>
                          <a:spcPct val="200000"/>
                        </a:lnSpc>
                        <a:spcAft>
                          <a:spcPts val="800"/>
                        </a:spcAft>
                      </a:pPr>
                      <a:r>
                        <a:rPr lang="en-GB" sz="2400" kern="0">
                          <a:effectLst/>
                        </a:rPr>
                        <a:t>RGDP</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200000"/>
                        </a:lnSpc>
                        <a:spcAft>
                          <a:spcPts val="800"/>
                        </a:spcAft>
                      </a:pPr>
                      <a:r>
                        <a:rPr lang="en-GB" sz="2400" kern="0">
                          <a:effectLst/>
                        </a:rPr>
                        <a:t>-37.2126</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200000"/>
                        </a:lnSpc>
                        <a:spcAft>
                          <a:spcPts val="800"/>
                        </a:spcAft>
                      </a:pPr>
                      <a:r>
                        <a:rPr lang="en-GB" sz="2400" kern="0">
                          <a:effectLst/>
                        </a:rPr>
                        <a:t>0.0000</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200000"/>
                        </a:lnSpc>
                        <a:spcAft>
                          <a:spcPts val="800"/>
                        </a:spcAft>
                      </a:pPr>
                      <a:r>
                        <a:rPr lang="en-GB" sz="2400" kern="0">
                          <a:effectLst/>
                        </a:rPr>
                        <a:t>1(0)</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78679579"/>
                  </a:ext>
                </a:extLst>
              </a:tr>
              <a:tr h="0">
                <a:tc>
                  <a:txBody>
                    <a:bodyPr/>
                    <a:lstStyle/>
                    <a:p>
                      <a:pPr algn="just">
                        <a:lnSpc>
                          <a:spcPct val="200000"/>
                        </a:lnSpc>
                        <a:spcAft>
                          <a:spcPts val="800"/>
                        </a:spcAft>
                      </a:pPr>
                      <a:r>
                        <a:rPr lang="en-GB" sz="2400" kern="0">
                          <a:effectLst/>
                        </a:rPr>
                        <a:t>PGR</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200000"/>
                        </a:lnSpc>
                        <a:spcAft>
                          <a:spcPts val="800"/>
                        </a:spcAft>
                      </a:pPr>
                      <a:r>
                        <a:rPr lang="en-GB" sz="2400" kern="0">
                          <a:effectLst/>
                        </a:rPr>
                        <a:t>-30.4613</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200000"/>
                        </a:lnSpc>
                        <a:spcAft>
                          <a:spcPts val="800"/>
                        </a:spcAft>
                      </a:pPr>
                      <a:r>
                        <a:rPr lang="en-GB" sz="2400" kern="0">
                          <a:effectLst/>
                        </a:rPr>
                        <a:t>0.0000</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200000"/>
                        </a:lnSpc>
                        <a:spcAft>
                          <a:spcPts val="800"/>
                        </a:spcAft>
                      </a:pPr>
                      <a:r>
                        <a:rPr lang="en-GB" sz="2400" kern="0">
                          <a:effectLst/>
                        </a:rPr>
                        <a:t>1(0)</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57729604"/>
                  </a:ext>
                </a:extLst>
              </a:tr>
              <a:tr h="0">
                <a:tc>
                  <a:txBody>
                    <a:bodyPr/>
                    <a:lstStyle/>
                    <a:p>
                      <a:pPr algn="just">
                        <a:lnSpc>
                          <a:spcPct val="200000"/>
                        </a:lnSpc>
                        <a:spcAft>
                          <a:spcPts val="800"/>
                        </a:spcAft>
                      </a:pPr>
                      <a:r>
                        <a:rPr lang="en-GB" sz="2400" kern="0">
                          <a:effectLst/>
                        </a:rPr>
                        <a:t>POVR</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200000"/>
                        </a:lnSpc>
                        <a:spcAft>
                          <a:spcPts val="800"/>
                        </a:spcAft>
                      </a:pPr>
                      <a:r>
                        <a:rPr lang="en-GB" sz="2400" kern="0">
                          <a:effectLst/>
                        </a:rPr>
                        <a:t>-22.4264</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200000"/>
                        </a:lnSpc>
                        <a:spcAft>
                          <a:spcPts val="800"/>
                        </a:spcAft>
                      </a:pPr>
                      <a:r>
                        <a:rPr lang="en-GB" sz="2400" kern="0">
                          <a:effectLst/>
                        </a:rPr>
                        <a:t>0.0000</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200000"/>
                        </a:lnSpc>
                        <a:spcAft>
                          <a:spcPts val="800"/>
                        </a:spcAft>
                      </a:pPr>
                      <a:r>
                        <a:rPr lang="en-GB" sz="2400" kern="0">
                          <a:effectLst/>
                        </a:rPr>
                        <a:t>1(0)</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35081840"/>
                  </a:ext>
                </a:extLst>
              </a:tr>
              <a:tr h="0">
                <a:tc>
                  <a:txBody>
                    <a:bodyPr/>
                    <a:lstStyle/>
                    <a:p>
                      <a:pPr algn="just">
                        <a:lnSpc>
                          <a:spcPct val="200000"/>
                        </a:lnSpc>
                        <a:spcAft>
                          <a:spcPts val="800"/>
                        </a:spcAft>
                      </a:pPr>
                      <a:r>
                        <a:rPr lang="en-GB" sz="2400" kern="0">
                          <a:effectLst/>
                        </a:rPr>
                        <a:t>CND</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200000"/>
                        </a:lnSpc>
                        <a:spcAft>
                          <a:spcPts val="800"/>
                        </a:spcAft>
                      </a:pPr>
                      <a:r>
                        <a:rPr lang="en-GB" sz="2400" kern="0">
                          <a:effectLst/>
                        </a:rPr>
                        <a:t>-2.01913</a:t>
                      </a:r>
                      <a:endParaRPr lang="en-US" sz="2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200000"/>
                        </a:lnSpc>
                        <a:spcAft>
                          <a:spcPts val="800"/>
                        </a:spcAft>
                      </a:pPr>
                      <a:r>
                        <a:rPr lang="en-GB" sz="2400" kern="0" dirty="0">
                          <a:effectLst/>
                        </a:rPr>
                        <a:t>0.0113</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200000"/>
                        </a:lnSpc>
                        <a:spcAft>
                          <a:spcPts val="800"/>
                        </a:spcAft>
                      </a:pPr>
                      <a:r>
                        <a:rPr lang="en-GB" sz="2400" kern="0" dirty="0">
                          <a:effectLst/>
                        </a:rPr>
                        <a:t>1(0)</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25314747"/>
                  </a:ext>
                </a:extLst>
              </a:tr>
            </a:tbl>
          </a:graphicData>
        </a:graphic>
      </p:graphicFrame>
      <p:sp>
        <p:nvSpPr>
          <p:cNvPr id="7" name="Rectangle 1">
            <a:extLst>
              <a:ext uri="{FF2B5EF4-FFF2-40B4-BE49-F238E27FC236}">
                <a16:creationId xmlns:a16="http://schemas.microsoft.com/office/drawing/2014/main" id="{17A655A3-BEE4-D042-6E21-0DBE335A5A8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04391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27223-41B5-B52D-3CC5-BD55C9C1D34D}"/>
              </a:ext>
            </a:extLst>
          </p:cNvPr>
          <p:cNvSpPr>
            <a:spLocks noGrp="1"/>
          </p:cNvSpPr>
          <p:nvPr>
            <p:ph type="title"/>
          </p:nvPr>
        </p:nvSpPr>
        <p:spPr>
          <a:xfrm>
            <a:off x="677334" y="609600"/>
            <a:ext cx="8596668" cy="663146"/>
          </a:xfrm>
        </p:spPr>
        <p:txBody>
          <a:bodyPr>
            <a:normAutofit fontScale="90000"/>
          </a:bodyPr>
          <a:lstStyle/>
          <a:p>
            <a:r>
              <a:rPr lang="en-GB" sz="2400" b="1" kern="100" dirty="0">
                <a:effectLst/>
                <a:latin typeface="Times New Roman" panose="02020603050405020304" pitchFamily="18" charset="0"/>
                <a:ea typeface="Calibri" panose="020F0502020204030204" pitchFamily="34" charset="0"/>
                <a:cs typeface="Arial" panose="020B0604020202020204" pitchFamily="34" charset="0"/>
              </a:rPr>
              <a:t>Conclusion</a:t>
            </a: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43CB296-27F6-AF74-21A5-A36BAF6FC747}"/>
              </a:ext>
            </a:extLst>
          </p:cNvPr>
          <p:cNvSpPr>
            <a:spLocks noGrp="1"/>
          </p:cNvSpPr>
          <p:nvPr>
            <p:ph idx="1"/>
          </p:nvPr>
        </p:nvSpPr>
        <p:spPr>
          <a:xfrm>
            <a:off x="677333" y="1062681"/>
            <a:ext cx="10480817" cy="5548184"/>
          </a:xfrm>
        </p:spPr>
        <p:txBody>
          <a:bodyPr>
            <a:noAutofit/>
          </a:bodyPr>
          <a:lstStyle/>
          <a:p>
            <a:r>
              <a:rPr lang="en-US" sz="2400" dirty="0">
                <a:effectLst/>
                <a:latin typeface="Times New Roman" panose="02020603050405020304" pitchFamily="18" charset="0"/>
                <a:ea typeface="Calibri" panose="020F0502020204030204" pitchFamily="34" charset="0"/>
              </a:rPr>
              <a:t>The findings of this study underscore the detrimental effects of both poverty and the COVID-19 pandemic on economic growth in Africa. The negative and significant impact observed highlights the urgent need for targeted and comprehensive interventions to address these challenges.</a:t>
            </a:r>
          </a:p>
          <a:p>
            <a:r>
              <a:rPr lang="en-US" sz="2400" dirty="0">
                <a:effectLst/>
                <a:latin typeface="Times New Roman" panose="02020603050405020304" pitchFamily="18" charset="0"/>
                <a:ea typeface="Calibri" panose="020F0502020204030204" pitchFamily="34" charset="0"/>
              </a:rPr>
              <a:t>Moreover, while the population growth rate was found to have a negative impact on economic growth, the insignificance of this effect suggests that other factors might be more influential in shaping the economic landscape. </a:t>
            </a:r>
            <a:endParaRPr lang="en-US" sz="2400" dirty="0">
              <a:latin typeface="Times New Roman" panose="02020603050405020304" pitchFamily="18" charset="0"/>
              <a:ea typeface="Calibri" panose="020F0502020204030204" pitchFamily="34" charset="0"/>
            </a:endParaRPr>
          </a:p>
          <a:p>
            <a:r>
              <a:rPr lang="en-GB" sz="2400" dirty="0">
                <a:effectLst/>
                <a:latin typeface="Times New Roman" panose="02020603050405020304" pitchFamily="18" charset="0"/>
                <a:ea typeface="Calibri" panose="020F0502020204030204" pitchFamily="34" charset="0"/>
              </a:rPr>
              <a:t>In conclusion, a multifaceted and coordinated approach is necessary to overcome the negative impacts of poverty, the COVID-19 pandemic, and demographic factors on economic growth in Africa.</a:t>
            </a:r>
            <a:endParaRPr lang="en-US" sz="2400" dirty="0"/>
          </a:p>
        </p:txBody>
      </p:sp>
    </p:spTree>
    <p:extLst>
      <p:ext uri="{BB962C8B-B14F-4D97-AF65-F5344CB8AC3E}">
        <p14:creationId xmlns:p14="http://schemas.microsoft.com/office/powerpoint/2010/main" val="2405556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266C0-4D20-8E82-15D1-1979ABC60C9F}"/>
              </a:ext>
            </a:extLst>
          </p:cNvPr>
          <p:cNvSpPr>
            <a:spLocks noGrp="1"/>
          </p:cNvSpPr>
          <p:nvPr>
            <p:ph type="title"/>
          </p:nvPr>
        </p:nvSpPr>
        <p:spPr>
          <a:xfrm>
            <a:off x="677334" y="609600"/>
            <a:ext cx="8596668" cy="749643"/>
          </a:xfrm>
        </p:spPr>
        <p:txBody>
          <a:bodyPr>
            <a:normAutofit fontScale="90000"/>
          </a:bodyPr>
          <a:lstStyle/>
          <a:p>
            <a:r>
              <a:rPr lang="en-GB" sz="2400" b="1" kern="100" dirty="0">
                <a:effectLst/>
                <a:latin typeface="Times New Roman" panose="02020603050405020304" pitchFamily="18" charset="0"/>
                <a:ea typeface="Calibri" panose="020F0502020204030204" pitchFamily="34" charset="0"/>
                <a:cs typeface="Arial" panose="020B0604020202020204" pitchFamily="34" charset="0"/>
              </a:rPr>
              <a:t>Recommendations</a:t>
            </a:r>
            <a:br>
              <a:rPr lang="en-US" sz="2400" kern="1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A05FCCCA-0F44-8120-7D9D-62EB5950664C}"/>
              </a:ext>
            </a:extLst>
          </p:cNvPr>
          <p:cNvSpPr>
            <a:spLocks noGrp="1"/>
          </p:cNvSpPr>
          <p:nvPr>
            <p:ph idx="1"/>
          </p:nvPr>
        </p:nvSpPr>
        <p:spPr>
          <a:xfrm>
            <a:off x="677334" y="1272746"/>
            <a:ext cx="10320180" cy="4975653"/>
          </a:xfrm>
        </p:spPr>
        <p:txBody>
          <a:bodyPr/>
          <a:lstStyle/>
          <a:p>
            <a:r>
              <a:rPr lang="en-US" sz="1800" kern="100" dirty="0">
                <a:effectLst/>
                <a:latin typeface="Times New Roman" panose="02020603050405020304" pitchFamily="18" charset="0"/>
                <a:ea typeface="Calibri" panose="020F0502020204030204" pitchFamily="34" charset="0"/>
                <a:cs typeface="Arial" panose="020B0604020202020204" pitchFamily="34" charset="0"/>
              </a:rPr>
              <a:t>Implement and strengthen poverty alleviation programs that address the root causes of poverty, such as lack of access to education, healthcare, and employment opportunities. These programs should be designed to promote inclusive growth and empower vulnerable populations.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r>
              <a:rPr lang="en-US" sz="1800" kern="100" dirty="0">
                <a:effectLst/>
                <a:latin typeface="Times New Roman" panose="02020603050405020304" pitchFamily="18" charset="0"/>
                <a:ea typeface="Calibri" panose="020F0502020204030204" pitchFamily="34" charset="0"/>
                <a:cs typeface="Arial" panose="020B0604020202020204" pitchFamily="34" charset="0"/>
              </a:rPr>
              <a:t>Enhance healthcare infrastructure and invest in pandemic preparedness to mitigate the impact of future health crises. Strengthening healthcare systems, ensuring equitable access to vaccines, and promoting public health measures are essential components of a resilient response.</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Times New Roman" panose="02020603050405020304" pitchFamily="18" charset="0"/>
                <a:ea typeface="Calibri" panose="020F0502020204030204" pitchFamily="34" charset="0"/>
              </a:rPr>
              <a:t>Encourage economic diversification to reduce dependence on specific sectors and enhance overall economic resilience. Diversification can create new opportunities for growth and help countries navigate external shocks more effectively.</a:t>
            </a:r>
          </a:p>
          <a:p>
            <a:r>
              <a:rPr lang="en-US" sz="1800" kern="100" dirty="0">
                <a:effectLst/>
                <a:latin typeface="Times New Roman" panose="02020603050405020304" pitchFamily="18" charset="0"/>
                <a:ea typeface="Calibri" panose="020F0502020204030204" pitchFamily="34" charset="0"/>
                <a:cs typeface="Arial" panose="020B0604020202020204" pitchFamily="34" charset="0"/>
              </a:rPr>
              <a:t>Prioritize education and skill development initiatives to enhance human capital. A well-educated and skilled workforce is crucial for innovation, productivity, and overall economic development.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31136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410E6-A005-4CE3-9644-176B6B9E920D}"/>
              </a:ext>
            </a:extLst>
          </p:cNvPr>
          <p:cNvSpPr>
            <a:spLocks noGrp="1"/>
          </p:cNvSpPr>
          <p:nvPr>
            <p:ph type="title"/>
          </p:nvPr>
        </p:nvSpPr>
        <p:spPr/>
        <p:txBody>
          <a:bodyPr/>
          <a:lstStyle/>
          <a:p>
            <a:r>
              <a:rPr lang="en-US" dirty="0"/>
              <a:t>THANK YOU FOR LISTENING</a:t>
            </a:r>
          </a:p>
        </p:txBody>
      </p:sp>
      <p:pic>
        <p:nvPicPr>
          <p:cNvPr id="5" name="Content Placeholder 4">
            <a:extLst>
              <a:ext uri="{FF2B5EF4-FFF2-40B4-BE49-F238E27FC236}">
                <a16:creationId xmlns:a16="http://schemas.microsoft.com/office/drawing/2014/main" id="{98609D26-FC8F-ECD3-CBAD-F0B31C25F9A6}"/>
              </a:ext>
            </a:extLst>
          </p:cNvPr>
          <p:cNvPicPr>
            <a:picLocks noGrp="1" noChangeAspect="1"/>
          </p:cNvPicPr>
          <p:nvPr>
            <p:ph idx="1"/>
          </p:nvPr>
        </p:nvPicPr>
        <p:blipFill>
          <a:blip r:embed="rId2"/>
          <a:stretch>
            <a:fillRect/>
          </a:stretch>
        </p:blipFill>
        <p:spPr>
          <a:xfrm>
            <a:off x="3520480" y="2160588"/>
            <a:ext cx="2911077" cy="3881437"/>
          </a:xfrm>
        </p:spPr>
      </p:pic>
    </p:spTree>
    <p:extLst>
      <p:ext uri="{BB962C8B-B14F-4D97-AF65-F5344CB8AC3E}">
        <p14:creationId xmlns:p14="http://schemas.microsoft.com/office/powerpoint/2010/main" val="2880631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361E8-EC18-9013-1344-E8D11B7B831C}"/>
              </a:ext>
            </a:extLst>
          </p:cNvPr>
          <p:cNvSpPr>
            <a:spLocks noGrp="1"/>
          </p:cNvSpPr>
          <p:nvPr>
            <p:ph type="title"/>
          </p:nvPr>
        </p:nvSpPr>
        <p:spPr>
          <a:xfrm>
            <a:off x="677334" y="609600"/>
            <a:ext cx="8596668" cy="366585"/>
          </a:xfrm>
        </p:spPr>
        <p:txBody>
          <a:bodyPr>
            <a:normAutofit fontScale="90000"/>
          </a:bodyPr>
          <a:lstStyle/>
          <a:p>
            <a:r>
              <a:rPr lang="en-GB" sz="3100" b="1" kern="100" dirty="0">
                <a:effectLst/>
                <a:latin typeface="Times New Roman" panose="02020603050405020304" pitchFamily="18" charset="0"/>
                <a:ea typeface="Calibri" panose="020F0502020204030204" pitchFamily="34" charset="0"/>
                <a:cs typeface="Arial" panose="020B0604020202020204" pitchFamily="34" charset="0"/>
              </a:rPr>
              <a:t>Introduction</a:t>
            </a: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7034C3DD-BAA6-67FB-67B4-BADE7FE1BA97}"/>
              </a:ext>
            </a:extLst>
          </p:cNvPr>
          <p:cNvSpPr>
            <a:spLocks noGrp="1"/>
          </p:cNvSpPr>
          <p:nvPr>
            <p:ph idx="1"/>
          </p:nvPr>
        </p:nvSpPr>
        <p:spPr>
          <a:xfrm>
            <a:off x="677333" y="1433383"/>
            <a:ext cx="10468461" cy="4815017"/>
          </a:xfrm>
        </p:spPr>
        <p:txBody>
          <a:bodyPr>
            <a:noAutofit/>
          </a:bodyPr>
          <a:lstStyle/>
          <a:p>
            <a:r>
              <a:rPr lang="en-US" sz="2400" dirty="0">
                <a:effectLst/>
                <a:latin typeface="Times New Roman" panose="02020603050405020304" pitchFamily="18" charset="0"/>
                <a:ea typeface="Calibri" panose="020F0502020204030204" pitchFamily="34" charset="0"/>
              </a:rPr>
              <a:t>Africa, a continent marked by its rich cultural diversity and vast natural resources, stands at a critical juncture in its socio-economic trajectory. As the second most populous continent, Africa's demographic landscape is characterized by a rapidly growing population. </a:t>
            </a:r>
          </a:p>
          <a:p>
            <a:endParaRPr lang="en-US" sz="2400" dirty="0">
              <a:latin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rPr>
              <a:t>The population growth rate in Africa has been a subject of considerable scholarly and policy discourse. Over the past few decades, the continent has experienced significant demographic changes, with projections indicating that its population will continue to rise substantially in the coming years. </a:t>
            </a:r>
          </a:p>
          <a:p>
            <a:r>
              <a:rPr lang="en-US" sz="2400" dirty="0">
                <a:effectLst/>
                <a:latin typeface="Times New Roman" panose="02020603050405020304" pitchFamily="18" charset="0"/>
                <a:ea typeface="Calibri" panose="020F0502020204030204" pitchFamily="34" charset="0"/>
              </a:rPr>
              <a:t>Poverty, a longstanding issue in many African nations, adds another layer of complexity to the economic landscape. </a:t>
            </a:r>
            <a:endParaRPr lang="en-US" sz="2400" dirty="0"/>
          </a:p>
        </p:txBody>
      </p:sp>
    </p:spTree>
    <p:extLst>
      <p:ext uri="{BB962C8B-B14F-4D97-AF65-F5344CB8AC3E}">
        <p14:creationId xmlns:p14="http://schemas.microsoft.com/office/powerpoint/2010/main" val="211334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D9688-A2E6-F927-6A13-459B3EBC2817}"/>
              </a:ext>
            </a:extLst>
          </p:cNvPr>
          <p:cNvSpPr>
            <a:spLocks noGrp="1"/>
          </p:cNvSpPr>
          <p:nvPr>
            <p:ph type="title"/>
          </p:nvPr>
        </p:nvSpPr>
        <p:spPr/>
        <p:txBody>
          <a:bodyPr/>
          <a:lstStyle/>
          <a:p>
            <a:r>
              <a:rPr lang="en-GB" sz="3600" b="1" kern="100" dirty="0">
                <a:effectLst/>
                <a:latin typeface="Times New Roman" panose="02020603050405020304" pitchFamily="18" charset="0"/>
                <a:ea typeface="Calibri" panose="020F0502020204030204" pitchFamily="34" charset="0"/>
                <a:cs typeface="Arial" panose="020B0604020202020204" pitchFamily="34" charset="0"/>
              </a:rPr>
              <a:t>Introduction Count.</a:t>
            </a:r>
            <a:endParaRPr lang="en-US" dirty="0"/>
          </a:p>
        </p:txBody>
      </p:sp>
      <p:sp>
        <p:nvSpPr>
          <p:cNvPr id="3" name="Content Placeholder 2">
            <a:extLst>
              <a:ext uri="{FF2B5EF4-FFF2-40B4-BE49-F238E27FC236}">
                <a16:creationId xmlns:a16="http://schemas.microsoft.com/office/drawing/2014/main" id="{8C0C971F-923A-ABDE-2D3E-EBB19F0493F3}"/>
              </a:ext>
            </a:extLst>
          </p:cNvPr>
          <p:cNvSpPr>
            <a:spLocks noGrp="1"/>
          </p:cNvSpPr>
          <p:nvPr>
            <p:ph idx="1"/>
          </p:nvPr>
        </p:nvSpPr>
        <p:spPr>
          <a:xfrm>
            <a:off x="677333" y="1223319"/>
            <a:ext cx="10307823" cy="4818043"/>
          </a:xfrm>
        </p:spPr>
        <p:txBody>
          <a:bodyPr>
            <a:normAutofit lnSpcReduction="10000"/>
          </a:bodyPr>
          <a:lstStyle/>
          <a:p>
            <a:r>
              <a:rPr lang="en-US" sz="2400" dirty="0">
                <a:effectLst/>
                <a:latin typeface="Times New Roman" panose="02020603050405020304" pitchFamily="18" charset="0"/>
                <a:ea typeface="Calibri" panose="020F0502020204030204" pitchFamily="34" charset="0"/>
              </a:rPr>
              <a:t>In the backdrop of these challenges, the emergence of the COVID-19 pandemic has cast a long shadow over Africa's economic prospects.</a:t>
            </a:r>
          </a:p>
          <a:p>
            <a:pPr marL="0" indent="0">
              <a:buNone/>
            </a:pPr>
            <a:endParaRPr lang="en-US" sz="2400" dirty="0">
              <a:effectLst/>
              <a:latin typeface="Times New Roman" panose="02020603050405020304" pitchFamily="18" charset="0"/>
              <a:ea typeface="Calibri" panose="020F0502020204030204" pitchFamily="34" charset="0"/>
            </a:endParaRPr>
          </a:p>
          <a:p>
            <a:r>
              <a:rPr lang="en-US" sz="2400" dirty="0">
                <a:effectLst/>
                <a:latin typeface="Times New Roman" panose="02020603050405020304" pitchFamily="18" charset="0"/>
                <a:ea typeface="Calibri" panose="020F0502020204030204" pitchFamily="34" charset="0"/>
              </a:rPr>
              <a:t>The continent's vulnerability to health crises is magnified by pre-existing economic and social disparities. The pandemic has not only strained healthcare systems but has also triggered disruptions in global supply chains, impacting trade, investment, and employment – elements crucial to sustained economic growth</a:t>
            </a:r>
          </a:p>
          <a:p>
            <a:pPr marL="0" indent="0">
              <a:buNone/>
            </a:pPr>
            <a:endParaRPr lang="en-US" sz="2400" dirty="0">
              <a:latin typeface="Times New Roman" panose="02020603050405020304" pitchFamily="18" charset="0"/>
              <a:ea typeface="Calibri" panose="020F0502020204030204" pitchFamily="34" charset="0"/>
            </a:endParaRPr>
          </a:p>
          <a:p>
            <a:r>
              <a:rPr lang="en-US" sz="2400" dirty="0">
                <a:effectLst/>
                <a:latin typeface="Times New Roman" panose="02020603050405020304" pitchFamily="18" charset="0"/>
                <a:ea typeface="Calibri" panose="020F0502020204030204" pitchFamily="34" charset="0"/>
              </a:rPr>
              <a:t>This study aims to unravel the intricate web of relationships between population growth rate, poverty, and the COVID-19 pandemic, and their combined impact on economic growth in Africa.</a:t>
            </a:r>
            <a:endParaRPr lang="en-US" sz="2400" dirty="0"/>
          </a:p>
        </p:txBody>
      </p:sp>
    </p:spTree>
    <p:extLst>
      <p:ext uri="{BB962C8B-B14F-4D97-AF65-F5344CB8AC3E}">
        <p14:creationId xmlns:p14="http://schemas.microsoft.com/office/powerpoint/2010/main" val="336785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CF850-CC22-26FC-D29B-42328C9343E5}"/>
              </a:ext>
            </a:extLst>
          </p:cNvPr>
          <p:cNvSpPr>
            <a:spLocks noGrp="1"/>
          </p:cNvSpPr>
          <p:nvPr>
            <p:ph type="title"/>
          </p:nvPr>
        </p:nvSpPr>
        <p:spPr>
          <a:xfrm>
            <a:off x="677334" y="609600"/>
            <a:ext cx="8596668" cy="589005"/>
          </a:xfrm>
        </p:spPr>
        <p:txBody>
          <a:bodyPr>
            <a:normAutofit fontScale="90000"/>
          </a:bodyPr>
          <a:lstStyle/>
          <a:p>
            <a:r>
              <a:rPr lang="en-GB" sz="2400" b="1" kern="100" dirty="0">
                <a:effectLst/>
                <a:latin typeface="Times New Roman" panose="02020603050405020304" pitchFamily="18" charset="0"/>
                <a:ea typeface="Calibri" panose="020F0502020204030204" pitchFamily="34" charset="0"/>
                <a:cs typeface="Arial" panose="020B0604020202020204" pitchFamily="34" charset="0"/>
              </a:rPr>
              <a:t>Objectives of the Study</a:t>
            </a:r>
            <a:br>
              <a:rPr lang="en-US" sz="2400" kern="1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718940DA-531B-0672-0E69-58B8D0AA5A8F}"/>
              </a:ext>
            </a:extLst>
          </p:cNvPr>
          <p:cNvSpPr>
            <a:spLocks noGrp="1"/>
          </p:cNvSpPr>
          <p:nvPr>
            <p:ph idx="1"/>
          </p:nvPr>
        </p:nvSpPr>
        <p:spPr>
          <a:xfrm>
            <a:off x="677333" y="1050324"/>
            <a:ext cx="10962731" cy="5399903"/>
          </a:xfrm>
        </p:spPr>
        <p:txBody>
          <a:bodyPr>
            <a:normAutofit fontScale="85000" lnSpcReduction="10000"/>
          </a:bodyPr>
          <a:lstStyle/>
          <a:p>
            <a:pPr algn="just">
              <a:lnSpc>
                <a:spcPct val="200000"/>
              </a:lnSpc>
              <a:spcAft>
                <a:spcPts val="800"/>
              </a:spcAft>
            </a:pPr>
            <a:r>
              <a:rPr lang="en-GB" sz="2900" kern="100" dirty="0">
                <a:effectLst/>
                <a:latin typeface="Times New Roman" panose="02020603050405020304" pitchFamily="18" charset="0"/>
                <a:ea typeface="Calibri" panose="020F0502020204030204" pitchFamily="34" charset="0"/>
                <a:cs typeface="Arial" panose="020B0604020202020204" pitchFamily="34" charset="0"/>
              </a:rPr>
              <a:t>The aim of this study is to examined the effects of population growth rate, poverty and COVID-19 on economic growth in Africa raging from 2020-2022. Specifically, the study seeks to;</a:t>
            </a:r>
            <a:endParaRPr lang="en-US" sz="29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buFont typeface="+mj-lt"/>
              <a:buAutoNum type="romanLcPeriod"/>
            </a:pPr>
            <a:r>
              <a:rPr lang="en-GB" sz="2900" kern="100" dirty="0">
                <a:effectLst/>
                <a:latin typeface="Times New Roman" panose="02020603050405020304" pitchFamily="18" charset="0"/>
                <a:ea typeface="Calibri" panose="020F0502020204030204" pitchFamily="34" charset="0"/>
                <a:cs typeface="Arial" panose="020B0604020202020204" pitchFamily="34" charset="0"/>
              </a:rPr>
              <a:t>Find out the impact of population growth rate on economic growth in Africa</a:t>
            </a:r>
            <a:endParaRPr lang="en-US" sz="29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buFont typeface="+mj-lt"/>
              <a:buAutoNum type="romanLcPeriod"/>
            </a:pPr>
            <a:r>
              <a:rPr lang="en-GB" sz="2900" kern="100" dirty="0">
                <a:effectLst/>
                <a:latin typeface="Times New Roman" panose="02020603050405020304" pitchFamily="18" charset="0"/>
                <a:ea typeface="Calibri" panose="020F0502020204030204" pitchFamily="34" charset="0"/>
                <a:cs typeface="Arial" panose="020B0604020202020204" pitchFamily="34" charset="0"/>
              </a:rPr>
              <a:t>Examine the impact of poverty on economic growth in Africa</a:t>
            </a:r>
            <a:endParaRPr lang="en-US" sz="29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spcAft>
                <a:spcPts val="800"/>
              </a:spcAft>
              <a:buFont typeface="+mj-lt"/>
              <a:buAutoNum type="romanLcPeriod"/>
            </a:pPr>
            <a:r>
              <a:rPr lang="en-GB" sz="2900" kern="100" dirty="0">
                <a:effectLst/>
                <a:latin typeface="Times New Roman" panose="02020603050405020304" pitchFamily="18" charset="0"/>
                <a:ea typeface="Calibri" panose="020F0502020204030204" pitchFamily="34" charset="0"/>
                <a:cs typeface="Arial" panose="020B0604020202020204" pitchFamily="34" charset="0"/>
              </a:rPr>
              <a:t>Ascertain the impact of COVID-19 on economic growth in Africa</a:t>
            </a:r>
          </a:p>
          <a:p>
            <a:pPr marL="0" lvl="0" indent="0" algn="just">
              <a:lnSpc>
                <a:spcPct val="200000"/>
              </a:lnSpc>
              <a:spcAft>
                <a:spcPts val="800"/>
              </a:spcAft>
              <a:buNone/>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15338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54ED5-D1CE-5FC2-D86B-AC87C2A89C76}"/>
              </a:ext>
            </a:extLst>
          </p:cNvPr>
          <p:cNvSpPr>
            <a:spLocks noGrp="1"/>
          </p:cNvSpPr>
          <p:nvPr>
            <p:ph type="title"/>
          </p:nvPr>
        </p:nvSpPr>
        <p:spPr>
          <a:xfrm>
            <a:off x="677334" y="609600"/>
            <a:ext cx="8596668" cy="650789"/>
          </a:xfrm>
        </p:spPr>
        <p:txBody>
          <a:bodyPr>
            <a:normAutofit fontScale="90000"/>
          </a:bodyPr>
          <a:lstStyle/>
          <a:p>
            <a:r>
              <a:rPr lang="en-GB" sz="2400" b="1" kern="100" dirty="0">
                <a:effectLst/>
                <a:latin typeface="Times New Roman" panose="02020603050405020304" pitchFamily="18" charset="0"/>
                <a:ea typeface="Calibri" panose="020F0502020204030204" pitchFamily="34" charset="0"/>
                <a:cs typeface="Arial" panose="020B0604020202020204" pitchFamily="34" charset="0"/>
              </a:rPr>
              <a:t>Hypothesis of the Study</a:t>
            </a:r>
            <a:br>
              <a:rPr lang="en-US" sz="2400" kern="1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601B3B15-704B-8B37-51AE-CDB618B05081}"/>
              </a:ext>
            </a:extLst>
          </p:cNvPr>
          <p:cNvSpPr>
            <a:spLocks noGrp="1"/>
          </p:cNvSpPr>
          <p:nvPr>
            <p:ph idx="1"/>
          </p:nvPr>
        </p:nvSpPr>
        <p:spPr>
          <a:xfrm>
            <a:off x="677334" y="1260389"/>
            <a:ext cx="10171898" cy="5214552"/>
          </a:xfrm>
        </p:spPr>
        <p:txBody>
          <a:bodyPr/>
          <a:lstStyle/>
          <a:p>
            <a:pPr algn="just">
              <a:lnSpc>
                <a:spcPct val="200000"/>
              </a:lnSpc>
              <a:spcAft>
                <a:spcPts val="800"/>
              </a:spcAft>
            </a:pPr>
            <a:r>
              <a:rPr lang="en-GB" sz="2000" kern="100" dirty="0">
                <a:effectLst/>
                <a:latin typeface="Times New Roman" panose="02020603050405020304" pitchFamily="18" charset="0"/>
                <a:ea typeface="Calibri" panose="020F0502020204030204" pitchFamily="34" charset="0"/>
                <a:cs typeface="Arial" panose="020B0604020202020204" pitchFamily="34" charset="0"/>
              </a:rPr>
              <a:t>The following null hypothesis were tested at 0.05 level of significance</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buFont typeface="+mj-lt"/>
              <a:buAutoNum type="romanLcPeriod"/>
            </a:pPr>
            <a:r>
              <a:rPr lang="en-GB" sz="2000" kern="100" dirty="0">
                <a:effectLst/>
                <a:latin typeface="Times New Roman" panose="02020603050405020304" pitchFamily="18" charset="0"/>
                <a:ea typeface="Calibri" panose="020F0502020204030204" pitchFamily="34" charset="0"/>
                <a:cs typeface="Arial" panose="020B0604020202020204" pitchFamily="34" charset="0"/>
              </a:rPr>
              <a:t>Population growth rate has no significant impact on economic growth in Africa</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buFont typeface="+mj-lt"/>
              <a:buAutoNum type="romanLcPeriod"/>
            </a:pPr>
            <a:r>
              <a:rPr lang="en-GB" sz="2000" kern="100" dirty="0">
                <a:effectLst/>
                <a:latin typeface="Times New Roman" panose="02020603050405020304" pitchFamily="18" charset="0"/>
                <a:ea typeface="Calibri" panose="020F0502020204030204" pitchFamily="34" charset="0"/>
                <a:cs typeface="Arial" panose="020B0604020202020204" pitchFamily="34" charset="0"/>
              </a:rPr>
              <a:t>Poverty has no significant impact on economic growth in Africa</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spcAft>
                <a:spcPts val="800"/>
              </a:spcAft>
              <a:buFont typeface="+mj-lt"/>
              <a:buAutoNum type="romanLcPeriod"/>
            </a:pPr>
            <a:r>
              <a:rPr lang="en-GB" sz="2000" kern="100" dirty="0">
                <a:effectLst/>
                <a:latin typeface="Times New Roman" panose="02020603050405020304" pitchFamily="18" charset="0"/>
                <a:ea typeface="Calibri" panose="020F0502020204030204" pitchFamily="34" charset="0"/>
                <a:cs typeface="Arial" panose="020B0604020202020204" pitchFamily="34" charset="0"/>
              </a:rPr>
              <a:t>COVID-19 has no significant impact on economic growth in Africa</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85429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5E222-4C71-68A7-42F3-0C7786ECFB26}"/>
              </a:ext>
            </a:extLst>
          </p:cNvPr>
          <p:cNvSpPr>
            <a:spLocks noGrp="1"/>
          </p:cNvSpPr>
          <p:nvPr>
            <p:ph type="title"/>
          </p:nvPr>
        </p:nvSpPr>
        <p:spPr/>
        <p:txBody>
          <a:bodyPr/>
          <a:lstStyle/>
          <a:p>
            <a:r>
              <a:rPr lang="en-US" dirty="0"/>
              <a:t>Literature Review</a:t>
            </a:r>
          </a:p>
        </p:txBody>
      </p:sp>
      <p:sp>
        <p:nvSpPr>
          <p:cNvPr id="3" name="Content Placeholder 2">
            <a:extLst>
              <a:ext uri="{FF2B5EF4-FFF2-40B4-BE49-F238E27FC236}">
                <a16:creationId xmlns:a16="http://schemas.microsoft.com/office/drawing/2014/main" id="{1711B9FF-0288-ACF8-3B9C-5EA01571FED6}"/>
              </a:ext>
            </a:extLst>
          </p:cNvPr>
          <p:cNvSpPr>
            <a:spLocks noGrp="1"/>
          </p:cNvSpPr>
          <p:nvPr>
            <p:ph idx="1"/>
          </p:nvPr>
        </p:nvSpPr>
        <p:spPr>
          <a:xfrm>
            <a:off x="677333" y="1198605"/>
            <a:ext cx="11160439" cy="4842757"/>
          </a:xfrm>
        </p:spPr>
        <p:txBody>
          <a:bodyPr/>
          <a:lstStyle/>
          <a:p>
            <a:r>
              <a:rPr lang="en-US" dirty="0"/>
              <a:t> The Study review  5 theories</a:t>
            </a:r>
          </a:p>
          <a:p>
            <a:r>
              <a:rPr lang="en-US" sz="1800" kern="100" dirty="0">
                <a:effectLst/>
                <a:latin typeface="Times New Roman" panose="02020603050405020304" pitchFamily="18" charset="0"/>
                <a:ea typeface="Calibri" panose="020F0502020204030204" pitchFamily="34" charset="0"/>
                <a:cs typeface="Arial" panose="020B0604020202020204" pitchFamily="34" charset="0"/>
              </a:rPr>
              <a:t>Demographic Dividend Theory by </a:t>
            </a:r>
            <a:r>
              <a:rPr lang="en-GB" sz="1800" dirty="0">
                <a:effectLst/>
                <a:latin typeface="Times New Roman" panose="02020603050405020304" pitchFamily="18" charset="0"/>
                <a:ea typeface="Calibri" panose="020F0502020204030204" pitchFamily="34" charset="0"/>
              </a:rPr>
              <a:t>Warren Thompson and Frank </a:t>
            </a:r>
            <a:r>
              <a:rPr lang="en-GB" sz="1800" dirty="0" err="1">
                <a:effectLst/>
                <a:latin typeface="Times New Roman" panose="02020603050405020304" pitchFamily="18" charset="0"/>
                <a:ea typeface="Calibri" panose="020F0502020204030204" pitchFamily="34" charset="0"/>
              </a:rPr>
              <a:t>Notestein</a:t>
            </a:r>
            <a:r>
              <a:rPr lang="en-GB" sz="1800" dirty="0">
                <a:effectLst/>
                <a:latin typeface="Times New Roman" panose="02020603050405020304" pitchFamily="18" charset="0"/>
                <a:ea typeface="Calibri" panose="020F0502020204030204" pitchFamily="34" charset="0"/>
              </a:rPr>
              <a:t> in Mid-20th century.</a:t>
            </a:r>
          </a:p>
          <a:p>
            <a:r>
              <a:rPr lang="en-US" sz="1800" kern="100" dirty="0">
                <a:effectLst/>
                <a:latin typeface="Times New Roman" panose="02020603050405020304" pitchFamily="18" charset="0"/>
                <a:ea typeface="Calibri" panose="020F0502020204030204" pitchFamily="34" charset="0"/>
                <a:cs typeface="Arial" panose="020B0604020202020204" pitchFamily="34" charset="0"/>
              </a:rPr>
              <a:t>Dependency Theory by </a:t>
            </a:r>
            <a:r>
              <a:rPr lang="en-US" sz="1800" dirty="0">
                <a:effectLst/>
                <a:latin typeface="Times New Roman" panose="02020603050405020304" pitchFamily="18" charset="0"/>
                <a:ea typeface="Calibri" panose="020F0502020204030204" pitchFamily="34" charset="0"/>
              </a:rPr>
              <a:t>Raúl </a:t>
            </a:r>
            <a:r>
              <a:rPr lang="en-US" sz="1800" dirty="0" err="1">
                <a:effectLst/>
                <a:latin typeface="Times New Roman" panose="02020603050405020304" pitchFamily="18" charset="0"/>
                <a:ea typeface="Calibri" panose="020F0502020204030204" pitchFamily="34" charset="0"/>
              </a:rPr>
              <a:t>Prebisch</a:t>
            </a:r>
            <a:r>
              <a:rPr lang="en-US" sz="1800" dirty="0">
                <a:effectLst/>
                <a:latin typeface="Times New Roman" panose="02020603050405020304" pitchFamily="18" charset="0"/>
                <a:ea typeface="Calibri" panose="020F0502020204030204" pitchFamily="34" charset="0"/>
              </a:rPr>
              <a:t> and Hans Singer(1950s-1960s)</a:t>
            </a:r>
          </a:p>
          <a:p>
            <a:r>
              <a:rPr lang="en-GB" sz="1800" kern="100" dirty="0">
                <a:effectLst/>
                <a:latin typeface="Times New Roman" panose="02020603050405020304" pitchFamily="18" charset="0"/>
                <a:ea typeface="Calibri" panose="020F0502020204030204" pitchFamily="34" charset="0"/>
                <a:cs typeface="Arial" panose="020B0604020202020204" pitchFamily="34" charset="0"/>
              </a:rPr>
              <a:t>Demographic Transition </a:t>
            </a:r>
            <a:r>
              <a:rPr lang="en-GB" sz="1800" kern="100" dirty="0" err="1">
                <a:effectLst/>
                <a:latin typeface="Times New Roman" panose="02020603050405020304" pitchFamily="18" charset="0"/>
                <a:ea typeface="Calibri" panose="020F0502020204030204" pitchFamily="34" charset="0"/>
                <a:cs typeface="Arial" panose="020B0604020202020204" pitchFamily="34" charset="0"/>
              </a:rPr>
              <a:t>Theory</a:t>
            </a:r>
            <a:r>
              <a:rPr lang="en-GB" sz="1800" dirty="0" err="1">
                <a:effectLst/>
                <a:latin typeface="Times New Roman" panose="02020603050405020304" pitchFamily="18" charset="0"/>
                <a:ea typeface="Calibri" panose="020F0502020204030204" pitchFamily="34" charset="0"/>
              </a:rPr>
              <a:t>by</a:t>
            </a:r>
            <a:r>
              <a:rPr lang="en-GB" sz="1800" dirty="0">
                <a:effectLst/>
                <a:latin typeface="Times New Roman" panose="02020603050405020304" pitchFamily="18" charset="0"/>
                <a:ea typeface="Calibri" panose="020F0502020204030204" pitchFamily="34" charset="0"/>
              </a:rPr>
              <a:t> Warren Thompson and Frank </a:t>
            </a:r>
            <a:r>
              <a:rPr lang="en-GB" sz="1800" dirty="0" err="1">
                <a:effectLst/>
                <a:latin typeface="Times New Roman" panose="02020603050405020304" pitchFamily="18" charset="0"/>
                <a:ea typeface="Calibri" panose="020F0502020204030204" pitchFamily="34" charset="0"/>
              </a:rPr>
              <a:t>Notestein</a:t>
            </a:r>
            <a:r>
              <a:rPr lang="en-GB" sz="1800" dirty="0">
                <a:effectLst/>
                <a:latin typeface="Times New Roman" panose="02020603050405020304" pitchFamily="18" charset="0"/>
                <a:ea typeface="Calibri" panose="020F0502020204030204" pitchFamily="34" charset="0"/>
              </a:rPr>
              <a:t> in Mid-20th century.</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r>
              <a:rPr lang="en-GB" sz="1800" kern="100" dirty="0">
                <a:effectLst/>
                <a:latin typeface="Times New Roman" panose="02020603050405020304" pitchFamily="18" charset="0"/>
                <a:ea typeface="Calibri" panose="020F0502020204030204" pitchFamily="34" charset="0"/>
                <a:cs typeface="Arial" panose="020B0604020202020204" pitchFamily="34" charset="0"/>
              </a:rPr>
              <a:t>Malthusian Theory by </a:t>
            </a:r>
            <a:r>
              <a:rPr lang="en-GB" sz="1800" dirty="0">
                <a:effectLst/>
                <a:latin typeface="Times New Roman" panose="02020603050405020304" pitchFamily="18" charset="0"/>
                <a:ea typeface="Calibri" panose="020F0502020204030204" pitchFamily="34" charset="0"/>
              </a:rPr>
              <a:t>Thomas Malthus in Late 18th century</a:t>
            </a:r>
          </a:p>
          <a:p>
            <a:r>
              <a:rPr lang="en-GB" sz="1800" kern="100" dirty="0">
                <a:effectLst/>
                <a:latin typeface="Times New Roman" panose="02020603050405020304" pitchFamily="18" charset="0"/>
                <a:ea typeface="Calibri" panose="020F0502020204030204" pitchFamily="34" charset="0"/>
                <a:cs typeface="Arial" panose="020B0604020202020204" pitchFamily="34" charset="0"/>
              </a:rPr>
              <a:t>Structural Transformation Theory </a:t>
            </a:r>
            <a:r>
              <a:rPr lang="en-GB" sz="1800" kern="100" dirty="0" err="1">
                <a:effectLst/>
                <a:latin typeface="Times New Roman" panose="02020603050405020304" pitchFamily="18" charset="0"/>
                <a:ea typeface="Calibri" panose="020F0502020204030204" pitchFamily="34" charset="0"/>
                <a:cs typeface="Arial" panose="020B0604020202020204" pitchFamily="34" charset="0"/>
              </a:rPr>
              <a:t>by</a:t>
            </a:r>
            <a:r>
              <a:rPr lang="en-GB" sz="1800" dirty="0" err="1">
                <a:effectLst/>
                <a:latin typeface="Times New Roman" panose="02020603050405020304" pitchFamily="18" charset="0"/>
                <a:ea typeface="Calibri" panose="020F0502020204030204" pitchFamily="34" charset="0"/>
              </a:rPr>
              <a:t>W</a:t>
            </a:r>
            <a:r>
              <a:rPr lang="en-GB" sz="1800" dirty="0">
                <a:effectLst/>
                <a:latin typeface="Times New Roman" panose="02020603050405020304" pitchFamily="18" charset="0"/>
                <a:ea typeface="Calibri" panose="020F0502020204030204" pitchFamily="34" charset="0"/>
              </a:rPr>
              <a:t>. Arthur Lewis and Rostow (1950s-1960s ). </a:t>
            </a:r>
          </a:p>
          <a:p>
            <a:r>
              <a:rPr lang="en-GB" sz="1800" kern="100" dirty="0">
                <a:effectLst/>
                <a:latin typeface="Times New Roman" panose="02020603050405020304" pitchFamily="18" charset="0"/>
                <a:ea typeface="Calibri" panose="020F0502020204030204" pitchFamily="34" charset="0"/>
                <a:cs typeface="Arial" panose="020B0604020202020204" pitchFamily="34" charset="0"/>
              </a:rPr>
              <a:t>Inclusive Growth Theory </a:t>
            </a:r>
            <a:r>
              <a:rPr lang="en-GB" sz="1800" dirty="0">
                <a:effectLst/>
                <a:latin typeface="Times New Roman" panose="02020603050405020304" pitchFamily="18" charset="0"/>
                <a:ea typeface="Calibri" panose="020F0502020204030204" pitchFamily="34" charset="0"/>
              </a:rPr>
              <a:t>by Joseph Stiglitz et al  in Late 20th century </a:t>
            </a:r>
          </a:p>
          <a:p>
            <a:r>
              <a:rPr lang="en-GB" sz="1800" b="1" kern="100" dirty="0">
                <a:effectLst/>
                <a:latin typeface="Times New Roman" panose="02020603050405020304" pitchFamily="18" charset="0"/>
                <a:ea typeface="Calibri" panose="020F0502020204030204" pitchFamily="34" charset="0"/>
                <a:cs typeface="Arial" panose="020B0604020202020204" pitchFamily="34" charset="0"/>
              </a:rPr>
              <a:t>Review of Empirical Studies </a:t>
            </a:r>
          </a:p>
          <a:p>
            <a:r>
              <a:rPr lang="en-GB" sz="1800" dirty="0" err="1">
                <a:solidFill>
                  <a:srgbClr val="222222"/>
                </a:solidFill>
                <a:effectLst/>
                <a:latin typeface="Times New Roman" panose="02020603050405020304" pitchFamily="18" charset="0"/>
                <a:ea typeface="Calibri" panose="020F0502020204030204" pitchFamily="34" charset="0"/>
              </a:rPr>
              <a:t>Asare</a:t>
            </a:r>
            <a:r>
              <a:rPr lang="en-GB" sz="1800" dirty="0">
                <a:solidFill>
                  <a:srgbClr val="222222"/>
                </a:solidFill>
                <a:effectLst/>
                <a:latin typeface="Times New Roman" panose="02020603050405020304" pitchFamily="18" charset="0"/>
                <a:ea typeface="Calibri" panose="020F0502020204030204" pitchFamily="34" charset="0"/>
              </a:rPr>
              <a:t> and Barfi (2021) </a:t>
            </a:r>
            <a:r>
              <a:rPr lang="en-GB" b="1" kern="100" dirty="0">
                <a:solidFill>
                  <a:srgbClr val="222222"/>
                </a:solidFill>
                <a:latin typeface="Times New Roman" panose="02020603050405020304" pitchFamily="18" charset="0"/>
                <a:ea typeface="Calibri" panose="020F0502020204030204" pitchFamily="34" charset="0"/>
                <a:cs typeface="Arial" panose="020B0604020202020204" pitchFamily="34" charset="0"/>
              </a:rPr>
              <a:t>, </a:t>
            </a:r>
            <a:r>
              <a:rPr lang="en-GB" sz="1800" dirty="0">
                <a:solidFill>
                  <a:srgbClr val="222222"/>
                </a:solidFill>
                <a:effectLst/>
                <a:latin typeface="Times New Roman" panose="02020603050405020304" pitchFamily="18" charset="0"/>
                <a:ea typeface="Calibri" panose="020F0502020204030204" pitchFamily="34" charset="0"/>
              </a:rPr>
              <a:t>Zhu, Bashir, and Marie (2022)</a:t>
            </a:r>
            <a:r>
              <a:rPr lang="en-GB" b="1" kern="100" dirty="0">
                <a:solidFill>
                  <a:srgbClr val="222222"/>
                </a:solidFill>
                <a:latin typeface="Times New Roman" panose="02020603050405020304" pitchFamily="18" charset="0"/>
                <a:ea typeface="Calibri" panose="020F0502020204030204" pitchFamily="34" charset="0"/>
                <a:cs typeface="Arial" panose="020B0604020202020204" pitchFamily="34" charset="0"/>
              </a:rPr>
              <a:t>, </a:t>
            </a:r>
            <a:r>
              <a:rPr lang="en-GB" sz="1800" dirty="0" err="1">
                <a:solidFill>
                  <a:srgbClr val="222222"/>
                </a:solidFill>
                <a:effectLst/>
                <a:latin typeface="Times New Roman" panose="02020603050405020304" pitchFamily="18" charset="0"/>
                <a:ea typeface="Calibri" panose="020F0502020204030204" pitchFamily="34" charset="0"/>
              </a:rPr>
              <a:t>Mahtta</a:t>
            </a:r>
            <a:r>
              <a:rPr lang="en-GB" sz="1800" dirty="0">
                <a:solidFill>
                  <a:srgbClr val="222222"/>
                </a:solidFill>
                <a:effectLst/>
                <a:latin typeface="Times New Roman" panose="02020603050405020304" pitchFamily="18" charset="0"/>
                <a:ea typeface="Calibri" panose="020F0502020204030204" pitchFamily="34" charset="0"/>
              </a:rPr>
              <a:t> et al. (2022)</a:t>
            </a:r>
            <a:r>
              <a:rPr lang="en-GB" b="1" kern="100" dirty="0">
                <a:solidFill>
                  <a:srgbClr val="222222"/>
                </a:solidFill>
                <a:latin typeface="Times New Roman" panose="02020603050405020304" pitchFamily="18" charset="0"/>
                <a:ea typeface="Calibri" panose="020F0502020204030204" pitchFamily="34" charset="0"/>
                <a:cs typeface="Arial" panose="020B0604020202020204" pitchFamily="34" charset="0"/>
              </a:rPr>
              <a:t>, </a:t>
            </a:r>
            <a:r>
              <a:rPr lang="en-GB" sz="1800" dirty="0">
                <a:solidFill>
                  <a:srgbClr val="222222"/>
                </a:solidFill>
                <a:effectLst/>
                <a:latin typeface="Times New Roman" panose="02020603050405020304" pitchFamily="18" charset="0"/>
                <a:ea typeface="Calibri" panose="020F0502020204030204" pitchFamily="34" charset="0"/>
              </a:rPr>
              <a:t>Gagnon, </a:t>
            </a:r>
            <a:r>
              <a:rPr lang="en-GB" sz="1800" dirty="0" err="1">
                <a:solidFill>
                  <a:srgbClr val="222222"/>
                </a:solidFill>
                <a:effectLst/>
                <a:latin typeface="Times New Roman" panose="02020603050405020304" pitchFamily="18" charset="0"/>
                <a:ea typeface="Calibri" panose="020F0502020204030204" pitchFamily="34" charset="0"/>
              </a:rPr>
              <a:t>Kamin</a:t>
            </a:r>
            <a:r>
              <a:rPr lang="en-GB" sz="1800" dirty="0">
                <a:solidFill>
                  <a:srgbClr val="222222"/>
                </a:solidFill>
                <a:effectLst/>
                <a:latin typeface="Times New Roman" panose="02020603050405020304" pitchFamily="18" charset="0"/>
                <a:ea typeface="Calibri" panose="020F0502020204030204" pitchFamily="34" charset="0"/>
              </a:rPr>
              <a:t>, and Kearns (2023)</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GB" dirty="0">
                <a:solidFill>
                  <a:srgbClr val="222222"/>
                </a:solidFill>
                <a:latin typeface="Times New Roman" panose="02020603050405020304" pitchFamily="18" charset="0"/>
                <a:ea typeface="Calibri" panose="020F0502020204030204" pitchFamily="34" charset="0"/>
              </a:rPr>
              <a:t>a</a:t>
            </a:r>
            <a:r>
              <a:rPr lang="en-GB" sz="1800" dirty="0">
                <a:solidFill>
                  <a:srgbClr val="222222"/>
                </a:solidFill>
                <a:effectLst/>
                <a:latin typeface="Times New Roman" panose="02020603050405020304" pitchFamily="18" charset="0"/>
                <a:ea typeface="Calibri" panose="020F0502020204030204" pitchFamily="34" charset="0"/>
              </a:rPr>
              <a:t>nd Zineb, Zineb, and Ikram (2022)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a:p>
            <a:endParaRPr lang="en-US" dirty="0"/>
          </a:p>
        </p:txBody>
      </p:sp>
    </p:spTree>
    <p:extLst>
      <p:ext uri="{BB962C8B-B14F-4D97-AF65-F5344CB8AC3E}">
        <p14:creationId xmlns:p14="http://schemas.microsoft.com/office/powerpoint/2010/main" val="2178754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74DD0-B21E-19E1-6841-6D373B7537BA}"/>
              </a:ext>
            </a:extLst>
          </p:cNvPr>
          <p:cNvSpPr>
            <a:spLocks noGrp="1"/>
          </p:cNvSpPr>
          <p:nvPr>
            <p:ph type="title"/>
          </p:nvPr>
        </p:nvSpPr>
        <p:spPr>
          <a:xfrm>
            <a:off x="677334" y="395416"/>
            <a:ext cx="8596668" cy="889687"/>
          </a:xfrm>
        </p:spPr>
        <p:txBody>
          <a:bodyPr>
            <a:normAutofit fontScale="90000"/>
          </a:bodyPr>
          <a:lstStyle/>
          <a:p>
            <a:r>
              <a:rPr lang="en-GB" sz="2400" b="1" kern="100" dirty="0">
                <a:effectLst/>
                <a:latin typeface="Times New Roman" panose="02020603050405020304" pitchFamily="18" charset="0"/>
                <a:ea typeface="Calibri" panose="020F0502020204030204" pitchFamily="34" charset="0"/>
                <a:cs typeface="Arial" panose="020B0604020202020204" pitchFamily="34" charset="0"/>
              </a:rPr>
              <a:t>Methodology</a:t>
            </a: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A04CD0C-7B12-26DF-4D7D-4BB39ABAEA1F}"/>
              </a:ext>
            </a:extLst>
          </p:cNvPr>
          <p:cNvSpPr>
            <a:spLocks noGrp="1"/>
          </p:cNvSpPr>
          <p:nvPr>
            <p:ph idx="1"/>
          </p:nvPr>
        </p:nvSpPr>
        <p:spPr>
          <a:xfrm>
            <a:off x="677333" y="902043"/>
            <a:ext cx="10443747" cy="5560541"/>
          </a:xfrm>
        </p:spPr>
        <p:txBody>
          <a:bodyPr>
            <a:normAutofit lnSpcReduction="10000"/>
          </a:bodyPr>
          <a:lstStyle/>
          <a:p>
            <a:r>
              <a:rPr lang="en-GB" sz="2400" dirty="0">
                <a:effectLst/>
                <a:latin typeface="Times New Roman" panose="02020603050405020304" pitchFamily="18" charset="0"/>
                <a:ea typeface="Calibri" panose="020F0502020204030204" pitchFamily="34" charset="0"/>
              </a:rPr>
              <a:t>This study used ex post facto research design. Ex post facto research design, also known as causal-comparative research design, is a type of research design where the researcher examines the effects of an independent variable that cannot be manipulated for ethical or practical reasons. </a:t>
            </a:r>
          </a:p>
          <a:p>
            <a:r>
              <a:rPr lang="en-GB" sz="2400" dirty="0">
                <a:effectLst/>
                <a:latin typeface="Times New Roman" panose="02020603050405020304" pitchFamily="18" charset="0"/>
                <a:ea typeface="Calibri" panose="020F0502020204030204" pitchFamily="34" charset="0"/>
              </a:rPr>
              <a:t>This study used secondary data, the data were sourced from world development indicators website. The study covered from 2020-2022 in 36 African countries</a:t>
            </a:r>
            <a:endParaRPr lang="en-GB" sz="2400" dirty="0">
              <a:latin typeface="Times New Roman" panose="02020603050405020304" pitchFamily="18" charset="0"/>
              <a:ea typeface="Calibri" panose="020F0502020204030204" pitchFamily="34" charset="0"/>
            </a:endParaRPr>
          </a:p>
          <a:p>
            <a:r>
              <a:rPr lang="en-GB" sz="2400" kern="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Panel regression technique was used to analyse the data. Both pre-test and post test were conducted with the aids of E-view-10.</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200000"/>
              </a:lnSpc>
              <a:spcAft>
                <a:spcPts val="800"/>
              </a:spcAft>
            </a:pP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The general form of a  panel regression model is as follows: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200000"/>
              </a:lnSpc>
              <a:spcAft>
                <a:spcPts val="800"/>
              </a:spcAft>
            </a:pPr>
            <a:r>
              <a:rPr lang="en-US" sz="2400" i="1" kern="1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RGDPit</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t>
            </a:r>
            <a:r>
              <a:rPr lang="en-US" sz="2400" i="1"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β</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0​+</a:t>
            </a:r>
            <a:r>
              <a:rPr lang="en-US" sz="2400" i="1"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β</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1​</a:t>
            </a:r>
            <a:r>
              <a:rPr lang="en-US" sz="2400" i="1" kern="1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PGRit</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t>
            </a:r>
            <a:r>
              <a:rPr lang="en-US" sz="2400" i="1"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β</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2​</a:t>
            </a:r>
            <a:r>
              <a:rPr lang="en-US" sz="2400" i="1" kern="1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POVRit</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t>
            </a:r>
            <a:r>
              <a:rPr lang="en-US" sz="2400" i="1"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β</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3​</a:t>
            </a:r>
            <a:r>
              <a:rPr lang="en-US" sz="2400" i="1" kern="1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CNDit</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t>
            </a:r>
            <a:r>
              <a:rPr lang="en-US" sz="2400" i="1" kern="1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uit</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t>
            </a:r>
            <a:r>
              <a:rPr lang="en-US" sz="2400" i="1"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α</a:t>
            </a:r>
            <a:r>
              <a:rPr lang="en-US" sz="2400" i="1" kern="1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i</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t>
            </a:r>
            <a:r>
              <a:rPr lang="en-US" sz="2400" i="1" kern="1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εit</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The </a:t>
            </a:r>
            <a:r>
              <a:rPr lang="en-US" sz="2400" kern="1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apirori</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expectations </a:t>
            </a:r>
            <a:r>
              <a:rPr lang="en-US" sz="2400" i="1"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β</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1​,</a:t>
            </a:r>
            <a:r>
              <a:rPr lang="en-US" sz="2400" i="1"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β</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2​, and </a:t>
            </a:r>
            <a:r>
              <a:rPr lang="en-US" sz="2400" i="1"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β</a:t>
            </a:r>
            <a:r>
              <a:rPr lang="en-US" sz="2400" kern="1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3&lt;0</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10663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4B7A-9C50-2AD2-10DD-D2899AB4152C}"/>
              </a:ext>
            </a:extLst>
          </p:cNvPr>
          <p:cNvSpPr>
            <a:spLocks noGrp="1"/>
          </p:cNvSpPr>
          <p:nvPr>
            <p:ph type="title"/>
          </p:nvPr>
        </p:nvSpPr>
        <p:spPr>
          <a:xfrm>
            <a:off x="677333" y="609600"/>
            <a:ext cx="9455207" cy="749643"/>
          </a:xfrm>
        </p:spPr>
        <p:txBody>
          <a:bodyPr>
            <a:normAutofit fontScale="90000"/>
          </a:bodyPr>
          <a:lstStyle/>
          <a:p>
            <a:r>
              <a:rPr lang="en-GB" sz="2400" b="1" kern="100" dirty="0">
                <a:effectLst/>
                <a:latin typeface="Times New Roman" panose="02020603050405020304" pitchFamily="18" charset="0"/>
                <a:ea typeface="Calibri" panose="020F0502020204030204" pitchFamily="34" charset="0"/>
                <a:cs typeface="Arial" panose="020B0604020202020204" pitchFamily="34" charset="0"/>
              </a:rPr>
              <a:t>Result Presentations</a:t>
            </a: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graphicFrame>
        <p:nvGraphicFramePr>
          <p:cNvPr id="6" name="Content Placeholder 5">
            <a:extLst>
              <a:ext uri="{FF2B5EF4-FFF2-40B4-BE49-F238E27FC236}">
                <a16:creationId xmlns:a16="http://schemas.microsoft.com/office/drawing/2014/main" id="{E7227040-2DC9-2D42-CD27-C28C9BD62520}"/>
              </a:ext>
            </a:extLst>
          </p:cNvPr>
          <p:cNvGraphicFramePr>
            <a:graphicFrameLocks noGrp="1"/>
          </p:cNvGraphicFramePr>
          <p:nvPr>
            <p:ph idx="1"/>
          </p:nvPr>
        </p:nvGraphicFramePr>
        <p:xfrm>
          <a:off x="1956595" y="1470593"/>
          <a:ext cx="6038848" cy="4074668"/>
        </p:xfrm>
        <a:graphic>
          <a:graphicData uri="http://schemas.openxmlformats.org/drawingml/2006/table">
            <a:tbl>
              <a:tblPr>
                <a:tableStyleId>{5C22544A-7EE6-4342-B048-85BDC9FD1C3A}</a:tableStyleId>
              </a:tblPr>
              <a:tblGrid>
                <a:gridCol w="1336534">
                  <a:extLst>
                    <a:ext uri="{9D8B030D-6E8A-4147-A177-3AD203B41FA5}">
                      <a16:colId xmlns:a16="http://schemas.microsoft.com/office/drawing/2014/main" val="2439906378"/>
                    </a:ext>
                  </a:extLst>
                </a:gridCol>
                <a:gridCol w="1175896">
                  <a:extLst>
                    <a:ext uri="{9D8B030D-6E8A-4147-A177-3AD203B41FA5}">
                      <a16:colId xmlns:a16="http://schemas.microsoft.com/office/drawing/2014/main" val="3830385568"/>
                    </a:ext>
                  </a:extLst>
                </a:gridCol>
                <a:gridCol w="1175261">
                  <a:extLst>
                    <a:ext uri="{9D8B030D-6E8A-4147-A177-3AD203B41FA5}">
                      <a16:colId xmlns:a16="http://schemas.microsoft.com/office/drawing/2014/main" val="3022234406"/>
                    </a:ext>
                  </a:extLst>
                </a:gridCol>
                <a:gridCol w="1175896">
                  <a:extLst>
                    <a:ext uri="{9D8B030D-6E8A-4147-A177-3AD203B41FA5}">
                      <a16:colId xmlns:a16="http://schemas.microsoft.com/office/drawing/2014/main" val="298237234"/>
                    </a:ext>
                  </a:extLst>
                </a:gridCol>
                <a:gridCol w="1175261">
                  <a:extLst>
                    <a:ext uri="{9D8B030D-6E8A-4147-A177-3AD203B41FA5}">
                      <a16:colId xmlns:a16="http://schemas.microsoft.com/office/drawing/2014/main" val="1803572339"/>
                    </a:ext>
                  </a:extLst>
                </a:gridCol>
              </a:tblGrid>
              <a:tr h="139065">
                <a:tc>
                  <a:txBody>
                    <a:bodyPr/>
                    <a:lstStyle/>
                    <a:p>
                      <a:pPr algn="just">
                        <a:lnSpc>
                          <a:spcPct val="200000"/>
                        </a:lnSpc>
                        <a:spcAft>
                          <a:spcPts val="800"/>
                        </a:spcAft>
                      </a:pPr>
                      <a:r>
                        <a:rPr lang="en-US" sz="1200" kern="0">
                          <a:effectLst/>
                        </a:rPr>
                        <a:t>Variables</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RGDP</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PGR</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POVR</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CND</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679032623"/>
                  </a:ext>
                </a:extLst>
              </a:tr>
              <a:tr h="139065">
                <a:tc>
                  <a:txBody>
                    <a:bodyPr/>
                    <a:lstStyle/>
                    <a:p>
                      <a:pPr algn="just">
                        <a:lnSpc>
                          <a:spcPct val="200000"/>
                        </a:lnSpc>
                        <a:spcAft>
                          <a:spcPts val="800"/>
                        </a:spcAft>
                      </a:pPr>
                      <a:r>
                        <a:rPr lang="en-US" sz="1200" kern="0">
                          <a:effectLst/>
                        </a:rPr>
                        <a:t> Mean</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4.89E+10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2.269741</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6.94E+10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150834.0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446864628"/>
                  </a:ext>
                </a:extLst>
              </a:tr>
              <a:tr h="139065">
                <a:tc>
                  <a:txBody>
                    <a:bodyPr/>
                    <a:lstStyle/>
                    <a:p>
                      <a:pPr algn="just">
                        <a:lnSpc>
                          <a:spcPct val="200000"/>
                        </a:lnSpc>
                        <a:spcAft>
                          <a:spcPts val="800"/>
                        </a:spcAft>
                      </a:pPr>
                      <a:r>
                        <a:rPr lang="en-US" sz="1200" kern="0">
                          <a:effectLst/>
                        </a:rPr>
                        <a:t> Median</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1.51E+10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2.400000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2.26E+10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32609.00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925732146"/>
                  </a:ext>
                </a:extLst>
              </a:tr>
              <a:tr h="139065">
                <a:tc>
                  <a:txBody>
                    <a:bodyPr/>
                    <a:lstStyle/>
                    <a:p>
                      <a:pPr algn="just">
                        <a:lnSpc>
                          <a:spcPct val="200000"/>
                        </a:lnSpc>
                        <a:spcAft>
                          <a:spcPts val="800"/>
                        </a:spcAft>
                      </a:pPr>
                      <a:r>
                        <a:rPr lang="en-US" sz="1200" kern="0">
                          <a:effectLst/>
                        </a:rPr>
                        <a:t> Maximum</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4.77E+11</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3.700000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1.06E+12</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4048580.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192946595"/>
                  </a:ext>
                </a:extLst>
              </a:tr>
              <a:tr h="139065">
                <a:tc>
                  <a:txBody>
                    <a:bodyPr/>
                    <a:lstStyle/>
                    <a:p>
                      <a:pPr algn="just">
                        <a:lnSpc>
                          <a:spcPct val="200000"/>
                        </a:lnSpc>
                        <a:spcAft>
                          <a:spcPts val="800"/>
                        </a:spcAft>
                      </a:pPr>
                      <a:r>
                        <a:rPr lang="en-US" sz="1200" kern="0">
                          <a:effectLst/>
                        </a:rPr>
                        <a:t> Minimum</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1.23E+09</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-0.300000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0.000000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509.0000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905955606"/>
                  </a:ext>
                </a:extLst>
              </a:tr>
              <a:tr h="139065">
                <a:tc>
                  <a:txBody>
                    <a:bodyPr/>
                    <a:lstStyle/>
                    <a:p>
                      <a:pPr algn="just">
                        <a:lnSpc>
                          <a:spcPct val="200000"/>
                        </a:lnSpc>
                        <a:spcAft>
                          <a:spcPts val="800"/>
                        </a:spcAft>
                      </a:pPr>
                      <a:r>
                        <a:rPr lang="en-US" sz="1200" kern="0">
                          <a:effectLst/>
                        </a:rPr>
                        <a:t> Std. Dev.</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9.55E+10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0.780755</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1.52E+11</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515625.6</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923463263"/>
                  </a:ext>
                </a:extLst>
              </a:tr>
              <a:tr h="139065">
                <a:tc>
                  <a:txBody>
                    <a:bodyPr/>
                    <a:lstStyle/>
                    <a:p>
                      <a:pPr algn="just">
                        <a:lnSpc>
                          <a:spcPct val="200000"/>
                        </a:lnSpc>
                        <a:spcAft>
                          <a:spcPts val="800"/>
                        </a:spcAft>
                      </a:pPr>
                      <a:r>
                        <a:rPr lang="en-US" sz="1200" kern="0">
                          <a:effectLst/>
                        </a:rPr>
                        <a:t> Skewness</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3.366018</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-0.905366</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4.493270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6.549927</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507338027"/>
                  </a:ext>
                </a:extLst>
              </a:tr>
              <a:tr h="139065">
                <a:tc>
                  <a:txBody>
                    <a:bodyPr/>
                    <a:lstStyle/>
                    <a:p>
                      <a:pPr algn="just">
                        <a:lnSpc>
                          <a:spcPct val="200000"/>
                        </a:lnSpc>
                        <a:spcAft>
                          <a:spcPts val="800"/>
                        </a:spcAft>
                      </a:pPr>
                      <a:r>
                        <a:rPr lang="en-US" sz="1200" kern="0">
                          <a:effectLst/>
                        </a:rPr>
                        <a:t> Kurtosis</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13.70751</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3.992115</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25.40088</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46.63445</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08256308"/>
                  </a:ext>
                </a:extLst>
              </a:tr>
              <a:tr h="139065">
                <a:tc>
                  <a:txBody>
                    <a:bodyPr/>
                    <a:lstStyle/>
                    <a:p>
                      <a:pPr algn="just">
                        <a:lnSpc>
                          <a:spcPct val="200000"/>
                        </a:lnSpc>
                        <a:spcAft>
                          <a:spcPts val="800"/>
                        </a:spcAft>
                      </a:pPr>
                      <a:r>
                        <a:rPr lang="en-US" sz="1200" kern="0">
                          <a:effectLst/>
                        </a:rPr>
                        <a:t> Jarque-Bera</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1.18702</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1.18368</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2.62507</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257175" algn="just">
                        <a:lnSpc>
                          <a:spcPct val="200000"/>
                        </a:lnSpc>
                        <a:spcAft>
                          <a:spcPts val="800"/>
                        </a:spcAft>
                      </a:pPr>
                      <a:r>
                        <a:rPr lang="en-US" sz="1200" kern="0">
                          <a:effectLst/>
                        </a:rPr>
                        <a:t>1.934070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577340529"/>
                  </a:ext>
                </a:extLst>
              </a:tr>
              <a:tr h="139065">
                <a:tc>
                  <a:txBody>
                    <a:bodyPr/>
                    <a:lstStyle/>
                    <a:p>
                      <a:pPr algn="just">
                        <a:lnSpc>
                          <a:spcPct val="200000"/>
                        </a:lnSpc>
                        <a:spcAft>
                          <a:spcPts val="800"/>
                        </a:spcAft>
                      </a:pPr>
                      <a:r>
                        <a:rPr lang="en-US" sz="1200" kern="0">
                          <a:effectLst/>
                        </a:rPr>
                        <a:t> Probability</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0.734510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0.823671</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0.98219</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0.19820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116360142"/>
                  </a:ext>
                </a:extLst>
              </a:tr>
              <a:tr h="139065">
                <a:tc>
                  <a:txBody>
                    <a:bodyPr/>
                    <a:lstStyle/>
                    <a:p>
                      <a:pPr algn="just">
                        <a:lnSpc>
                          <a:spcPct val="200000"/>
                        </a:lnSpc>
                        <a:spcAft>
                          <a:spcPts val="800"/>
                        </a:spcAft>
                      </a:pPr>
                      <a:r>
                        <a:rPr lang="en-US" sz="1200" kern="0">
                          <a:effectLst/>
                        </a:rPr>
                        <a:t> Sum</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5.29E+12</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245.1320</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7.49E+12</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16290067</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650154677"/>
                  </a:ext>
                </a:extLst>
              </a:tr>
              <a:tr h="139065">
                <a:tc>
                  <a:txBody>
                    <a:bodyPr/>
                    <a:lstStyle/>
                    <a:p>
                      <a:pPr algn="just">
                        <a:lnSpc>
                          <a:spcPct val="200000"/>
                        </a:lnSpc>
                        <a:spcAft>
                          <a:spcPts val="800"/>
                        </a:spcAft>
                      </a:pPr>
                      <a:r>
                        <a:rPr lang="en-US" sz="1200" kern="0">
                          <a:effectLst/>
                        </a:rPr>
                        <a:t> Sum Sq. Dev.</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9.76E+23</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65.22482</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2.47E+24</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2.84E+13</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039422094"/>
                  </a:ext>
                </a:extLst>
              </a:tr>
              <a:tr h="139065">
                <a:tc>
                  <a:txBody>
                    <a:bodyPr/>
                    <a:lstStyle/>
                    <a:p>
                      <a:pPr algn="just">
                        <a:lnSpc>
                          <a:spcPct val="200000"/>
                        </a:lnSpc>
                        <a:spcAft>
                          <a:spcPts val="800"/>
                        </a:spcAft>
                      </a:pPr>
                      <a:r>
                        <a:rPr lang="en-US" sz="1200" kern="0">
                          <a:effectLst/>
                        </a:rPr>
                        <a:t> Observations</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108</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108</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a:effectLst/>
                        </a:rPr>
                        <a:t> 108</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200" kern="0" dirty="0">
                          <a:effectLst/>
                        </a:rPr>
                        <a:t> 108</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510563794"/>
                  </a:ext>
                </a:extLst>
              </a:tr>
            </a:tbl>
          </a:graphicData>
        </a:graphic>
      </p:graphicFrame>
      <p:sp>
        <p:nvSpPr>
          <p:cNvPr id="7" name="Rectangle 1">
            <a:extLst>
              <a:ext uri="{FF2B5EF4-FFF2-40B4-BE49-F238E27FC236}">
                <a16:creationId xmlns:a16="http://schemas.microsoft.com/office/drawing/2014/main" id="{C4C2113B-42B8-8503-5909-0189F849CE5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83443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BD440-9093-2F4E-5B57-0E1EB2622D3B}"/>
              </a:ext>
            </a:extLst>
          </p:cNvPr>
          <p:cNvSpPr>
            <a:spLocks noGrp="1"/>
          </p:cNvSpPr>
          <p:nvPr>
            <p:ph type="title"/>
          </p:nvPr>
        </p:nvSpPr>
        <p:spPr>
          <a:xfrm>
            <a:off x="677334" y="609600"/>
            <a:ext cx="8596668" cy="514865"/>
          </a:xfrm>
        </p:spPr>
        <p:txBody>
          <a:bodyPr>
            <a:normAutofit fontScale="90000"/>
          </a:bodyPr>
          <a:lstStyle/>
          <a:p>
            <a:r>
              <a:rPr lang="en-GB" sz="2400" b="1" kern="100" dirty="0">
                <a:effectLst/>
                <a:latin typeface="Times New Roman" panose="02020603050405020304" pitchFamily="18" charset="0"/>
                <a:ea typeface="Calibri" panose="020F0502020204030204" pitchFamily="34" charset="0"/>
                <a:cs typeface="Arial" panose="020B0604020202020204" pitchFamily="34" charset="0"/>
              </a:rPr>
              <a:t>Table 2. Correlation matrix for the variable</a:t>
            </a: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graphicFrame>
        <p:nvGraphicFramePr>
          <p:cNvPr id="6" name="Content Placeholder 5">
            <a:extLst>
              <a:ext uri="{FF2B5EF4-FFF2-40B4-BE49-F238E27FC236}">
                <a16:creationId xmlns:a16="http://schemas.microsoft.com/office/drawing/2014/main" id="{B1F5DE86-079B-E25F-C6EE-9316C6D55488}"/>
              </a:ext>
            </a:extLst>
          </p:cNvPr>
          <p:cNvGraphicFramePr>
            <a:graphicFrameLocks noGrp="1"/>
          </p:cNvGraphicFramePr>
          <p:nvPr>
            <p:ph idx="1"/>
            <p:extLst>
              <p:ext uri="{D42A27DB-BD31-4B8C-83A1-F6EECF244321}">
                <p14:modId xmlns:p14="http://schemas.microsoft.com/office/powerpoint/2010/main" val="3595881055"/>
              </p:ext>
            </p:extLst>
          </p:nvPr>
        </p:nvGraphicFramePr>
        <p:xfrm>
          <a:off x="1025611" y="1087083"/>
          <a:ext cx="8760940" cy="6215761"/>
        </p:xfrm>
        <a:graphic>
          <a:graphicData uri="http://schemas.openxmlformats.org/drawingml/2006/table">
            <a:tbl>
              <a:tblPr>
                <a:tableStyleId>{5C22544A-7EE6-4342-B048-85BDC9FD1C3A}</a:tableStyleId>
              </a:tblPr>
              <a:tblGrid>
                <a:gridCol w="2243246">
                  <a:extLst>
                    <a:ext uri="{9D8B030D-6E8A-4147-A177-3AD203B41FA5}">
                      <a16:colId xmlns:a16="http://schemas.microsoft.com/office/drawing/2014/main" val="3095063314"/>
                    </a:ext>
                  </a:extLst>
                </a:gridCol>
                <a:gridCol w="1629879">
                  <a:extLst>
                    <a:ext uri="{9D8B030D-6E8A-4147-A177-3AD203B41FA5}">
                      <a16:colId xmlns:a16="http://schemas.microsoft.com/office/drawing/2014/main" val="1169814368"/>
                    </a:ext>
                  </a:extLst>
                </a:gridCol>
                <a:gridCol w="1628968">
                  <a:extLst>
                    <a:ext uri="{9D8B030D-6E8A-4147-A177-3AD203B41FA5}">
                      <a16:colId xmlns:a16="http://schemas.microsoft.com/office/drawing/2014/main" val="150867536"/>
                    </a:ext>
                  </a:extLst>
                </a:gridCol>
                <a:gridCol w="1629879">
                  <a:extLst>
                    <a:ext uri="{9D8B030D-6E8A-4147-A177-3AD203B41FA5}">
                      <a16:colId xmlns:a16="http://schemas.microsoft.com/office/drawing/2014/main" val="1313576385"/>
                    </a:ext>
                  </a:extLst>
                </a:gridCol>
                <a:gridCol w="1628968">
                  <a:extLst>
                    <a:ext uri="{9D8B030D-6E8A-4147-A177-3AD203B41FA5}">
                      <a16:colId xmlns:a16="http://schemas.microsoft.com/office/drawing/2014/main" val="712546418"/>
                    </a:ext>
                  </a:extLst>
                </a:gridCol>
              </a:tblGrid>
              <a:tr h="339466">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215273638"/>
                  </a:ext>
                </a:extLst>
              </a:tr>
              <a:tr h="339466">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779160303"/>
                  </a:ext>
                </a:extLst>
              </a:tr>
              <a:tr h="339466">
                <a:tc gridSpan="2">
                  <a:txBody>
                    <a:bodyPr/>
                    <a:lstStyle/>
                    <a:p>
                      <a:pPr algn="just">
                        <a:lnSpc>
                          <a:spcPct val="200000"/>
                        </a:lnSpc>
                        <a:spcAft>
                          <a:spcPts val="800"/>
                        </a:spcAft>
                      </a:pPr>
                      <a:r>
                        <a:rPr lang="en-US" sz="1400" kern="0">
                          <a:effectLst/>
                        </a:rPr>
                        <a:t>Covariance</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en-US"/>
                    </a:p>
                  </a:txBody>
                  <a:tcPr/>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424051137"/>
                  </a:ext>
                </a:extLst>
              </a:tr>
              <a:tr h="339466">
                <a:tc>
                  <a:txBody>
                    <a:bodyPr/>
                    <a:lstStyle/>
                    <a:p>
                      <a:pPr algn="just">
                        <a:lnSpc>
                          <a:spcPct val="200000"/>
                        </a:lnSpc>
                        <a:spcAft>
                          <a:spcPts val="800"/>
                        </a:spcAft>
                      </a:pPr>
                      <a:r>
                        <a:rPr lang="en-US" sz="1400" kern="0">
                          <a:effectLst/>
                        </a:rPr>
                        <a:t>Correlation</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RGDP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PGR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POVERTY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CND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804852639"/>
                  </a:ext>
                </a:extLst>
              </a:tr>
              <a:tr h="339466">
                <a:tc>
                  <a:txBody>
                    <a:bodyPr/>
                    <a:lstStyle/>
                    <a:p>
                      <a:pPr algn="just">
                        <a:lnSpc>
                          <a:spcPct val="200000"/>
                        </a:lnSpc>
                        <a:spcAft>
                          <a:spcPts val="800"/>
                        </a:spcAft>
                      </a:pPr>
                      <a:r>
                        <a:rPr lang="en-US" sz="1400" kern="0">
                          <a:effectLst/>
                        </a:rPr>
                        <a:t>RGDP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9.04E+21</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992707527"/>
                  </a:ext>
                </a:extLst>
              </a:tr>
              <a:tr h="339466">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1.000000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486942366"/>
                  </a:ext>
                </a:extLst>
              </a:tr>
              <a:tr h="339466">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585988696"/>
                  </a:ext>
                </a:extLst>
              </a:tr>
              <a:tr h="339466">
                <a:tc>
                  <a:txBody>
                    <a:bodyPr/>
                    <a:lstStyle/>
                    <a:p>
                      <a:pPr algn="just">
                        <a:lnSpc>
                          <a:spcPct val="200000"/>
                        </a:lnSpc>
                        <a:spcAft>
                          <a:spcPts val="800"/>
                        </a:spcAft>
                      </a:pPr>
                      <a:r>
                        <a:rPr lang="en-US" sz="1400" kern="0">
                          <a:effectLst/>
                        </a:rPr>
                        <a:t>PGR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-6.39E+09</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0.603933</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925556259"/>
                  </a:ext>
                </a:extLst>
              </a:tr>
              <a:tr h="339466">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-0.086490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1.000000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922302120"/>
                  </a:ext>
                </a:extLst>
              </a:tr>
              <a:tr h="339466">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102769983"/>
                  </a:ext>
                </a:extLst>
              </a:tr>
              <a:tr h="339466">
                <a:tc>
                  <a:txBody>
                    <a:bodyPr/>
                    <a:lstStyle/>
                    <a:p>
                      <a:pPr algn="just">
                        <a:lnSpc>
                          <a:spcPct val="200000"/>
                        </a:lnSpc>
                        <a:spcAft>
                          <a:spcPts val="800"/>
                        </a:spcAft>
                      </a:pPr>
                      <a:r>
                        <a:rPr lang="en-US" sz="1400" kern="0">
                          <a:effectLst/>
                        </a:rPr>
                        <a:t>POVR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1.20E+22</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-5.62E+09</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2.29E+22</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187657124"/>
                  </a:ext>
                </a:extLst>
              </a:tr>
              <a:tr h="339466">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-0.333682</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-0.047804</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1.000000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058681173"/>
                  </a:ext>
                </a:extLst>
              </a:tr>
              <a:tr h="339466">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080271923"/>
                  </a:ext>
                </a:extLst>
              </a:tr>
              <a:tr h="339466">
                <a:tc>
                  <a:txBody>
                    <a:bodyPr/>
                    <a:lstStyle/>
                    <a:p>
                      <a:pPr algn="just">
                        <a:lnSpc>
                          <a:spcPct val="200000"/>
                        </a:lnSpc>
                        <a:spcAft>
                          <a:spcPts val="800"/>
                        </a:spcAft>
                      </a:pPr>
                      <a:r>
                        <a:rPr lang="en-US" sz="1400" kern="0">
                          <a:effectLst/>
                        </a:rPr>
                        <a:t>CND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3.03E+16</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-117373.0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3.70E+16</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2.63E+11</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533522883"/>
                  </a:ext>
                </a:extLst>
              </a:tr>
              <a:tr h="339466">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-0.221233</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-0.294279</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0.476301</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R="6350" algn="just">
                        <a:lnSpc>
                          <a:spcPct val="200000"/>
                        </a:lnSpc>
                        <a:spcAft>
                          <a:spcPts val="800"/>
                        </a:spcAft>
                      </a:pPr>
                      <a:r>
                        <a:rPr lang="en-US" sz="1400" kern="0">
                          <a:effectLst/>
                        </a:rPr>
                        <a:t>1.000000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533249280"/>
                  </a:ext>
                </a:extLst>
              </a:tr>
              <a:tr h="339466">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730970916"/>
                  </a:ext>
                </a:extLst>
              </a:tr>
              <a:tr h="339466">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a:effectLst/>
                        </a:rPr>
                        <a:t> </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just">
                        <a:lnSpc>
                          <a:spcPct val="200000"/>
                        </a:lnSpc>
                        <a:spcAft>
                          <a:spcPts val="800"/>
                        </a:spcAft>
                      </a:pPr>
                      <a:r>
                        <a:rPr lang="en-US" sz="1400" kern="0" dirty="0">
                          <a:effectLst/>
                        </a:rPr>
                        <a:t> </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900851187"/>
                  </a:ext>
                </a:extLst>
              </a:tr>
            </a:tbl>
          </a:graphicData>
        </a:graphic>
      </p:graphicFrame>
      <p:sp>
        <p:nvSpPr>
          <p:cNvPr id="7" name="Rectangle 1">
            <a:extLst>
              <a:ext uri="{FF2B5EF4-FFF2-40B4-BE49-F238E27FC236}">
                <a16:creationId xmlns:a16="http://schemas.microsoft.com/office/drawing/2014/main" id="{814FD9E8-F128-8738-FB1E-3A19F2E4377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757762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71</TotalTime>
  <Words>1521</Words>
  <Application>Microsoft Office PowerPoint</Application>
  <PresentationFormat>Widescreen</PresentationFormat>
  <Paragraphs>402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Times New Roman</vt:lpstr>
      <vt:lpstr>Trebuchet MS</vt:lpstr>
      <vt:lpstr>Wingdings 3</vt:lpstr>
      <vt:lpstr>Facet</vt:lpstr>
      <vt:lpstr>Effects of Population Growth Rate, Poverty and COVID-19 on Economic Growth in Africa (2020-2022). A panel regression Approach. </vt:lpstr>
      <vt:lpstr>Introduction </vt:lpstr>
      <vt:lpstr>Introduction Count.</vt:lpstr>
      <vt:lpstr>Objectives of the Study </vt:lpstr>
      <vt:lpstr>Hypothesis of the Study </vt:lpstr>
      <vt:lpstr>Literature Review</vt:lpstr>
      <vt:lpstr>Methodology </vt:lpstr>
      <vt:lpstr>Result Presentations </vt:lpstr>
      <vt:lpstr>Table 2. Correlation matrix for the variable </vt:lpstr>
      <vt:lpstr>Table-4 : Kao Residual Cointegration Test </vt:lpstr>
      <vt:lpstr>Table 6.  Fixed Effect Result </vt:lpstr>
      <vt:lpstr>Table 3: LLC Unit Root Test </vt:lpstr>
      <vt:lpstr>Conclusion </vt:lpstr>
      <vt:lpstr>Recommendations </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Population Growth Rate, Poverty and COVID-19 on Economic Growth in Africa (2020-2022). A panel regression Approach.</dc:title>
  <dc:creator>PANAN GWAISON</dc:creator>
  <cp:lastModifiedBy>Advocate Dr Kazi Abdul Mannan</cp:lastModifiedBy>
  <cp:revision>3</cp:revision>
  <dcterms:created xsi:type="dcterms:W3CDTF">2023-11-16T09:34:02Z</dcterms:created>
  <dcterms:modified xsi:type="dcterms:W3CDTF">2023-11-16T13:35:26Z</dcterms:modified>
</cp:coreProperties>
</file>