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5A1424-BB01-490B-819F-4001B0ABFB3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379106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5A1424-BB01-490B-819F-4001B0ABFB3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39260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5A1424-BB01-490B-819F-4001B0ABFB3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123805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5A1424-BB01-490B-819F-4001B0ABFB3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3194467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5A1424-BB01-490B-819F-4001B0ABFB3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136600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5A1424-BB01-490B-819F-4001B0ABFB3B}"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121331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5A1424-BB01-490B-819F-4001B0ABFB3B}"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387831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5A1424-BB01-490B-819F-4001B0ABFB3B}"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210969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A1424-BB01-490B-819F-4001B0ABFB3B}"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37203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5A1424-BB01-490B-819F-4001B0ABFB3B}"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93100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5A1424-BB01-490B-819F-4001B0ABFB3B}"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599E23-72AB-46DD-9376-4A5580E47E2A}" type="slidenum">
              <a:rPr lang="en-US" smtClean="0"/>
              <a:t>‹#›</a:t>
            </a:fld>
            <a:endParaRPr lang="en-US"/>
          </a:p>
        </p:txBody>
      </p:sp>
    </p:spTree>
    <p:extLst>
      <p:ext uri="{BB962C8B-B14F-4D97-AF65-F5344CB8AC3E}">
        <p14:creationId xmlns:p14="http://schemas.microsoft.com/office/powerpoint/2010/main" val="425605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A1424-BB01-490B-819F-4001B0ABFB3B}" type="datetimeFigureOut">
              <a:rPr lang="en-US" smtClean="0"/>
              <a:t>11/16/2023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99E23-72AB-46DD-9376-4A5580E47E2A}" type="slidenum">
              <a:rPr lang="en-US" smtClean="0"/>
              <a:t>‹#›</a:t>
            </a:fld>
            <a:endParaRPr lang="en-US"/>
          </a:p>
        </p:txBody>
      </p:sp>
    </p:spTree>
    <p:extLst>
      <p:ext uri="{BB962C8B-B14F-4D97-AF65-F5344CB8AC3E}">
        <p14:creationId xmlns:p14="http://schemas.microsoft.com/office/powerpoint/2010/main" val="2352976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i.org/10.5430/afr.v5n1p50" TargetMode="External"/><Relationship Id="rId2" Type="http://schemas.openxmlformats.org/officeDocument/2006/relationships/hyperlink" Target="http://www.ifac.org/system/fil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4236" y="150126"/>
            <a:ext cx="10023764" cy="3359838"/>
          </a:xfrm>
        </p:spPr>
        <p:txBody>
          <a:bodyPr>
            <a:noAutofit/>
          </a:bodyPr>
          <a:lstStyle/>
          <a:p>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br>
              <a:rPr lang="en-US" sz="4400" b="1" dirty="0">
                <a:latin typeface="+mn-lt"/>
              </a:rPr>
            </a:br>
            <a:r>
              <a:rPr lang="en-US" sz="4000" b="1" dirty="0">
                <a:latin typeface="+mn-lt"/>
              </a:rPr>
              <a:t>AN ASSESSMENT OF EXTERNAL FACTORS AFFECTING THE QUALITY OF GOVERNANCE AMONG PUBLIC SECTOR INSTITUTIONS IN NIGERIA</a:t>
            </a:r>
            <a:br>
              <a:rPr lang="en-US" sz="4400" b="1" dirty="0">
                <a:latin typeface="+mn-lt"/>
              </a:rPr>
            </a:br>
            <a:r>
              <a:rPr lang="en-US" sz="2000" dirty="0">
                <a:latin typeface="+mn-lt"/>
              </a:rPr>
              <a:t>Presented at the </a:t>
            </a:r>
            <a:r>
              <a:rPr lang="en-US" sz="2000" b="1" i="0" dirty="0">
                <a:solidFill>
                  <a:srgbClr val="1F1F1F"/>
                </a:solidFill>
                <a:effectLst/>
                <a:latin typeface="Google Sans"/>
              </a:rPr>
              <a:t>6th CAPCDR CONFERENCE </a:t>
            </a:r>
            <a:br>
              <a:rPr lang="en-US" sz="2000" b="1" i="0" dirty="0">
                <a:solidFill>
                  <a:srgbClr val="1F1F1F"/>
                </a:solidFill>
                <a:effectLst/>
                <a:latin typeface="Google Sans"/>
              </a:rPr>
            </a:br>
            <a:r>
              <a:rPr lang="en-US" sz="2000" b="1" i="0" dirty="0">
                <a:solidFill>
                  <a:srgbClr val="1F1F1F"/>
                </a:solidFill>
                <a:effectLst/>
                <a:latin typeface="Google Sans"/>
              </a:rPr>
              <a:t>Titled </a:t>
            </a:r>
            <a:r>
              <a:rPr lang="en-US" sz="2000" b="1" i="0" dirty="0">
                <a:solidFill>
                  <a:srgbClr val="222222"/>
                </a:solidFill>
                <a:effectLst/>
                <a:latin typeface="Verdana" panose="020B0604030504040204" pitchFamily="34" charset="0"/>
              </a:rPr>
              <a:t>Social Science and Business</a:t>
            </a:r>
            <a:br>
              <a:rPr lang="en-US" sz="2000" b="1" dirty="0">
                <a:latin typeface="+mn-lt"/>
              </a:rPr>
            </a:br>
            <a:endParaRPr lang="en-US" sz="2000" b="1" dirty="0">
              <a:latin typeface="+mn-lt"/>
            </a:endParaRPr>
          </a:p>
        </p:txBody>
      </p:sp>
      <p:sp>
        <p:nvSpPr>
          <p:cNvPr id="3" name="Subtitle 2"/>
          <p:cNvSpPr>
            <a:spLocks noGrp="1"/>
          </p:cNvSpPr>
          <p:nvPr>
            <p:ph type="subTitle" idx="1"/>
          </p:nvPr>
        </p:nvSpPr>
        <p:spPr>
          <a:xfrm>
            <a:off x="1524000" y="3656630"/>
            <a:ext cx="9144000" cy="1655762"/>
          </a:xfrm>
        </p:spPr>
        <p:txBody>
          <a:bodyPr>
            <a:noAutofit/>
          </a:bodyPr>
          <a:lstStyle/>
          <a:p>
            <a:r>
              <a:rPr lang="en-US" sz="3000" dirty="0">
                <a:latin typeface="Times New Roman" panose="02020603050405020304" pitchFamily="18" charset="0"/>
                <a:ea typeface="Times New Roman" panose="02020603050405020304" pitchFamily="18" charset="0"/>
                <a:cs typeface="Times New Roman" panose="02020603050405020304" pitchFamily="18" charset="0"/>
              </a:rPr>
              <a:t>By</a:t>
            </a:r>
          </a:p>
          <a:p>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OMIMAKINDE John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Akintayo</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and OMIMAKINDE Elizabeth </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Adeteju</a:t>
            </a:r>
            <a:endParaRPr lang="en-US" sz="3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3000" dirty="0"/>
          </a:p>
          <a:p>
            <a:endParaRPr lang="en-US" sz="3000" dirty="0"/>
          </a:p>
          <a:p>
            <a:endParaRPr lang="en-US" sz="3000" dirty="0"/>
          </a:p>
        </p:txBody>
      </p:sp>
    </p:spTree>
    <p:extLst>
      <p:ext uri="{BB962C8B-B14F-4D97-AF65-F5344CB8AC3E}">
        <p14:creationId xmlns:p14="http://schemas.microsoft.com/office/powerpoint/2010/main" val="2975043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latin typeface="+mn-lt"/>
            </a:endParaRPr>
          </a:p>
        </p:txBody>
      </p:sp>
      <p:sp>
        <p:nvSpPr>
          <p:cNvPr id="3" name="Content Placeholder 2"/>
          <p:cNvSpPr>
            <a:spLocks noGrp="1"/>
          </p:cNvSpPr>
          <p:nvPr>
            <p:ph idx="1"/>
          </p:nvPr>
        </p:nvSpPr>
        <p:spPr>
          <a:xfrm>
            <a:off x="391886" y="1345474"/>
            <a:ext cx="10961914" cy="5421086"/>
          </a:xfrm>
        </p:spPr>
        <p:txBody>
          <a:bodyPr>
            <a:noAutofit/>
          </a:bodyPr>
          <a:lstStyle/>
          <a:p>
            <a:r>
              <a:rPr lang="en-US" sz="3000" b="1" dirty="0"/>
              <a:t>Purposes of Issuing Ethical Standards </a:t>
            </a:r>
            <a:endParaRPr lang="en-US" sz="3000" dirty="0"/>
          </a:p>
          <a:p>
            <a:r>
              <a:rPr lang="en-US" sz="3000" dirty="0"/>
              <a:t>The purposes or reasons for professional code of ethics are to ensure that:</a:t>
            </a:r>
          </a:p>
          <a:p>
            <a:r>
              <a:rPr lang="en-US" sz="3000" dirty="0"/>
              <a:t>members and practitioners in that profession observe proper standards of practice, </a:t>
            </a:r>
          </a:p>
          <a:p>
            <a:pPr marL="0" indent="0">
              <a:buNone/>
            </a:pPr>
            <a:endParaRPr lang="en-US" sz="3000" dirty="0"/>
          </a:p>
          <a:p>
            <a:r>
              <a:rPr lang="en-US" sz="3000" dirty="0"/>
              <a:t>refrained from every form of misconduct that can tarnish the image of the organisation or the profession, </a:t>
            </a:r>
          </a:p>
          <a:p>
            <a:r>
              <a:rPr lang="en-US" sz="3000" dirty="0"/>
              <a:t>and to establish a standard by which disciplinary action can be taken against erring members.</a:t>
            </a:r>
          </a:p>
          <a:p>
            <a:pPr marL="0" indent="0">
              <a:buNone/>
            </a:pPr>
            <a:endParaRPr lang="en-US" sz="3000" dirty="0"/>
          </a:p>
        </p:txBody>
      </p:sp>
    </p:spTree>
    <p:extLst>
      <p:ext uri="{BB962C8B-B14F-4D97-AF65-F5344CB8AC3E}">
        <p14:creationId xmlns:p14="http://schemas.microsoft.com/office/powerpoint/2010/main" val="1913753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latin typeface="+mn-lt"/>
            </a:endParaRPr>
          </a:p>
        </p:txBody>
      </p:sp>
      <p:sp>
        <p:nvSpPr>
          <p:cNvPr id="3" name="Content Placeholder 2"/>
          <p:cNvSpPr>
            <a:spLocks noGrp="1"/>
          </p:cNvSpPr>
          <p:nvPr>
            <p:ph idx="1"/>
          </p:nvPr>
        </p:nvSpPr>
        <p:spPr/>
        <p:txBody>
          <a:bodyPr/>
          <a:lstStyle/>
          <a:p>
            <a:r>
              <a:rPr lang="en-US" dirty="0"/>
              <a:t> This will not only encourage practitioners to act in the public interest but will also provide appropriate regulation for member’s activities. </a:t>
            </a:r>
          </a:p>
          <a:p>
            <a:endParaRPr lang="en-US" dirty="0"/>
          </a:p>
          <a:p>
            <a:r>
              <a:rPr lang="en-US" b="1" dirty="0"/>
              <a:t>Ethic helps:</a:t>
            </a:r>
          </a:p>
          <a:p>
            <a:r>
              <a:rPr lang="en-US" dirty="0"/>
              <a:t> Accountability, Honesty, Dependability,</a:t>
            </a:r>
          </a:p>
          <a:p>
            <a:r>
              <a:rPr lang="en-US" dirty="0"/>
              <a:t> Loyalty, Fairness, Caring, Professionalism, Respectfulness</a:t>
            </a:r>
          </a:p>
          <a:p>
            <a:r>
              <a:rPr lang="en-US" dirty="0"/>
              <a:t> And Responsible behaviour in both the work place and professional practice.</a:t>
            </a:r>
          </a:p>
          <a:p>
            <a:endParaRPr lang="en-US" dirty="0"/>
          </a:p>
        </p:txBody>
      </p:sp>
    </p:spTree>
    <p:extLst>
      <p:ext uri="{BB962C8B-B14F-4D97-AF65-F5344CB8AC3E}">
        <p14:creationId xmlns:p14="http://schemas.microsoft.com/office/powerpoint/2010/main" val="46058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latin typeface="+mn-lt"/>
            </a:endParaRPr>
          </a:p>
        </p:txBody>
      </p:sp>
      <p:sp>
        <p:nvSpPr>
          <p:cNvPr id="3" name="Content Placeholder 2"/>
          <p:cNvSpPr>
            <a:spLocks noGrp="1"/>
          </p:cNvSpPr>
          <p:nvPr>
            <p:ph idx="1"/>
          </p:nvPr>
        </p:nvSpPr>
        <p:spPr>
          <a:xfrm>
            <a:off x="838200" y="1254034"/>
            <a:ext cx="10515600" cy="4922929"/>
          </a:xfrm>
        </p:spPr>
        <p:txBody>
          <a:bodyPr>
            <a:noAutofit/>
          </a:bodyPr>
          <a:lstStyle/>
          <a:p>
            <a:pPr marL="0" indent="0">
              <a:buNone/>
            </a:pPr>
            <a:r>
              <a:rPr lang="en-US" sz="3000" b="1" dirty="0"/>
              <a:t>Effect of External Factors and Influence on Governance and Ethics</a:t>
            </a:r>
            <a:r>
              <a:rPr lang="en-US" sz="3000" dirty="0"/>
              <a:t> </a:t>
            </a:r>
          </a:p>
          <a:p>
            <a:r>
              <a:rPr lang="en-US" sz="3000" dirty="0"/>
              <a:t>There are a lot of threats which at times affect the observance of ethics among government agencies.</a:t>
            </a:r>
          </a:p>
          <a:p>
            <a:r>
              <a:rPr lang="en-US" sz="3000" dirty="0"/>
              <a:t> Board and other professionals at time are faced with ethical dilemma when there are strong external factors or influence which appears irresistible during legitimate service delivery which may cause them to compromise objectivity. </a:t>
            </a:r>
          </a:p>
          <a:p>
            <a:r>
              <a:rPr lang="en-US" sz="3000" dirty="0"/>
              <a:t>In ethical dilemma, pressures are applied to professionals to disregard the tenets that underpin good governance and do something else to satisfy a particular interest or group (Wati and Momon,2020).</a:t>
            </a:r>
          </a:p>
        </p:txBody>
      </p:sp>
    </p:spTree>
    <p:extLst>
      <p:ext uri="{BB962C8B-B14F-4D97-AF65-F5344CB8AC3E}">
        <p14:creationId xmlns:p14="http://schemas.microsoft.com/office/powerpoint/2010/main" val="3000336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p>
        </p:txBody>
      </p:sp>
      <p:sp>
        <p:nvSpPr>
          <p:cNvPr id="3" name="Content Placeholder 2"/>
          <p:cNvSpPr>
            <a:spLocks noGrp="1"/>
          </p:cNvSpPr>
          <p:nvPr>
            <p:ph idx="1"/>
          </p:nvPr>
        </p:nvSpPr>
        <p:spPr>
          <a:xfrm>
            <a:off x="838200" y="1825624"/>
            <a:ext cx="10515600" cy="5032375"/>
          </a:xfrm>
        </p:spPr>
        <p:txBody>
          <a:bodyPr>
            <a:noAutofit/>
          </a:bodyPr>
          <a:lstStyle/>
          <a:p>
            <a:pPr marL="0" marR="0" indent="0">
              <a:lnSpc>
                <a:spcPct val="100000"/>
              </a:lnSpc>
              <a:spcBef>
                <a:spcPts val="0"/>
              </a:spcBef>
              <a:spcAft>
                <a:spcPts val="0"/>
              </a:spcAft>
              <a:buNone/>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Few of these factors are listed below</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Political Influence</a:t>
            </a:r>
          </a:p>
          <a:p>
            <a:pPr marL="0" marR="0">
              <a:lnSpc>
                <a:spcPct val="100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rPr>
              <a:t>Religious Influence</a:t>
            </a:r>
          </a:p>
          <a:p>
            <a:pPr marL="0" marR="0">
              <a:lnSpc>
                <a:spcPct val="100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Traditional institutions</a:t>
            </a:r>
          </a:p>
          <a:p>
            <a:pPr marL="0" marR="0">
              <a:lnSpc>
                <a:spcPct val="100000"/>
              </a:lnSpc>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Trade Union</a:t>
            </a:r>
          </a:p>
          <a:p>
            <a:pPr marL="0" marR="0">
              <a:lnSpc>
                <a:spcPct val="100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Gender Influence</a:t>
            </a:r>
          </a:p>
          <a:p>
            <a:pPr marL="0" marR="0" indent="0">
              <a:lnSpc>
                <a:spcPct val="100000"/>
              </a:lnSpc>
              <a:spcBef>
                <a:spcPts val="0"/>
              </a:spcBef>
              <a:spcAft>
                <a:spcPts val="0"/>
              </a:spcAft>
              <a:buNone/>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Ethnicism</a:t>
            </a:r>
          </a:p>
          <a:p>
            <a:pPr marL="0" marR="0">
              <a:lnSpc>
                <a:spcPct val="100000"/>
              </a:lnSpc>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00000"/>
              </a:lnSpc>
              <a:spcBef>
                <a:spcPts val="0"/>
              </a:spcBef>
              <a:spcAft>
                <a:spcPts val="0"/>
              </a:spcAft>
              <a:buNone/>
            </a:pP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endParaRPr lang="en-US" sz="2400" dirty="0"/>
          </a:p>
        </p:txBody>
      </p:sp>
    </p:spTree>
    <p:extLst>
      <p:ext uri="{BB962C8B-B14F-4D97-AF65-F5344CB8AC3E}">
        <p14:creationId xmlns:p14="http://schemas.microsoft.com/office/powerpoint/2010/main" val="1135101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E3CF5-A1C1-17E9-4B3F-742CBAF6879D}"/>
              </a:ext>
            </a:extLst>
          </p:cNvPr>
          <p:cNvSpPr>
            <a:spLocks noGrp="1"/>
          </p:cNvSpPr>
          <p:nvPr>
            <p:ph type="title"/>
          </p:nvPr>
        </p:nvSpPr>
        <p:spPr/>
        <p:txBody>
          <a:bodyPr>
            <a:normAutofit fontScale="90000"/>
          </a:bodyPr>
          <a:lstStyle/>
          <a:p>
            <a:b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Research Methodology </a:t>
            </a:r>
            <a:br>
              <a:rPr lang="en-US"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367043E-7024-A094-347D-82AD1E093CA7}"/>
              </a:ext>
            </a:extLst>
          </p:cNvPr>
          <p:cNvSpPr>
            <a:spLocks noGrp="1"/>
          </p:cNvSpPr>
          <p:nvPr>
            <p:ph idx="1"/>
          </p:nvPr>
        </p:nvSpPr>
        <p:spPr>
          <a:xfrm>
            <a:off x="838200" y="1487606"/>
            <a:ext cx="10515600" cy="5370393"/>
          </a:xfrm>
        </p:spPr>
        <p:txBody>
          <a:bodyPr>
            <a:noAutofit/>
          </a:bodyPr>
          <a:lstStyle/>
          <a:p>
            <a:pPr marL="0" marR="0" indent="0">
              <a:lnSpc>
                <a:spcPct val="100000"/>
              </a:lnSpc>
              <a:spcBef>
                <a:spcPts val="0"/>
              </a:spcBef>
              <a:spcAft>
                <a:spcPts val="0"/>
              </a:spcAft>
              <a:buNone/>
            </a:pPr>
            <a:r>
              <a:rPr lang="en-US" sz="3000" b="1" dirty="0">
                <a:effectLst/>
                <a:latin typeface="Times New Roman" panose="02020603050405020304" pitchFamily="18" charset="0"/>
                <a:ea typeface="Times New Roman" panose="02020603050405020304" pitchFamily="18" charset="0"/>
                <a:cs typeface="Times New Roman" panose="02020603050405020304" pitchFamily="18" charset="0"/>
              </a:rPr>
              <a:t> Research Design</a:t>
            </a:r>
            <a:endParaRPr lang="en-US" sz="3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30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Descriptive research design was employed to gather necessary information on the opinion of senior level officers in government institutions on the extent of external influence in other to answer the specific questions that are addressed in the study. </a:t>
            </a:r>
          </a:p>
          <a:p>
            <a:pPr marL="0" marR="0">
              <a:lnSpc>
                <a:spcPct val="100000"/>
              </a:lnSpc>
              <a:spcBef>
                <a:spcPts val="0"/>
              </a:spcBef>
              <a:spcAft>
                <a:spcPts val="0"/>
              </a:spcAft>
            </a:pPr>
            <a:endParaRPr lang="en-US" sz="30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0000"/>
              </a:lnSpc>
              <a:spcBef>
                <a:spcPts val="0"/>
              </a:spcBef>
              <a:spcAft>
                <a:spcPts val="0"/>
              </a:spcAft>
            </a:pP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The design method was considered suitable because structured questionnaires were used to obtain primary data that were analyzed in this study.</a:t>
            </a:r>
            <a:endParaRPr lang="en-US" sz="3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pPr>
            <a:endParaRPr lang="en-US" sz="3000" dirty="0"/>
          </a:p>
        </p:txBody>
      </p:sp>
    </p:spTree>
    <p:extLst>
      <p:ext uri="{BB962C8B-B14F-4D97-AF65-F5344CB8AC3E}">
        <p14:creationId xmlns:p14="http://schemas.microsoft.com/office/powerpoint/2010/main" val="217885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71C4E-1CA0-2BE2-C116-3133B3A378C6}"/>
              </a:ext>
            </a:extLst>
          </p:cNvPr>
          <p:cNvSpPr>
            <a:spLocks noGrp="1"/>
          </p:cNvSpPr>
          <p:nvPr>
            <p:ph type="title"/>
          </p:nvPr>
        </p:nvSpPr>
        <p:spPr/>
        <p:txBody>
          <a:bodyPr>
            <a:normAutofit/>
          </a:bodyPr>
          <a:lstStyle/>
          <a:p>
            <a:r>
              <a:rPr lang="en-US" sz="3000" b="1" dirty="0">
                <a:effectLst/>
                <a:latin typeface="Times New Roman" panose="02020603050405020304" pitchFamily="18" charset="0"/>
                <a:ea typeface="Times New Roman" panose="02020603050405020304" pitchFamily="18" charset="0"/>
              </a:rPr>
              <a:t>POPULATION FOR THE STUDY </a:t>
            </a:r>
            <a:endParaRPr lang="en-US" sz="3000" b="1" dirty="0"/>
          </a:p>
        </p:txBody>
      </p:sp>
      <p:sp>
        <p:nvSpPr>
          <p:cNvPr id="3" name="Content Placeholder 2">
            <a:extLst>
              <a:ext uri="{FF2B5EF4-FFF2-40B4-BE49-F238E27FC236}">
                <a16:creationId xmlns:a16="http://schemas.microsoft.com/office/drawing/2014/main" id="{23BE637F-CD62-F7A3-313C-E36DD4593E57}"/>
              </a:ext>
            </a:extLst>
          </p:cNvPr>
          <p:cNvSpPr>
            <a:spLocks noGrp="1"/>
          </p:cNvSpPr>
          <p:nvPr>
            <p:ph idx="1"/>
          </p:nvPr>
        </p:nvSpPr>
        <p:spPr>
          <a:xfrm>
            <a:off x="436728" y="1323832"/>
            <a:ext cx="11423176" cy="5534167"/>
          </a:xfrm>
        </p:spPr>
        <p:txBody>
          <a:bodyPr>
            <a:noAutofit/>
          </a:bodyPr>
          <a:lstStyle/>
          <a:p>
            <a:r>
              <a:rPr lang="en-US" dirty="0">
                <a:solidFill>
                  <a:srgbClr val="7030A0"/>
                </a:solidFill>
                <a:latin typeface="Times New Roman" panose="02020603050405020304" pitchFamily="18" charset="0"/>
                <a:ea typeface="Times New Roman" panose="02020603050405020304" pitchFamily="18" charset="0"/>
              </a:rPr>
              <a:t>A</a:t>
            </a:r>
            <a:r>
              <a:rPr lang="en-US" dirty="0">
                <a:solidFill>
                  <a:srgbClr val="7030A0"/>
                </a:solidFill>
                <a:effectLst/>
                <a:latin typeface="Times New Roman" panose="02020603050405020304" pitchFamily="18" charset="0"/>
                <a:ea typeface="Times New Roman" panose="02020603050405020304" pitchFamily="18" charset="0"/>
              </a:rPr>
              <a:t>ll the 27 Federal Ministries in Nigeria that have major representation in the six states within the South West Geopolitical Zone are the population for the study.</a:t>
            </a:r>
          </a:p>
          <a:p>
            <a:r>
              <a:rPr lang="en-US" dirty="0">
                <a:effectLst/>
                <a:latin typeface="Times New Roman" panose="02020603050405020304" pitchFamily="18" charset="0"/>
                <a:ea typeface="Times New Roman" panose="02020603050405020304" pitchFamily="18" charset="0"/>
              </a:rPr>
              <a:t> The 27 Federal Ministries has a total of 121 agencies or institutions within the selected Zone i.e. South West Geopolitical Zone. </a:t>
            </a:r>
          </a:p>
          <a:p>
            <a:r>
              <a:rPr lang="en-US" dirty="0">
                <a:solidFill>
                  <a:srgbClr val="7030A0"/>
                </a:solidFill>
                <a:effectLst/>
                <a:latin typeface="Times New Roman" panose="02020603050405020304" pitchFamily="18" charset="0"/>
                <a:ea typeface="Times New Roman" panose="02020603050405020304" pitchFamily="18" charset="0"/>
              </a:rPr>
              <a:t>From each of this agency or institution, 15 relevant respondents were purposely selected based on the criteria set to be met by the respondents. </a:t>
            </a:r>
          </a:p>
          <a:p>
            <a:r>
              <a:rPr lang="en-US" dirty="0">
                <a:effectLst/>
                <a:latin typeface="Times New Roman" panose="02020603050405020304" pitchFamily="18" charset="0"/>
                <a:ea typeface="Times New Roman" panose="02020603050405020304" pitchFamily="18" charset="0"/>
              </a:rPr>
              <a:t>The criteria are that the respondent must be head of department or persons reporting directly to the head of department and must be working in any of the following departments:</a:t>
            </a:r>
          </a:p>
          <a:p>
            <a:r>
              <a:rPr lang="en-US" dirty="0">
                <a:solidFill>
                  <a:srgbClr val="7030A0"/>
                </a:solidFill>
                <a:effectLst/>
                <a:latin typeface="Times New Roman" panose="02020603050405020304" pitchFamily="18" charset="0"/>
                <a:ea typeface="Times New Roman" panose="02020603050405020304" pitchFamily="18" charset="0"/>
              </a:rPr>
              <a:t> Finance and Account, Internal-Audit, Procurement, Planning Budget and statics, Human Resources or Administration and the office of the Chief Executive Officer(CEO). </a:t>
            </a:r>
            <a:endParaRPr lang="en-US" dirty="0">
              <a:solidFill>
                <a:srgbClr val="7030A0"/>
              </a:solidFill>
            </a:endParaRPr>
          </a:p>
        </p:txBody>
      </p:sp>
    </p:spTree>
    <p:extLst>
      <p:ext uri="{BB962C8B-B14F-4D97-AF65-F5344CB8AC3E}">
        <p14:creationId xmlns:p14="http://schemas.microsoft.com/office/powerpoint/2010/main" val="2418499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8C18-36EB-C407-A6AE-BD3C74D02F7D}"/>
              </a:ext>
            </a:extLst>
          </p:cNvPr>
          <p:cNvSpPr>
            <a:spLocks noGrp="1"/>
          </p:cNvSpPr>
          <p:nvPr>
            <p:ph type="title"/>
          </p:nvPr>
        </p:nvSpPr>
        <p:spPr>
          <a:xfrm>
            <a:off x="838200" y="365126"/>
            <a:ext cx="10515600" cy="849526"/>
          </a:xfrm>
        </p:spPr>
        <p:txBody>
          <a:bodyPr>
            <a:normAutofit/>
          </a:bodyPr>
          <a:lstStyle/>
          <a:p>
            <a:r>
              <a:rPr lang="en-US" sz="3000" b="1" dirty="0">
                <a:effectLst/>
                <a:latin typeface="Times New Roman" panose="02020603050405020304" pitchFamily="18" charset="0"/>
                <a:ea typeface="Times New Roman" panose="02020603050405020304" pitchFamily="18" charset="0"/>
              </a:rPr>
              <a:t>POPULATION FOR THE STUDY Cont’d</a:t>
            </a:r>
            <a:endParaRPr lang="en-US" sz="3000" dirty="0"/>
          </a:p>
        </p:txBody>
      </p:sp>
      <p:sp>
        <p:nvSpPr>
          <p:cNvPr id="3" name="Content Placeholder 2">
            <a:extLst>
              <a:ext uri="{FF2B5EF4-FFF2-40B4-BE49-F238E27FC236}">
                <a16:creationId xmlns:a16="http://schemas.microsoft.com/office/drawing/2014/main" id="{D8E3273B-97FF-7B8D-5BD6-5244D6C34838}"/>
              </a:ext>
            </a:extLst>
          </p:cNvPr>
          <p:cNvSpPr>
            <a:spLocks noGrp="1"/>
          </p:cNvSpPr>
          <p:nvPr>
            <p:ph idx="1"/>
          </p:nvPr>
        </p:nvSpPr>
        <p:spPr>
          <a:xfrm>
            <a:off x="354843" y="1214651"/>
            <a:ext cx="11491414" cy="5486400"/>
          </a:xfrm>
        </p:spPr>
        <p:txBody>
          <a:bodyPr>
            <a:noAutofit/>
          </a:bodyPr>
          <a:lstStyle/>
          <a:p>
            <a:r>
              <a:rPr lang="en-US" dirty="0">
                <a:effectLst/>
                <a:latin typeface="Times New Roman" panose="02020603050405020304" pitchFamily="18" charset="0"/>
                <a:ea typeface="Times New Roman" panose="02020603050405020304" pitchFamily="18" charset="0"/>
              </a:rPr>
              <a:t>This amounted to 1815 as total population in term of respondents. </a:t>
            </a:r>
          </a:p>
          <a:p>
            <a:r>
              <a:rPr lang="en-US" dirty="0">
                <a:solidFill>
                  <a:srgbClr val="C00000"/>
                </a:solidFill>
                <a:effectLst/>
                <a:latin typeface="Times New Roman" panose="02020603050405020304" pitchFamily="18" charset="0"/>
                <a:ea typeface="Times New Roman" panose="02020603050405020304" pitchFamily="18" charset="0"/>
              </a:rPr>
              <a:t>However due to resources constraints, multi- stage random sampling was used to select only 9 Ministries out of a population of 27 Ministries and then 3 Agencies each were selected from each of the 9 Ministries earlier selected making a total of 27 Agencies that were used for the study. </a:t>
            </a:r>
          </a:p>
          <a:p>
            <a:r>
              <a:rPr lang="en-US" dirty="0">
                <a:effectLst/>
                <a:latin typeface="Times New Roman" panose="02020603050405020304" pitchFamily="18" charset="0"/>
                <a:ea typeface="Times New Roman" panose="02020603050405020304" pitchFamily="18" charset="0"/>
              </a:rPr>
              <a:t>The number of agency selected from each Ministry was limited to only 3 so that the study can be completed within the stipulated time and also because the total number of Agencies selected will still be above the minimum standard of 20% as stipulated by scholars in a stratified situation like this (</a:t>
            </a:r>
            <a:r>
              <a:rPr lang="en-US" dirty="0" err="1">
                <a:effectLst/>
                <a:latin typeface="Times New Roman" panose="02020603050405020304" pitchFamily="18" charset="0"/>
                <a:ea typeface="Times New Roman" panose="02020603050405020304" pitchFamily="18" charset="0"/>
              </a:rPr>
              <a:t>Zulueta</a:t>
            </a:r>
            <a:r>
              <a:rPr lang="en-US" dirty="0">
                <a:effectLst/>
                <a:latin typeface="Times New Roman" panose="02020603050405020304" pitchFamily="18" charset="0"/>
                <a:ea typeface="Times New Roman" panose="02020603050405020304" pitchFamily="18" charset="0"/>
              </a:rPr>
              <a:t> and Costales,2003).</a:t>
            </a:r>
          </a:p>
          <a:p>
            <a:r>
              <a:rPr lang="en-US" dirty="0">
                <a:effectLst/>
                <a:latin typeface="Times New Roman" panose="02020603050405020304" pitchFamily="18" charset="0"/>
                <a:ea typeface="Times New Roman" panose="02020603050405020304" pitchFamily="18" charset="0"/>
              </a:rPr>
              <a:t> </a:t>
            </a:r>
            <a:r>
              <a:rPr lang="en-US" dirty="0">
                <a:solidFill>
                  <a:srgbClr val="C00000"/>
                </a:solidFill>
                <a:effectLst/>
                <a:latin typeface="Times New Roman" panose="02020603050405020304" pitchFamily="18" charset="0"/>
                <a:ea typeface="Times New Roman" panose="02020603050405020304" pitchFamily="18" charset="0"/>
              </a:rPr>
              <a:t>The selected agencies represent 22.2% of the study population which is in line with the sample size already determined.</a:t>
            </a:r>
            <a:endParaRPr lang="en-US" dirty="0">
              <a:solidFill>
                <a:srgbClr val="C00000"/>
              </a:solidFill>
            </a:endParaRPr>
          </a:p>
        </p:txBody>
      </p:sp>
    </p:spTree>
    <p:extLst>
      <p:ext uri="{BB962C8B-B14F-4D97-AF65-F5344CB8AC3E}">
        <p14:creationId xmlns:p14="http://schemas.microsoft.com/office/powerpoint/2010/main" val="3850445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93E5-828A-8C4B-65FE-F3094C40AA0C}"/>
              </a:ext>
            </a:extLst>
          </p:cNvPr>
          <p:cNvSpPr>
            <a:spLocks noGrp="1"/>
          </p:cNvSpPr>
          <p:nvPr>
            <p:ph type="title"/>
          </p:nvPr>
        </p:nvSpPr>
        <p:spPr>
          <a:xfrm>
            <a:off x="838200" y="-122829"/>
            <a:ext cx="10515600" cy="1583139"/>
          </a:xfrm>
        </p:spPr>
        <p:txBody>
          <a:bodyPr>
            <a:normAutofit fontScale="90000"/>
          </a:bodyPr>
          <a:lstStyle/>
          <a:p>
            <a:br>
              <a:rPr kumimoji="0" lang="en-US" altLang="en-US" sz="44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en-US" altLang="en-US" sz="4000" b="1"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 3.1: Distribution of the selected MDAs and Respondents</a:t>
            </a:r>
            <a:br>
              <a:rPr kumimoji="0" lang="en-US" altLang="en-US" sz="6000" b="0" i="0" u="none" strike="noStrike" cap="none" normalizeH="0" baseline="0" dirty="0">
                <a:ln>
                  <a:noFill/>
                </a:ln>
                <a:solidFill>
                  <a:schemeClr val="tx1"/>
                </a:solidFill>
                <a:effectLst/>
                <a:latin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3F975E04-62CD-E83C-68AF-64D85C54B05B}"/>
              </a:ext>
            </a:extLst>
          </p:cNvPr>
          <p:cNvGraphicFramePr>
            <a:graphicFrameLocks noGrp="1"/>
          </p:cNvGraphicFramePr>
          <p:nvPr>
            <p:ph idx="1"/>
            <p:extLst>
              <p:ext uri="{D42A27DB-BD31-4B8C-83A1-F6EECF244321}">
                <p14:modId xmlns:p14="http://schemas.microsoft.com/office/powerpoint/2010/main" val="3228979214"/>
              </p:ext>
            </p:extLst>
          </p:nvPr>
        </p:nvGraphicFramePr>
        <p:xfrm>
          <a:off x="838200" y="1364776"/>
          <a:ext cx="10515600" cy="5493226"/>
        </p:xfrm>
        <a:graphic>
          <a:graphicData uri="http://schemas.openxmlformats.org/drawingml/2006/table">
            <a:tbl>
              <a:tblPr firstRow="1" firstCol="1" bandRow="1">
                <a:tableStyleId>{5C22544A-7EE6-4342-B048-85BDC9FD1C3A}</a:tableStyleId>
              </a:tblPr>
              <a:tblGrid>
                <a:gridCol w="2085392">
                  <a:extLst>
                    <a:ext uri="{9D8B030D-6E8A-4147-A177-3AD203B41FA5}">
                      <a16:colId xmlns:a16="http://schemas.microsoft.com/office/drawing/2014/main" val="228563701"/>
                    </a:ext>
                  </a:extLst>
                </a:gridCol>
                <a:gridCol w="2102887">
                  <a:extLst>
                    <a:ext uri="{9D8B030D-6E8A-4147-A177-3AD203B41FA5}">
                      <a16:colId xmlns:a16="http://schemas.microsoft.com/office/drawing/2014/main" val="636883383"/>
                    </a:ext>
                  </a:extLst>
                </a:gridCol>
                <a:gridCol w="2102887">
                  <a:extLst>
                    <a:ext uri="{9D8B030D-6E8A-4147-A177-3AD203B41FA5}">
                      <a16:colId xmlns:a16="http://schemas.microsoft.com/office/drawing/2014/main" val="1111162342"/>
                    </a:ext>
                  </a:extLst>
                </a:gridCol>
                <a:gridCol w="2101720">
                  <a:extLst>
                    <a:ext uri="{9D8B030D-6E8A-4147-A177-3AD203B41FA5}">
                      <a16:colId xmlns:a16="http://schemas.microsoft.com/office/drawing/2014/main" val="3601202548"/>
                    </a:ext>
                  </a:extLst>
                </a:gridCol>
                <a:gridCol w="2122714">
                  <a:extLst>
                    <a:ext uri="{9D8B030D-6E8A-4147-A177-3AD203B41FA5}">
                      <a16:colId xmlns:a16="http://schemas.microsoft.com/office/drawing/2014/main" val="861204462"/>
                    </a:ext>
                  </a:extLst>
                </a:gridCol>
              </a:tblGrid>
              <a:tr h="1679563">
                <a:tc>
                  <a:txBody>
                    <a:bodyPr/>
                    <a:lstStyle/>
                    <a:p>
                      <a:pPr marL="0" marR="0" algn="just">
                        <a:lnSpc>
                          <a:spcPct val="107000"/>
                        </a:lnSpc>
                        <a:spcBef>
                          <a:spcPts val="0"/>
                        </a:spcBef>
                        <a:spcAft>
                          <a:spcPts val="0"/>
                        </a:spcAft>
                      </a:pPr>
                      <a:r>
                        <a:rPr lang="en-US" sz="2000" dirty="0">
                          <a:effectLst/>
                        </a:rPr>
                        <a:t>State</a:t>
                      </a:r>
                    </a:p>
                  </a:txBody>
                  <a:tcPr marL="68580" marR="68580" marT="0" marB="0"/>
                </a:tc>
                <a:tc>
                  <a:txBody>
                    <a:bodyPr/>
                    <a:lstStyle/>
                    <a:p>
                      <a:pPr marL="0" marR="0" algn="just">
                        <a:lnSpc>
                          <a:spcPct val="107000"/>
                        </a:lnSpc>
                        <a:spcBef>
                          <a:spcPts val="0"/>
                        </a:spcBef>
                        <a:spcAft>
                          <a:spcPts val="0"/>
                        </a:spcAft>
                      </a:pPr>
                      <a:r>
                        <a:rPr lang="en-US" sz="2000" dirty="0">
                          <a:effectLst/>
                        </a:rPr>
                        <a:t>Number of MDAs </a:t>
                      </a:r>
                    </a:p>
                    <a:p>
                      <a:pPr marL="0" marR="0" algn="just">
                        <a:lnSpc>
                          <a:spcPct val="107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dirty="0">
                          <a:effectLst/>
                        </a:rPr>
                        <a:t>Number of MDAs </a:t>
                      </a:r>
                    </a:p>
                    <a:p>
                      <a:pPr marL="0" marR="0" algn="just">
                        <a:lnSpc>
                          <a:spcPct val="107000"/>
                        </a:lnSpc>
                        <a:spcBef>
                          <a:spcPts val="0"/>
                        </a:spcBef>
                        <a:spcAft>
                          <a:spcPts val="0"/>
                        </a:spcAft>
                      </a:pPr>
                      <a:r>
                        <a:rPr lang="en-US" sz="2000" dirty="0">
                          <a:effectLst/>
                        </a:rPr>
                        <a:t>Selected</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  </a:t>
                      </a:r>
                    </a:p>
                    <a:p>
                      <a:pPr marL="0" marR="0" algn="just">
                        <a:lnSpc>
                          <a:spcPct val="107000"/>
                        </a:lnSpc>
                        <a:spcBef>
                          <a:spcPts val="0"/>
                        </a:spcBef>
                        <a:spcAft>
                          <a:spcPts val="0"/>
                        </a:spcAft>
                      </a:pPr>
                      <a:r>
                        <a:rPr lang="en-US" sz="2000">
                          <a:effectLst/>
                        </a:rPr>
                        <a:t>selected </a:t>
                      </a:r>
                    </a:p>
                    <a:p>
                      <a:pPr marL="0" marR="0" algn="just">
                        <a:lnSpc>
                          <a:spcPct val="107000"/>
                        </a:lnSpc>
                        <a:spcBef>
                          <a:spcPts val="0"/>
                        </a:spcBef>
                        <a:spcAft>
                          <a:spcPts val="0"/>
                        </a:spcAft>
                      </a:pPr>
                      <a:r>
                        <a:rPr lang="en-US" sz="2000">
                          <a:effectLst/>
                        </a:rPr>
                        <a:t>from </a:t>
                      </a:r>
                    </a:p>
                    <a:p>
                      <a:pPr marL="0" marR="0" algn="just">
                        <a:lnSpc>
                          <a:spcPct val="107000"/>
                        </a:lnSpc>
                        <a:spcBef>
                          <a:spcPts val="0"/>
                        </a:spcBef>
                        <a:spcAft>
                          <a:spcPts val="0"/>
                        </a:spcAft>
                      </a:pPr>
                      <a:r>
                        <a:rPr lang="en-US" sz="2000">
                          <a:effectLst/>
                        </a:rPr>
                        <a:t>each </a:t>
                      </a:r>
                    </a:p>
                    <a:p>
                      <a:pPr marL="0" marR="0" algn="just">
                        <a:lnSpc>
                          <a:spcPct val="107000"/>
                        </a:lnSpc>
                        <a:spcBef>
                          <a:spcPts val="0"/>
                        </a:spcBef>
                        <a:spcAft>
                          <a:spcPts val="0"/>
                        </a:spcAft>
                      </a:pPr>
                      <a:r>
                        <a:rPr lang="en-US" sz="2000">
                          <a:effectLst/>
                        </a:rPr>
                        <a:t>state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2000">
                          <a:effectLst/>
                        </a:rPr>
                        <a:t>% of MDAs selected from </a:t>
                      </a:r>
                    </a:p>
                    <a:p>
                      <a:pPr marL="0" marR="0" algn="just">
                        <a:lnSpc>
                          <a:spcPct val="107000"/>
                        </a:lnSpc>
                        <a:spcBef>
                          <a:spcPts val="0"/>
                        </a:spcBef>
                        <a:spcAft>
                          <a:spcPts val="0"/>
                        </a:spcAft>
                      </a:pPr>
                      <a:r>
                        <a:rPr lang="en-US" sz="2000">
                          <a:effectLst/>
                        </a:rPr>
                        <a:t>total no of MDAs in Southwest state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7243027"/>
                  </a:ext>
                </a:extLst>
              </a:tr>
              <a:tr h="544809">
                <a:tc>
                  <a:txBody>
                    <a:bodyPr/>
                    <a:lstStyle/>
                    <a:p>
                      <a:pPr marL="0" marR="0" algn="just">
                        <a:lnSpc>
                          <a:spcPct val="200000"/>
                        </a:lnSpc>
                        <a:spcBef>
                          <a:spcPts val="0"/>
                        </a:spcBef>
                        <a:spcAft>
                          <a:spcPts val="0"/>
                        </a:spcAft>
                      </a:pPr>
                      <a:r>
                        <a:rPr lang="en-US" sz="2000" dirty="0">
                          <a:effectLst/>
                        </a:rPr>
                        <a:t>Lagos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55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41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6554215"/>
                  </a:ext>
                </a:extLst>
              </a:tr>
              <a:tr h="544809">
                <a:tc>
                  <a:txBody>
                    <a:bodyPr/>
                    <a:lstStyle/>
                    <a:p>
                      <a:pPr marL="0" marR="0" algn="just">
                        <a:lnSpc>
                          <a:spcPct val="200000"/>
                        </a:lnSpc>
                        <a:spcBef>
                          <a:spcPts val="0"/>
                        </a:spcBef>
                        <a:spcAft>
                          <a:spcPts val="0"/>
                        </a:spcAft>
                      </a:pPr>
                      <a:r>
                        <a:rPr lang="en-US" sz="2000" dirty="0">
                          <a:effectLst/>
                        </a:rPr>
                        <a:t>Oyo</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90944789"/>
                  </a:ext>
                </a:extLst>
              </a:tr>
              <a:tr h="544809">
                <a:tc>
                  <a:txBody>
                    <a:bodyPr/>
                    <a:lstStyle/>
                    <a:p>
                      <a:pPr marL="0" marR="0" algn="just">
                        <a:lnSpc>
                          <a:spcPct val="200000"/>
                        </a:lnSpc>
                        <a:spcBef>
                          <a:spcPts val="0"/>
                        </a:spcBef>
                        <a:spcAft>
                          <a:spcPts val="0"/>
                        </a:spcAft>
                      </a:pPr>
                      <a:r>
                        <a:rPr lang="en-US" sz="2000" dirty="0">
                          <a:effectLst/>
                        </a:rPr>
                        <a:t>Ogun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66013997"/>
                  </a:ext>
                </a:extLst>
              </a:tr>
              <a:tr h="544809">
                <a:tc>
                  <a:txBody>
                    <a:bodyPr/>
                    <a:lstStyle/>
                    <a:p>
                      <a:pPr marL="0" marR="0" algn="just">
                        <a:lnSpc>
                          <a:spcPct val="200000"/>
                        </a:lnSpc>
                        <a:spcBef>
                          <a:spcPts val="0"/>
                        </a:spcBef>
                        <a:spcAft>
                          <a:spcPts val="0"/>
                        </a:spcAft>
                      </a:pPr>
                      <a:r>
                        <a:rPr lang="en-US" sz="2000" dirty="0">
                          <a:effectLst/>
                        </a:rPr>
                        <a:t>Ondo</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12</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dirty="0">
                          <a:effectLst/>
                        </a:rPr>
                        <a:t>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5764636"/>
                  </a:ext>
                </a:extLst>
              </a:tr>
              <a:tr h="544809">
                <a:tc>
                  <a:txBody>
                    <a:bodyPr/>
                    <a:lstStyle/>
                    <a:p>
                      <a:pPr marL="0" marR="0" algn="just">
                        <a:lnSpc>
                          <a:spcPct val="200000"/>
                        </a:lnSpc>
                        <a:spcBef>
                          <a:spcPts val="0"/>
                        </a:spcBef>
                        <a:spcAft>
                          <a:spcPts val="0"/>
                        </a:spcAft>
                      </a:pPr>
                      <a:r>
                        <a:rPr lang="en-US" sz="2000" dirty="0">
                          <a:effectLst/>
                        </a:rPr>
                        <a:t>Osun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4140872"/>
                  </a:ext>
                </a:extLst>
              </a:tr>
              <a:tr h="544809">
                <a:tc>
                  <a:txBody>
                    <a:bodyPr/>
                    <a:lstStyle/>
                    <a:p>
                      <a:pPr marL="0" marR="0" algn="just">
                        <a:lnSpc>
                          <a:spcPct val="200000"/>
                        </a:lnSpc>
                        <a:spcBef>
                          <a:spcPts val="0"/>
                        </a:spcBef>
                        <a:spcAft>
                          <a:spcPts val="0"/>
                        </a:spcAft>
                      </a:pPr>
                      <a:r>
                        <a:rPr lang="en-US" sz="2000">
                          <a:effectLst/>
                        </a:rPr>
                        <a:t>Ekiti</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dirty="0">
                          <a:effectLst/>
                        </a:rPr>
                        <a:t>12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830192"/>
                  </a:ext>
                </a:extLst>
              </a:tr>
              <a:tr h="544809">
                <a:tc>
                  <a:txBody>
                    <a:bodyPr/>
                    <a:lstStyle/>
                    <a:p>
                      <a:pPr marL="0" marR="0" algn="just">
                        <a:lnSpc>
                          <a:spcPct val="200000"/>
                        </a:lnSpc>
                        <a:spcBef>
                          <a:spcPts val="0"/>
                        </a:spcBef>
                        <a:spcAft>
                          <a:spcPts val="0"/>
                        </a:spcAft>
                      </a:pPr>
                      <a:r>
                        <a:rPr lang="en-US" sz="2000" dirty="0">
                          <a:effectLst/>
                        </a:rPr>
                        <a:t>Total</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121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27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a:effectLst/>
                        </a:rPr>
                        <a:t>100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ct val="200000"/>
                        </a:lnSpc>
                        <a:spcBef>
                          <a:spcPts val="0"/>
                        </a:spcBef>
                        <a:spcAft>
                          <a:spcPts val="0"/>
                        </a:spcAft>
                      </a:pPr>
                      <a:r>
                        <a:rPr lang="en-US" sz="2000" dirty="0">
                          <a:effectLst/>
                        </a:rPr>
                        <a:t>22.3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41130198"/>
                  </a:ext>
                </a:extLst>
              </a:tr>
            </a:tbl>
          </a:graphicData>
        </a:graphic>
      </p:graphicFrame>
    </p:spTree>
    <p:extLst>
      <p:ext uri="{BB962C8B-B14F-4D97-AF65-F5344CB8AC3E}">
        <p14:creationId xmlns:p14="http://schemas.microsoft.com/office/powerpoint/2010/main" val="131013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A7B7B-14C6-A16D-D158-4D7EB5C98E51}"/>
              </a:ext>
            </a:extLst>
          </p:cNvPr>
          <p:cNvSpPr>
            <a:spLocks noGrp="1"/>
          </p:cNvSpPr>
          <p:nvPr>
            <p:ph type="title"/>
          </p:nvPr>
        </p:nvSpPr>
        <p:spPr/>
        <p:txBody>
          <a:bodyPr>
            <a:normAutofit/>
          </a:bodyPr>
          <a:lstStyle/>
          <a:p>
            <a:r>
              <a:rPr lang="en-US" sz="4000" b="1" dirty="0">
                <a:latin typeface="+mn-lt"/>
              </a:rPr>
              <a:t>RESULT AND DISCUSSION</a:t>
            </a:r>
          </a:p>
        </p:txBody>
      </p:sp>
      <p:sp>
        <p:nvSpPr>
          <p:cNvPr id="3" name="Content Placeholder 2">
            <a:extLst>
              <a:ext uri="{FF2B5EF4-FFF2-40B4-BE49-F238E27FC236}">
                <a16:creationId xmlns:a16="http://schemas.microsoft.com/office/drawing/2014/main" id="{2DF65E89-4D4D-D4B4-B174-9EFACEF65AAD}"/>
              </a:ext>
            </a:extLst>
          </p:cNvPr>
          <p:cNvSpPr>
            <a:spLocks noGrp="1"/>
          </p:cNvSpPr>
          <p:nvPr>
            <p:ph idx="1"/>
          </p:nvPr>
        </p:nvSpPr>
        <p:spPr>
          <a:xfrm>
            <a:off x="329820" y="1392072"/>
            <a:ext cx="11532359" cy="5281684"/>
          </a:xfrm>
        </p:spPr>
        <p:txBody>
          <a:bodyPr>
            <a:noAutofit/>
          </a:bodyPr>
          <a:lstStyle/>
          <a:p>
            <a:pPr marL="0"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Table 3.2 below shows the responses of respondents on the question “to what extent do five external factors listed likely to affect quality of governance in your institution? </a:t>
            </a:r>
          </a:p>
          <a:p>
            <a:pPr marL="0" marR="0" indent="0" algn="just">
              <a:lnSpc>
                <a:spcPct val="100000"/>
              </a:lnSpc>
              <a:spcBef>
                <a:spcPts val="0"/>
              </a:spcBef>
              <a:spcAft>
                <a:spcPts val="0"/>
              </a:spcAft>
              <a:buNone/>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table shows the responses of respondents on the question “to what extent do the following factors affect governance quality in your institution. </a:t>
            </a:r>
          </a:p>
          <a:p>
            <a:pPr marL="0" marR="0" indent="0" algn="just">
              <a:lnSpc>
                <a:spcPct val="100000"/>
              </a:lnSpc>
              <a:spcBef>
                <a:spcPts val="0"/>
              </a:spcBef>
              <a:spcAft>
                <a:spcPts val="0"/>
              </a:spcAft>
              <a:buNone/>
            </a:pP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The results show 34.21% of the respondents reported political influence to a great extent serves as an external influence that affect governance in their establishment. </a:t>
            </a:r>
          </a:p>
          <a:p>
            <a:pPr marL="0" marR="0" indent="0" algn="just">
              <a:lnSpc>
                <a:spcPct val="100000"/>
              </a:lnSpc>
              <a:spcBef>
                <a:spcPts val="0"/>
              </a:spcBef>
              <a:spcAft>
                <a:spcPts val="0"/>
              </a:spcAft>
              <a:buNone/>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This is followed by the 35.86% that admitted the effect was to a moderate extent. Then, approx. 17.43% claimed political influence only influence governance to a low extent. </a:t>
            </a:r>
            <a:endParaRPr lang="en-US" sz="2600" dirty="0"/>
          </a:p>
        </p:txBody>
      </p:sp>
    </p:spTree>
    <p:extLst>
      <p:ext uri="{BB962C8B-B14F-4D97-AF65-F5344CB8AC3E}">
        <p14:creationId xmlns:p14="http://schemas.microsoft.com/office/powerpoint/2010/main" val="3295564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21126-66FF-B250-AF74-B910F9EFA96D}"/>
              </a:ext>
            </a:extLst>
          </p:cNvPr>
          <p:cNvSpPr>
            <a:spLocks noGrp="1"/>
          </p:cNvSpPr>
          <p:nvPr>
            <p:ph type="title"/>
          </p:nvPr>
        </p:nvSpPr>
        <p:spPr>
          <a:xfrm>
            <a:off x="838200" y="365126"/>
            <a:ext cx="10515600" cy="713048"/>
          </a:xfrm>
        </p:spPr>
        <p:txBody>
          <a:bodyPr/>
          <a:lstStyle/>
          <a:p>
            <a:r>
              <a:rPr lang="en-US" sz="4400" b="1" dirty="0">
                <a:latin typeface="+mn-lt"/>
              </a:rPr>
              <a:t>RESULT AND DISCUSSION Cont’d</a:t>
            </a:r>
            <a:endParaRPr lang="en-US" dirty="0"/>
          </a:p>
        </p:txBody>
      </p:sp>
      <p:sp>
        <p:nvSpPr>
          <p:cNvPr id="3" name="Content Placeholder 2">
            <a:extLst>
              <a:ext uri="{FF2B5EF4-FFF2-40B4-BE49-F238E27FC236}">
                <a16:creationId xmlns:a16="http://schemas.microsoft.com/office/drawing/2014/main" id="{CA9BF31B-34E4-0E43-09F8-681522BC8393}"/>
              </a:ext>
            </a:extLst>
          </p:cNvPr>
          <p:cNvSpPr>
            <a:spLocks noGrp="1"/>
          </p:cNvSpPr>
          <p:nvPr>
            <p:ph idx="1"/>
          </p:nvPr>
        </p:nvSpPr>
        <p:spPr>
          <a:xfrm>
            <a:off x="838200" y="1201003"/>
            <a:ext cx="10515600" cy="5472752"/>
          </a:xfrm>
        </p:spPr>
        <p:txBody>
          <a:bodyPr>
            <a:noAutofit/>
          </a:bodyPr>
          <a:lstStyle/>
          <a:p>
            <a:pPr marL="0"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While 7.89% and 4.61% respectively said the effect was very low and no effect at all. </a:t>
            </a:r>
          </a:p>
          <a:p>
            <a:pPr marL="0" marR="0" indent="0" algn="just">
              <a:lnSpc>
                <a:spcPct val="100000"/>
              </a:lnSpc>
              <a:spcBef>
                <a:spcPts val="0"/>
              </a:spcBef>
              <a:spcAft>
                <a:spcPts val="0"/>
              </a:spcAft>
              <a:buNone/>
            </a:pP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600" dirty="0">
                <a:solidFill>
                  <a:schemeClr val="accent5"/>
                </a:solidFill>
                <a:effectLst/>
                <a:latin typeface="Times New Roman" panose="02020603050405020304" pitchFamily="18" charset="0"/>
                <a:ea typeface="Calibri" panose="020F0502020204030204" pitchFamily="34" charset="0"/>
                <a:cs typeface="Times New Roman" panose="02020603050405020304" pitchFamily="18" charset="0"/>
              </a:rPr>
              <a:t>Regarding the effect of ethnic factors such as traditional institutions on governance practice among these MDAs, about one-fifth (19.34%) said to a great extent while two out of five (37.05%) reported the effect to be moderate. </a:t>
            </a:r>
          </a:p>
          <a:p>
            <a:pPr marL="0" marR="0" algn="just">
              <a:lnSpc>
                <a:spcPct val="100000"/>
              </a:lnSpc>
              <a:spcBef>
                <a:spcPts val="0"/>
              </a:spcBef>
              <a:spcAft>
                <a:spcPts val="0"/>
              </a:spcAft>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This is followed by 22.30% and 9.84% who confirmed community factor only had low and very low effect. </a:t>
            </a:r>
          </a:p>
          <a:p>
            <a:pPr marL="0" marR="0" algn="just">
              <a:lnSpc>
                <a:spcPct val="100000"/>
              </a:lnSpc>
              <a:spcBef>
                <a:spcPts val="0"/>
              </a:spcBef>
              <a:spcAft>
                <a:spcPts val="0"/>
              </a:spcAft>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Lastly, only 11.48% said there was no effect at all. Hence, majority agreed community factors affect, at least moderately, the quality of governance.</a:t>
            </a:r>
            <a:endParaRPr lang="en-US" sz="2600" dirty="0">
              <a:solidFill>
                <a:srgbClr val="0070C0"/>
              </a:solidFill>
            </a:endParaRPr>
          </a:p>
        </p:txBody>
      </p:sp>
    </p:spTree>
    <p:extLst>
      <p:ext uri="{BB962C8B-B14F-4D97-AF65-F5344CB8AC3E}">
        <p14:creationId xmlns:p14="http://schemas.microsoft.com/office/powerpoint/2010/main" val="42203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solidFill>
                  <a:schemeClr val="accent2">
                    <a:lumMod val="75000"/>
                  </a:schemeClr>
                </a:solidFill>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p:txBody>
          <a:bodyPr>
            <a:normAutofit/>
          </a:bodyPr>
          <a:lstStyle/>
          <a:p>
            <a:r>
              <a:rPr lang="en-US" sz="4000" b="1" dirty="0"/>
              <a:t>Introduction</a:t>
            </a:r>
          </a:p>
          <a:p>
            <a:r>
              <a:rPr lang="en-US" sz="4000" b="1" dirty="0"/>
              <a:t>Conceptual Framework and Literature Review</a:t>
            </a:r>
          </a:p>
          <a:p>
            <a:r>
              <a:rPr lang="en-US" sz="4000" b="1" dirty="0"/>
              <a:t>Research Methodology</a:t>
            </a:r>
          </a:p>
          <a:p>
            <a:r>
              <a:rPr lang="en-US" sz="4000" b="1" dirty="0"/>
              <a:t>Result and Discussion</a:t>
            </a:r>
          </a:p>
          <a:p>
            <a:r>
              <a:rPr lang="en-US" sz="4000" b="1" dirty="0"/>
              <a:t>Conclusion and Recommendation</a:t>
            </a:r>
          </a:p>
          <a:p>
            <a:r>
              <a:rPr lang="en-US" sz="4000" b="1" dirty="0"/>
              <a:t>References</a:t>
            </a:r>
            <a:endParaRPr lang="en-US" sz="4000" dirty="0"/>
          </a:p>
        </p:txBody>
      </p:sp>
    </p:spTree>
    <p:extLst>
      <p:ext uri="{BB962C8B-B14F-4D97-AF65-F5344CB8AC3E}">
        <p14:creationId xmlns:p14="http://schemas.microsoft.com/office/powerpoint/2010/main" val="195285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F9837-DB14-36EE-1954-F32A98C4DAA2}"/>
              </a:ext>
            </a:extLst>
          </p:cNvPr>
          <p:cNvSpPr>
            <a:spLocks noGrp="1"/>
          </p:cNvSpPr>
          <p:nvPr>
            <p:ph type="title"/>
          </p:nvPr>
        </p:nvSpPr>
        <p:spPr/>
        <p:txBody>
          <a:bodyPr/>
          <a:lstStyle/>
          <a:p>
            <a:r>
              <a:rPr lang="en-US" sz="4400" b="1" dirty="0">
                <a:latin typeface="+mn-lt"/>
              </a:rPr>
              <a:t>RESULT AND DISCUSSION Cont’d</a:t>
            </a:r>
            <a:endParaRPr lang="en-US" dirty="0"/>
          </a:p>
        </p:txBody>
      </p:sp>
      <p:sp>
        <p:nvSpPr>
          <p:cNvPr id="3" name="Content Placeholder 2">
            <a:extLst>
              <a:ext uri="{FF2B5EF4-FFF2-40B4-BE49-F238E27FC236}">
                <a16:creationId xmlns:a16="http://schemas.microsoft.com/office/drawing/2014/main" id="{21E4577C-5950-8CD7-E276-1C03AB4339E4}"/>
              </a:ext>
            </a:extLst>
          </p:cNvPr>
          <p:cNvSpPr>
            <a:spLocks noGrp="1"/>
          </p:cNvSpPr>
          <p:nvPr>
            <p:ph idx="1"/>
          </p:nvPr>
        </p:nvSpPr>
        <p:spPr>
          <a:xfrm>
            <a:off x="532263" y="1255594"/>
            <a:ext cx="11286698" cy="5602406"/>
          </a:xfrm>
        </p:spPr>
        <p:txBody>
          <a:bodyPr>
            <a:noAutofit/>
          </a:bodyPr>
          <a:lstStyle/>
          <a:p>
            <a:pPr marL="0"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While mentioning the effect of external influence on quality governance, 11.21% claimed religion and culture has a great effect while 34.51% reported a moderate level of effect of religion and culture on governance.</a:t>
            </a:r>
          </a:p>
          <a:p>
            <a:pPr marL="0" marR="0" indent="0" algn="just">
              <a:lnSpc>
                <a:spcPct val="100000"/>
              </a:lnSpc>
              <a:spcBef>
                <a:spcPts val="0"/>
              </a:spcBef>
              <a:spcAft>
                <a:spcPts val="0"/>
              </a:spcAft>
              <a:buNone/>
            </a:pP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Only one in five (21.24%) and 17.70% reported it only had low and very low effect respectively on quality governance while 15.34% never believed it had any effect. </a:t>
            </a:r>
          </a:p>
          <a:p>
            <a:pPr marL="0" marR="0" indent="0" algn="just">
              <a:lnSpc>
                <a:spcPct val="100000"/>
              </a:lnSpc>
              <a:spcBef>
                <a:spcPts val="0"/>
              </a:spcBef>
              <a:spcAft>
                <a:spcPts val="0"/>
              </a:spcAft>
              <a:buNone/>
            </a:pPr>
            <a:endParaRPr lang="en-US"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One in five (20.99%) said Constitutional factors to a great extent had an effect on quality governance while 46.06% said the effect was only moderate. </a:t>
            </a:r>
          </a:p>
          <a:p>
            <a:pPr marL="0" marR="0" algn="just">
              <a:lnSpc>
                <a:spcPct val="100000"/>
              </a:lnSpc>
              <a:spcBef>
                <a:spcPts val="0"/>
              </a:spcBef>
              <a:spcAft>
                <a:spcPts val="0"/>
              </a:spcAft>
            </a:pPr>
            <a:endParaRPr lang="en-US" sz="2600" dirty="0">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This is followed by 13.99% and 10.79% that said respectively said the effect was low and very low. Close to one in ten (8.16%) said their perceived effect of this relationship was zero. </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2600" dirty="0"/>
          </a:p>
        </p:txBody>
      </p:sp>
    </p:spTree>
    <p:extLst>
      <p:ext uri="{BB962C8B-B14F-4D97-AF65-F5344CB8AC3E}">
        <p14:creationId xmlns:p14="http://schemas.microsoft.com/office/powerpoint/2010/main" val="1395424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74D9-EE89-35C6-C14A-6B1102C27420}"/>
              </a:ext>
            </a:extLst>
          </p:cNvPr>
          <p:cNvSpPr>
            <a:spLocks noGrp="1"/>
          </p:cNvSpPr>
          <p:nvPr>
            <p:ph type="title"/>
          </p:nvPr>
        </p:nvSpPr>
        <p:spPr/>
        <p:txBody>
          <a:bodyPr/>
          <a:lstStyle/>
          <a:p>
            <a:r>
              <a:rPr lang="en-US" sz="4400" b="1" dirty="0">
                <a:latin typeface="+mn-lt"/>
              </a:rPr>
              <a:t>RESULT AND DISCUSSION Cont’d</a:t>
            </a:r>
            <a:endParaRPr lang="en-US" dirty="0"/>
          </a:p>
        </p:txBody>
      </p:sp>
      <p:sp>
        <p:nvSpPr>
          <p:cNvPr id="3" name="Content Placeholder 2">
            <a:extLst>
              <a:ext uri="{FF2B5EF4-FFF2-40B4-BE49-F238E27FC236}">
                <a16:creationId xmlns:a16="http://schemas.microsoft.com/office/drawing/2014/main" id="{5D85FC77-5460-B15B-9811-3D0DC122BC71}"/>
              </a:ext>
            </a:extLst>
          </p:cNvPr>
          <p:cNvSpPr>
            <a:spLocks noGrp="1"/>
          </p:cNvSpPr>
          <p:nvPr>
            <p:ph idx="1"/>
          </p:nvPr>
        </p:nvSpPr>
        <p:spPr>
          <a:xfrm>
            <a:off x="838200" y="1555845"/>
            <a:ext cx="10515600" cy="4937030"/>
          </a:xfrm>
        </p:spPr>
        <p:txBody>
          <a:bodyPr>
            <a:normAutofit fontScale="92500" lnSpcReduction="10000"/>
          </a:bodyPr>
          <a:lstStyle/>
          <a:p>
            <a:r>
              <a:rPr lang="en-US" sz="2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Lastly, Gender policy is seen to a great extent and moderate extent by 9.47% and 3.53% of the respondents respectively as having effect on quality governance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This was followed by 19.53% and 16.86% who said the effect was low and very low respectively. </a:t>
            </a:r>
          </a:p>
          <a:p>
            <a:pPr marL="0" indent="0">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Lastly, only 14% never perceived any effect of gender policy on quality governance. </a:t>
            </a:r>
          </a:p>
          <a:p>
            <a:pPr marL="0" indent="0">
              <a:buNone/>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Decision:</a:t>
            </a:r>
            <a:r>
              <a:rPr lang="en-US" sz="28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The grand mean of 2.16 shows external factors moderately influence quality of governance among public Sector Entities.</a:t>
            </a:r>
            <a:endParaRPr lang="en-US" sz="2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6332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469F5-5A9C-C5E4-70A4-8A0BEE16473A}"/>
              </a:ext>
            </a:extLst>
          </p:cNvPr>
          <p:cNvSpPr>
            <a:spLocks noGrp="1"/>
          </p:cNvSpPr>
          <p:nvPr>
            <p:ph type="title"/>
          </p:nvPr>
        </p:nvSpPr>
        <p:spPr>
          <a:xfrm>
            <a:off x="551596" y="276817"/>
            <a:ext cx="10927731" cy="719470"/>
          </a:xfrm>
        </p:spPr>
        <p:txBody>
          <a:bodyPr>
            <a:noAutofit/>
          </a:bodyPr>
          <a:lstStyle/>
          <a:p>
            <a:br>
              <a:rPr lang="en-US" sz="3200" b="1"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Table 3.2: External factors and Public Sector Governance</a:t>
            </a:r>
            <a:br>
              <a:rPr lang="en-US" sz="32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3200" dirty="0"/>
          </a:p>
        </p:txBody>
      </p:sp>
      <p:graphicFrame>
        <p:nvGraphicFramePr>
          <p:cNvPr id="4" name="Content Placeholder 3">
            <a:extLst>
              <a:ext uri="{FF2B5EF4-FFF2-40B4-BE49-F238E27FC236}">
                <a16:creationId xmlns:a16="http://schemas.microsoft.com/office/drawing/2014/main" id="{375A97B0-0C0F-30D2-D327-AD7D8B8C4EEA}"/>
              </a:ext>
            </a:extLst>
          </p:cNvPr>
          <p:cNvGraphicFramePr>
            <a:graphicFrameLocks noGrp="1"/>
          </p:cNvGraphicFramePr>
          <p:nvPr>
            <p:ph idx="1"/>
            <p:extLst>
              <p:ext uri="{D42A27DB-BD31-4B8C-83A1-F6EECF244321}">
                <p14:modId xmlns:p14="http://schemas.microsoft.com/office/powerpoint/2010/main" val="2847638933"/>
              </p:ext>
            </p:extLst>
          </p:nvPr>
        </p:nvGraphicFramePr>
        <p:xfrm>
          <a:off x="-1" y="1105469"/>
          <a:ext cx="12064621" cy="5752532"/>
        </p:xfrm>
        <a:graphic>
          <a:graphicData uri="http://schemas.openxmlformats.org/drawingml/2006/table">
            <a:tbl>
              <a:tblPr firstRow="1" firstCol="1" bandRow="1">
                <a:tableStyleId>{5C22544A-7EE6-4342-B048-85BDC9FD1C3A}</a:tableStyleId>
              </a:tblPr>
              <a:tblGrid>
                <a:gridCol w="730470">
                  <a:extLst>
                    <a:ext uri="{9D8B030D-6E8A-4147-A177-3AD203B41FA5}">
                      <a16:colId xmlns:a16="http://schemas.microsoft.com/office/drawing/2014/main" val="752562387"/>
                    </a:ext>
                  </a:extLst>
                </a:gridCol>
                <a:gridCol w="2202582">
                  <a:extLst>
                    <a:ext uri="{9D8B030D-6E8A-4147-A177-3AD203B41FA5}">
                      <a16:colId xmlns:a16="http://schemas.microsoft.com/office/drawing/2014/main" val="4073146217"/>
                    </a:ext>
                  </a:extLst>
                </a:gridCol>
                <a:gridCol w="1177411">
                  <a:extLst>
                    <a:ext uri="{9D8B030D-6E8A-4147-A177-3AD203B41FA5}">
                      <a16:colId xmlns:a16="http://schemas.microsoft.com/office/drawing/2014/main" val="3587506047"/>
                    </a:ext>
                  </a:extLst>
                </a:gridCol>
                <a:gridCol w="1698377">
                  <a:extLst>
                    <a:ext uri="{9D8B030D-6E8A-4147-A177-3AD203B41FA5}">
                      <a16:colId xmlns:a16="http://schemas.microsoft.com/office/drawing/2014/main" val="410136557"/>
                    </a:ext>
                  </a:extLst>
                </a:gridCol>
                <a:gridCol w="1177411">
                  <a:extLst>
                    <a:ext uri="{9D8B030D-6E8A-4147-A177-3AD203B41FA5}">
                      <a16:colId xmlns:a16="http://schemas.microsoft.com/office/drawing/2014/main" val="1628708425"/>
                    </a:ext>
                  </a:extLst>
                </a:gridCol>
                <a:gridCol w="1177411">
                  <a:extLst>
                    <a:ext uri="{9D8B030D-6E8A-4147-A177-3AD203B41FA5}">
                      <a16:colId xmlns:a16="http://schemas.microsoft.com/office/drawing/2014/main" val="424802590"/>
                    </a:ext>
                  </a:extLst>
                </a:gridCol>
                <a:gridCol w="1083833">
                  <a:extLst>
                    <a:ext uri="{9D8B030D-6E8A-4147-A177-3AD203B41FA5}">
                      <a16:colId xmlns:a16="http://schemas.microsoft.com/office/drawing/2014/main" val="30320433"/>
                    </a:ext>
                  </a:extLst>
                </a:gridCol>
                <a:gridCol w="1121542">
                  <a:extLst>
                    <a:ext uri="{9D8B030D-6E8A-4147-A177-3AD203B41FA5}">
                      <a16:colId xmlns:a16="http://schemas.microsoft.com/office/drawing/2014/main" val="1447353065"/>
                    </a:ext>
                  </a:extLst>
                </a:gridCol>
                <a:gridCol w="1695584">
                  <a:extLst>
                    <a:ext uri="{9D8B030D-6E8A-4147-A177-3AD203B41FA5}">
                      <a16:colId xmlns:a16="http://schemas.microsoft.com/office/drawing/2014/main" val="234828973"/>
                    </a:ext>
                  </a:extLst>
                </a:gridCol>
              </a:tblGrid>
              <a:tr h="2624499">
                <a:tc>
                  <a:txBody>
                    <a:bodyPr/>
                    <a:lstStyle/>
                    <a:p>
                      <a:pPr marL="0" marR="0" algn="just">
                        <a:lnSpc>
                          <a:spcPct val="200000"/>
                        </a:lnSpc>
                        <a:spcBef>
                          <a:spcPts val="0"/>
                        </a:spcBef>
                        <a:spcAft>
                          <a:spcPts val="0"/>
                        </a:spcAft>
                      </a:pPr>
                      <a:r>
                        <a:rPr lang="en-US" sz="1700" dirty="0">
                          <a:effectLst/>
                        </a:rPr>
                        <a:t> SNN</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External influence and</a:t>
                      </a:r>
                    </a:p>
                    <a:p>
                      <a:pPr marL="0" marR="0" algn="just">
                        <a:lnSpc>
                          <a:spcPct val="200000"/>
                        </a:lnSpc>
                        <a:spcBef>
                          <a:spcPts val="0"/>
                        </a:spcBef>
                        <a:spcAft>
                          <a:spcPts val="0"/>
                        </a:spcAft>
                      </a:pPr>
                      <a:r>
                        <a:rPr lang="en-US" sz="1700" dirty="0">
                          <a:effectLst/>
                        </a:rPr>
                        <a:t>Public Sector Governance </a:t>
                      </a:r>
                    </a:p>
                    <a:p>
                      <a:pPr marL="0" marR="0" algn="just">
                        <a:lnSpc>
                          <a:spcPct val="200000"/>
                        </a:lnSpc>
                        <a:spcBef>
                          <a:spcPts val="0"/>
                        </a:spcBef>
                        <a:spcAft>
                          <a:spcPts val="0"/>
                        </a:spcAft>
                      </a:pPr>
                      <a:r>
                        <a:rPr lang="en-US" sz="1700" dirty="0">
                          <a:effectLst/>
                        </a:rPr>
                        <a: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To a great extent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Moderate extent</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 Low extent</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Very low extent</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No effect</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 Mean score</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Decision</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3128385882"/>
                  </a:ext>
                </a:extLst>
              </a:tr>
              <a:tr h="464397">
                <a:tc>
                  <a:txBody>
                    <a:bodyPr/>
                    <a:lstStyle/>
                    <a:p>
                      <a:pPr marL="0" marR="0" algn="just">
                        <a:lnSpc>
                          <a:spcPct val="200000"/>
                        </a:lnSpc>
                        <a:spcBef>
                          <a:spcPts val="0"/>
                        </a:spcBef>
                        <a:spcAft>
                          <a:spcPts val="0"/>
                        </a:spcAft>
                      </a:pPr>
                      <a:r>
                        <a:rPr lang="en-US" sz="1700">
                          <a:effectLst/>
                        </a:rPr>
                        <a:t>1</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Political influence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34.21</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35.86</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17.43</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7.89</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4.61</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1.94</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Moderate </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3133279015"/>
                  </a:ext>
                </a:extLst>
              </a:tr>
              <a:tr h="806048">
                <a:tc>
                  <a:txBody>
                    <a:bodyPr/>
                    <a:lstStyle/>
                    <a:p>
                      <a:pPr marL="0" marR="0" algn="just">
                        <a:lnSpc>
                          <a:spcPct val="200000"/>
                        </a:lnSpc>
                        <a:spcBef>
                          <a:spcPts val="0"/>
                        </a:spcBef>
                        <a:spcAft>
                          <a:spcPts val="0"/>
                        </a:spcAft>
                      </a:pPr>
                      <a:r>
                        <a:rPr lang="en-US" sz="1700">
                          <a:effectLst/>
                        </a:rPr>
                        <a:t>2</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Traditional Institutions</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19.34</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37.05</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22.30</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9.84</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11.48</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2.34</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Moderate</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3372236016"/>
                  </a:ext>
                </a:extLst>
              </a:tr>
              <a:tr h="464397">
                <a:tc>
                  <a:txBody>
                    <a:bodyPr/>
                    <a:lstStyle/>
                    <a:p>
                      <a:pPr marL="0" marR="0" algn="just">
                        <a:lnSpc>
                          <a:spcPct val="200000"/>
                        </a:lnSpc>
                        <a:spcBef>
                          <a:spcPts val="0"/>
                        </a:spcBef>
                        <a:spcAft>
                          <a:spcPts val="0"/>
                        </a:spcAft>
                      </a:pPr>
                      <a:r>
                        <a:rPr lang="en-US" sz="1700">
                          <a:effectLst/>
                        </a:rPr>
                        <a:t>3</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Religion and culture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11.21</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34.51</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21.24</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17.70</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15.34</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2.51</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Low</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3302543206"/>
                  </a:ext>
                </a:extLst>
              </a:tr>
              <a:tr h="464397">
                <a:tc>
                  <a:txBody>
                    <a:bodyPr/>
                    <a:lstStyle/>
                    <a:p>
                      <a:pPr marL="0" marR="0" algn="just">
                        <a:lnSpc>
                          <a:spcPct val="200000"/>
                        </a:lnSpc>
                        <a:spcBef>
                          <a:spcPts val="0"/>
                        </a:spcBef>
                        <a:spcAft>
                          <a:spcPts val="0"/>
                        </a:spcAft>
                      </a:pPr>
                      <a:r>
                        <a:rPr lang="en-US" sz="1700">
                          <a:effectLst/>
                        </a:rPr>
                        <a:t>4</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Ethnitism</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20.99</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46.06</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13.99</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10.79</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8.16</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1.97</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Moderate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1202252649"/>
                  </a:ext>
                </a:extLst>
              </a:tr>
              <a:tr h="464397">
                <a:tc>
                  <a:txBody>
                    <a:bodyPr/>
                    <a:lstStyle/>
                    <a:p>
                      <a:pPr marL="0" marR="0" algn="just">
                        <a:lnSpc>
                          <a:spcPct val="200000"/>
                        </a:lnSpc>
                        <a:spcBef>
                          <a:spcPts val="0"/>
                        </a:spcBef>
                        <a:spcAft>
                          <a:spcPts val="0"/>
                        </a:spcAft>
                      </a:pPr>
                      <a:r>
                        <a:rPr lang="en-US" sz="1700">
                          <a:effectLst/>
                        </a:rPr>
                        <a:t>5</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Gender policy</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9.47</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39.64</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19.53</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16.86</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14.50</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2.05</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dirty="0">
                          <a:effectLst/>
                        </a:rPr>
                        <a:t>Moderate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3200522557"/>
                  </a:ext>
                </a:extLst>
              </a:tr>
              <a:tr h="464397">
                <a:tc>
                  <a:txBody>
                    <a:bodyPr/>
                    <a:lstStyle/>
                    <a:p>
                      <a:pPr marL="0" marR="0" algn="just">
                        <a:lnSpc>
                          <a:spcPct val="200000"/>
                        </a:lnSpc>
                        <a:spcBef>
                          <a:spcPts val="0"/>
                        </a:spcBef>
                        <a:spcAft>
                          <a:spcPts val="0"/>
                        </a:spcAft>
                      </a:pPr>
                      <a:r>
                        <a:rPr lang="en-US" sz="1700">
                          <a:effectLst/>
                        </a:rPr>
                        <a:t> </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a:txBody>
                    <a:bodyPr/>
                    <a:lstStyle/>
                    <a:p>
                      <a:pPr marL="0" marR="0" algn="just">
                        <a:lnSpc>
                          <a:spcPct val="200000"/>
                        </a:lnSpc>
                        <a:spcBef>
                          <a:spcPts val="0"/>
                        </a:spcBef>
                        <a:spcAft>
                          <a:spcPts val="0"/>
                        </a:spcAft>
                      </a:pPr>
                      <a:r>
                        <a:rPr lang="en-US" sz="1700">
                          <a:effectLst/>
                        </a:rPr>
                        <a:t>Grand mean</a:t>
                      </a:r>
                      <a:endParaRPr lang="en-US" sz="170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gridSpan="6">
                  <a:txBody>
                    <a:bodyPr/>
                    <a:lstStyle/>
                    <a:p>
                      <a:pPr marL="0" marR="0" algn="just">
                        <a:lnSpc>
                          <a:spcPct val="200000"/>
                        </a:lnSpc>
                        <a:spcBef>
                          <a:spcPts val="0"/>
                        </a:spcBef>
                        <a:spcAft>
                          <a:spcPts val="0"/>
                        </a:spcAft>
                      </a:pPr>
                      <a:r>
                        <a:rPr lang="en-US" sz="1700" dirty="0">
                          <a:effectLst/>
                        </a:rPr>
                        <a:t>                                                                            2.16</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just">
                        <a:lnSpc>
                          <a:spcPct val="200000"/>
                        </a:lnSpc>
                        <a:spcBef>
                          <a:spcPts val="0"/>
                        </a:spcBef>
                        <a:spcAft>
                          <a:spcPts val="0"/>
                        </a:spcAft>
                      </a:pPr>
                      <a:r>
                        <a:rPr lang="en-US" sz="1700" dirty="0">
                          <a:effectLst/>
                        </a:rPr>
                        <a:t>Moderate</a:t>
                      </a:r>
                      <a:endParaRPr lang="en-US" sz="1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5819" marR="55819" marT="0" marB="0"/>
                </a:tc>
                <a:extLst>
                  <a:ext uri="{0D108BD9-81ED-4DB2-BD59-A6C34878D82A}">
                    <a16:rowId xmlns:a16="http://schemas.microsoft.com/office/drawing/2014/main" val="3663505578"/>
                  </a:ext>
                </a:extLst>
              </a:tr>
            </a:tbl>
          </a:graphicData>
        </a:graphic>
      </p:graphicFrame>
    </p:spTree>
    <p:extLst>
      <p:ext uri="{BB962C8B-B14F-4D97-AF65-F5344CB8AC3E}">
        <p14:creationId xmlns:p14="http://schemas.microsoft.com/office/powerpoint/2010/main" val="323954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D1A6A-1A50-91BF-2955-AE18B999B92F}"/>
              </a:ext>
            </a:extLst>
          </p:cNvPr>
          <p:cNvSpPr>
            <a:spLocks noGrp="1"/>
          </p:cNvSpPr>
          <p:nvPr>
            <p:ph type="title"/>
          </p:nvPr>
        </p:nvSpPr>
        <p:spPr/>
        <p:txBody>
          <a:bodyPr>
            <a:normAutofit/>
          </a:bodyPr>
          <a:lstStyle/>
          <a:p>
            <a:r>
              <a:rPr lang="en-US"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Influence of external factors on ethical behaviour/observance</a:t>
            </a:r>
            <a:endParaRPr lang="en-US" sz="4000" dirty="0"/>
          </a:p>
        </p:txBody>
      </p:sp>
      <p:sp>
        <p:nvSpPr>
          <p:cNvPr id="3" name="Content Placeholder 2">
            <a:extLst>
              <a:ext uri="{FF2B5EF4-FFF2-40B4-BE49-F238E27FC236}">
                <a16:creationId xmlns:a16="http://schemas.microsoft.com/office/drawing/2014/main" id="{651A0E39-70AC-9C9E-65F8-0D005C6C4C5A}"/>
              </a:ext>
            </a:extLst>
          </p:cNvPr>
          <p:cNvSpPr>
            <a:spLocks noGrp="1"/>
          </p:cNvSpPr>
          <p:nvPr>
            <p:ph idx="1"/>
          </p:nvPr>
        </p:nvSpPr>
        <p:spPr>
          <a:xfrm>
            <a:off x="382137" y="1569492"/>
            <a:ext cx="11546005" cy="5288507"/>
          </a:xfrm>
        </p:spPr>
        <p:txBody>
          <a:bodyPr>
            <a:noAutofit/>
          </a:bodyPr>
          <a:lstStyle/>
          <a:p>
            <a:r>
              <a:rPr lang="en-US" sz="2600" dirty="0">
                <a:solidFill>
                  <a:schemeClr val="accent4">
                    <a:lumMod val="75000"/>
                  </a:schemeClr>
                </a:solidFill>
                <a:effectLst/>
                <a:latin typeface="Times New Roman" panose="02020603050405020304" pitchFamily="18" charset="0"/>
                <a:ea typeface="Times New Roman" panose="02020603050405020304" pitchFamily="18" charset="0"/>
              </a:rPr>
              <a:t>Table 3.3 Below shows the result of the correlation analysis among the variables which shows that external factors influence on ethics have negligible correlation which is less than 0.8 across the relationships.</a:t>
            </a:r>
          </a:p>
          <a:p>
            <a:pPr marL="0" indent="0">
              <a:buNone/>
            </a:pPr>
            <a:endParaRPr lang="en-US" sz="2600" dirty="0">
              <a:effectLst/>
              <a:latin typeface="Times New Roman" panose="02020603050405020304" pitchFamily="18" charset="0"/>
              <a:ea typeface="Times New Roman" panose="02020603050405020304" pitchFamily="18" charset="0"/>
            </a:endParaRPr>
          </a:p>
          <a:p>
            <a:r>
              <a:rPr lang="en-US" sz="2600" dirty="0">
                <a:effectLst/>
                <a:latin typeface="Times New Roman" panose="02020603050405020304" pitchFamily="18" charset="0"/>
                <a:ea typeface="Times New Roman" panose="02020603050405020304" pitchFamily="18" charset="0"/>
              </a:rPr>
              <a:t> More so, the correlation among the explanatory variables indicates the existence of highly negligible correlation. </a:t>
            </a:r>
          </a:p>
          <a:p>
            <a:pPr marL="0" indent="0">
              <a:buNone/>
            </a:pPr>
            <a:endParaRPr lang="en-US" sz="2600" dirty="0">
              <a:effectLst/>
              <a:latin typeface="Times New Roman" panose="02020603050405020304" pitchFamily="18" charset="0"/>
              <a:ea typeface="Times New Roman" panose="02020603050405020304" pitchFamily="18" charset="0"/>
            </a:endParaRPr>
          </a:p>
          <a:p>
            <a:r>
              <a:rPr lang="en-US" sz="2600" dirty="0">
                <a:solidFill>
                  <a:srgbClr val="FF0000"/>
                </a:solidFill>
                <a:effectLst/>
                <a:latin typeface="Times New Roman" panose="02020603050405020304" pitchFamily="18" charset="0"/>
                <a:ea typeface="Times New Roman" panose="02020603050405020304" pitchFamily="18" charset="0"/>
              </a:rPr>
              <a:t>The result shows that the explanatory variables do not have more than 0.8 correlations with each other. </a:t>
            </a:r>
          </a:p>
          <a:p>
            <a:pPr marL="0" indent="0">
              <a:buNone/>
            </a:pPr>
            <a:endParaRPr lang="en-US" sz="2600" dirty="0">
              <a:solidFill>
                <a:srgbClr val="FF0000"/>
              </a:solidFill>
              <a:effectLst/>
              <a:latin typeface="Times New Roman" panose="02020603050405020304" pitchFamily="18" charset="0"/>
              <a:ea typeface="Times New Roman" panose="02020603050405020304" pitchFamily="18" charset="0"/>
            </a:endParaRPr>
          </a:p>
          <a:p>
            <a:r>
              <a:rPr lang="en-US" sz="2600" dirty="0">
                <a:effectLst/>
                <a:latin typeface="Times New Roman" panose="02020603050405020304" pitchFamily="18" charset="0"/>
                <a:ea typeface="Times New Roman" panose="02020603050405020304" pitchFamily="18" charset="0"/>
              </a:rPr>
              <a:t>This implies that the models where these variables are used were free from the problem of multi-collinearity, which may understate or overstate the standard error.</a:t>
            </a:r>
            <a:endParaRPr lang="en-US" sz="2600" dirty="0"/>
          </a:p>
        </p:txBody>
      </p:sp>
    </p:spTree>
    <p:extLst>
      <p:ext uri="{BB962C8B-B14F-4D97-AF65-F5344CB8AC3E}">
        <p14:creationId xmlns:p14="http://schemas.microsoft.com/office/powerpoint/2010/main" val="3573064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736A-FF27-350D-FC60-92098F5D8F5B}"/>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Times New Roman" panose="02020603050405020304" pitchFamily="18" charset="0"/>
              </a:rPr>
              <a:t>Table 3.3: Pairwise correlations</a:t>
            </a:r>
            <a:endParaRPr lang="en-US" sz="3600" b="1" dirty="0"/>
          </a:p>
        </p:txBody>
      </p:sp>
      <p:graphicFrame>
        <p:nvGraphicFramePr>
          <p:cNvPr id="4" name="Content Placeholder 3">
            <a:extLst>
              <a:ext uri="{FF2B5EF4-FFF2-40B4-BE49-F238E27FC236}">
                <a16:creationId xmlns:a16="http://schemas.microsoft.com/office/drawing/2014/main" id="{5C89C708-DB4A-E497-92E7-215E09073933}"/>
              </a:ext>
            </a:extLst>
          </p:cNvPr>
          <p:cNvGraphicFramePr>
            <a:graphicFrameLocks noGrp="1"/>
          </p:cNvGraphicFramePr>
          <p:nvPr>
            <p:ph idx="1"/>
            <p:extLst>
              <p:ext uri="{D42A27DB-BD31-4B8C-83A1-F6EECF244321}">
                <p14:modId xmlns:p14="http://schemas.microsoft.com/office/powerpoint/2010/main" val="892933446"/>
              </p:ext>
            </p:extLst>
          </p:nvPr>
        </p:nvGraphicFramePr>
        <p:xfrm>
          <a:off x="395785" y="1228299"/>
          <a:ext cx="11354937" cy="5527341"/>
        </p:xfrm>
        <a:graphic>
          <a:graphicData uri="http://schemas.openxmlformats.org/drawingml/2006/table">
            <a:tbl>
              <a:tblPr>
                <a:tableStyleId>{5C22544A-7EE6-4342-B048-85BDC9FD1C3A}</a:tableStyleId>
              </a:tblPr>
              <a:tblGrid>
                <a:gridCol w="3280814">
                  <a:extLst>
                    <a:ext uri="{9D8B030D-6E8A-4147-A177-3AD203B41FA5}">
                      <a16:colId xmlns:a16="http://schemas.microsoft.com/office/drawing/2014/main" val="629034892"/>
                    </a:ext>
                  </a:extLst>
                </a:gridCol>
                <a:gridCol w="1108527">
                  <a:extLst>
                    <a:ext uri="{9D8B030D-6E8A-4147-A177-3AD203B41FA5}">
                      <a16:colId xmlns:a16="http://schemas.microsoft.com/office/drawing/2014/main" val="2212029607"/>
                    </a:ext>
                  </a:extLst>
                </a:gridCol>
                <a:gridCol w="1392053">
                  <a:extLst>
                    <a:ext uri="{9D8B030D-6E8A-4147-A177-3AD203B41FA5}">
                      <a16:colId xmlns:a16="http://schemas.microsoft.com/office/drawing/2014/main" val="2870216003"/>
                    </a:ext>
                  </a:extLst>
                </a:gridCol>
                <a:gridCol w="1392053">
                  <a:extLst>
                    <a:ext uri="{9D8B030D-6E8A-4147-A177-3AD203B41FA5}">
                      <a16:colId xmlns:a16="http://schemas.microsoft.com/office/drawing/2014/main" val="3585133722"/>
                    </a:ext>
                  </a:extLst>
                </a:gridCol>
                <a:gridCol w="1392053">
                  <a:extLst>
                    <a:ext uri="{9D8B030D-6E8A-4147-A177-3AD203B41FA5}">
                      <a16:colId xmlns:a16="http://schemas.microsoft.com/office/drawing/2014/main" val="158464903"/>
                    </a:ext>
                  </a:extLst>
                </a:gridCol>
                <a:gridCol w="1392053">
                  <a:extLst>
                    <a:ext uri="{9D8B030D-6E8A-4147-A177-3AD203B41FA5}">
                      <a16:colId xmlns:a16="http://schemas.microsoft.com/office/drawing/2014/main" val="3719507883"/>
                    </a:ext>
                  </a:extLst>
                </a:gridCol>
                <a:gridCol w="1397384">
                  <a:extLst>
                    <a:ext uri="{9D8B030D-6E8A-4147-A177-3AD203B41FA5}">
                      <a16:colId xmlns:a16="http://schemas.microsoft.com/office/drawing/2014/main" val="2329220735"/>
                    </a:ext>
                  </a:extLst>
                </a:gridCol>
              </a:tblGrid>
              <a:tr h="614149">
                <a:tc>
                  <a:txBody>
                    <a:bodyPr/>
                    <a:lstStyle/>
                    <a:p>
                      <a:pPr marL="0" marR="0">
                        <a:lnSpc>
                          <a:spcPct val="200000"/>
                        </a:lnSpc>
                        <a:spcBef>
                          <a:spcPts val="0"/>
                        </a:spcBef>
                        <a:spcAft>
                          <a:spcPts val="0"/>
                        </a:spcAft>
                      </a:pPr>
                      <a:r>
                        <a:rPr lang="en-US" sz="2000" dirty="0">
                          <a:effectLst/>
                        </a:rPr>
                        <a:t> Variables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(2)</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5899168"/>
                  </a:ext>
                </a:extLst>
              </a:tr>
              <a:tr h="614149">
                <a:tc>
                  <a:txBody>
                    <a:bodyPr/>
                    <a:lstStyle/>
                    <a:p>
                      <a:pPr marL="0" marR="0">
                        <a:lnSpc>
                          <a:spcPct val="200000"/>
                        </a:lnSpc>
                        <a:spcBef>
                          <a:spcPts val="0"/>
                        </a:spcBef>
                        <a:spcAft>
                          <a:spcPts val="0"/>
                        </a:spcAft>
                      </a:pPr>
                      <a:r>
                        <a:rPr lang="en-US" sz="2000" dirty="0">
                          <a:effectLst/>
                        </a:rPr>
                        <a:t> (1) Ethics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1.000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5">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9854953"/>
                  </a:ext>
                </a:extLst>
              </a:tr>
              <a:tr h="614149">
                <a:tc>
                  <a:txBody>
                    <a:bodyPr/>
                    <a:lstStyle/>
                    <a:p>
                      <a:pPr marL="0" marR="0">
                        <a:lnSpc>
                          <a:spcPct val="200000"/>
                        </a:lnSpc>
                        <a:spcBef>
                          <a:spcPts val="0"/>
                        </a:spcBef>
                        <a:spcAft>
                          <a:spcPts val="0"/>
                        </a:spcAft>
                      </a:pPr>
                      <a:r>
                        <a:rPr lang="en-US" sz="2000" dirty="0">
                          <a:effectLst/>
                        </a:rPr>
                        <a:t>  (2) external influence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0.307*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1.000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4">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64333204"/>
                  </a:ext>
                </a:extLst>
              </a:tr>
              <a:tr h="614149">
                <a:tc>
                  <a:txBody>
                    <a:bodyPr/>
                    <a:lstStyle/>
                    <a:p>
                      <a:pPr marL="0" marR="0">
                        <a:lnSpc>
                          <a:spcPct val="200000"/>
                        </a:lnSpc>
                        <a:spcBef>
                          <a:spcPts val="0"/>
                        </a:spcBef>
                        <a:spcAft>
                          <a:spcPts val="0"/>
                        </a:spcAft>
                      </a:pPr>
                      <a:r>
                        <a:rPr lang="en-US" sz="2000">
                          <a:effectLst/>
                        </a:rPr>
                        <a:t>  (3) Academic Qualificat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0.046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0.055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1.000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3">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1829881"/>
                  </a:ext>
                </a:extLst>
              </a:tr>
              <a:tr h="614149">
                <a:tc>
                  <a:txBody>
                    <a:bodyPr/>
                    <a:lstStyle/>
                    <a:p>
                      <a:pPr marL="0" marR="0">
                        <a:lnSpc>
                          <a:spcPct val="200000"/>
                        </a:lnSpc>
                        <a:spcBef>
                          <a:spcPts val="0"/>
                        </a:spcBef>
                        <a:spcAft>
                          <a:spcPts val="0"/>
                        </a:spcAft>
                      </a:pPr>
                      <a:r>
                        <a:rPr lang="en-US" sz="2000">
                          <a:effectLst/>
                        </a:rPr>
                        <a:t>  (4) Professional Qualificat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0.142*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0.039</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-0.094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1.000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836686752"/>
                  </a:ext>
                </a:extLst>
              </a:tr>
              <a:tr h="614149">
                <a:tc>
                  <a:txBody>
                    <a:bodyPr/>
                    <a:lstStyle/>
                    <a:p>
                      <a:pPr marL="0" marR="0">
                        <a:lnSpc>
                          <a:spcPct val="200000"/>
                        </a:lnSpc>
                        <a:spcBef>
                          <a:spcPts val="0"/>
                        </a:spcBef>
                        <a:spcAft>
                          <a:spcPts val="0"/>
                        </a:spcAft>
                      </a:pPr>
                      <a:r>
                        <a:rPr lang="en-US" sz="2000">
                          <a:effectLst/>
                        </a:rPr>
                        <a:t>  (5) Level in Organization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-0.163*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0.010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0.098</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-0.026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1.000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835292099"/>
                  </a:ext>
                </a:extLst>
              </a:tr>
              <a:tr h="614149">
                <a:tc>
                  <a:txBody>
                    <a:bodyPr/>
                    <a:lstStyle/>
                    <a:p>
                      <a:pPr marL="0" marR="0">
                        <a:lnSpc>
                          <a:spcPct val="200000"/>
                        </a:lnSpc>
                        <a:spcBef>
                          <a:spcPts val="0"/>
                        </a:spcBef>
                        <a:spcAft>
                          <a:spcPts val="0"/>
                        </a:spcAft>
                      </a:pPr>
                      <a:r>
                        <a:rPr lang="en-US" sz="2000">
                          <a:effectLst/>
                        </a:rPr>
                        <a:t>  (6) year of establishment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0.096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-0.011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-0.067</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-0.039</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0.111*</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1.000</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48904965"/>
                  </a:ext>
                </a:extLst>
              </a:tr>
              <a:tr h="614149">
                <a:tc gridSpan="7">
                  <a:txBody>
                    <a:bodyPr/>
                    <a:lstStyle/>
                    <a:p>
                      <a:pPr marL="0" marR="0">
                        <a:lnSpc>
                          <a:spcPct val="200000"/>
                        </a:lnSpc>
                        <a:spcBef>
                          <a:spcPts val="0"/>
                        </a:spcBef>
                        <a:spcAft>
                          <a:spcPts val="0"/>
                        </a:spcAft>
                      </a:pP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1891586"/>
                  </a:ext>
                </a:extLst>
              </a:tr>
              <a:tr h="614149">
                <a:tc gridSpan="7">
                  <a:txBody>
                    <a:bodyPr/>
                    <a:lstStyle/>
                    <a:p>
                      <a:pPr marL="0" marR="0">
                        <a:lnSpc>
                          <a:spcPct val="200000"/>
                        </a:lnSpc>
                        <a:spcBef>
                          <a:spcPts val="0"/>
                        </a:spcBef>
                        <a:spcAft>
                          <a:spcPts val="0"/>
                        </a:spcAft>
                      </a:pPr>
                      <a:r>
                        <a:rPr lang="en-US" sz="2000" dirty="0">
                          <a:effectLst/>
                        </a:rPr>
                        <a:t>* shows significance at the 0.05 level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53236601"/>
                  </a:ext>
                </a:extLst>
              </a:tr>
            </a:tbl>
          </a:graphicData>
        </a:graphic>
      </p:graphicFrame>
    </p:spTree>
    <p:extLst>
      <p:ext uri="{BB962C8B-B14F-4D97-AF65-F5344CB8AC3E}">
        <p14:creationId xmlns:p14="http://schemas.microsoft.com/office/powerpoint/2010/main" val="3629812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9483-C742-7B30-6181-BE330723FFDF}"/>
              </a:ext>
            </a:extLst>
          </p:cNvPr>
          <p:cNvSpPr>
            <a:spLocks noGrp="1"/>
          </p:cNvSpPr>
          <p:nvPr>
            <p:ph type="title"/>
          </p:nvPr>
        </p:nvSpPr>
        <p:spPr>
          <a:xfrm>
            <a:off x="838200" y="365125"/>
            <a:ext cx="10515600" cy="781287"/>
          </a:xfrm>
        </p:spPr>
        <p:txBody>
          <a:bodyPr/>
          <a:lstStyle/>
          <a:p>
            <a:r>
              <a:rPr lang="en-US" sz="4400" b="1" dirty="0">
                <a:effectLst/>
                <a:latin typeface="Times New Roman" panose="02020603050405020304" pitchFamily="18" charset="0"/>
                <a:ea typeface="Times New Roman" panose="02020603050405020304" pitchFamily="18" charset="0"/>
              </a:rPr>
              <a:t>Pairwise correlations’ Explanation</a:t>
            </a:r>
            <a:endParaRPr lang="en-US" dirty="0"/>
          </a:p>
        </p:txBody>
      </p:sp>
      <p:sp>
        <p:nvSpPr>
          <p:cNvPr id="3" name="Content Placeholder 2">
            <a:extLst>
              <a:ext uri="{FF2B5EF4-FFF2-40B4-BE49-F238E27FC236}">
                <a16:creationId xmlns:a16="http://schemas.microsoft.com/office/drawing/2014/main" id="{DDD9FA27-18B7-B6E1-D8CA-992F7D89FD11}"/>
              </a:ext>
            </a:extLst>
          </p:cNvPr>
          <p:cNvSpPr>
            <a:spLocks noGrp="1"/>
          </p:cNvSpPr>
          <p:nvPr>
            <p:ph idx="1"/>
          </p:nvPr>
        </p:nvSpPr>
        <p:spPr>
          <a:xfrm>
            <a:off x="409433" y="1392072"/>
            <a:ext cx="11436823" cy="5281683"/>
          </a:xfrm>
        </p:spPr>
        <p:txBody>
          <a:bodyPr>
            <a:normAutofit fontScale="92500"/>
          </a:bodyPr>
          <a:lstStyle/>
          <a:p>
            <a:r>
              <a:rPr lang="en-US"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The table examines the effect of external influence on ethical behaviour in selected public entities in Nigeria</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To arrive at each of the variables in the explanatory mix, the items representing ethics and external influence were reduced to a single factor for each construct having fulfilled the rule of thumbs posited by Hair et al., (2010) that to conduct exploratory factor reduction, each construct must not be less than three items.</a:t>
            </a:r>
          </a:p>
          <a:p>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model adequacy, the Kaiser-Meyer-Olkin (KMO) values for model was not more than the 0.6 which shows model adequacy across the model. The multivariate analysis of the relationship between ethical behaviours and external influence shows external influence is a strong predictor of ethics in the model. </a:t>
            </a:r>
          </a:p>
          <a:p>
            <a:r>
              <a:rPr lang="en-US" dirty="0">
                <a:solidFill>
                  <a:schemeClr val="accent5"/>
                </a:solidFill>
                <a:effectLst/>
                <a:latin typeface="Times New Roman" panose="02020603050405020304" pitchFamily="18" charset="0"/>
                <a:ea typeface="Times New Roman" panose="02020603050405020304" pitchFamily="18" charset="0"/>
                <a:cs typeface="Times New Roman" panose="02020603050405020304" pitchFamily="18" charset="0"/>
              </a:rPr>
              <a:t>By implication, a unit increase in external influence brings about a positive (20%) and significant increase in professional ethics practice while other individual specific variables kept constant. </a:t>
            </a:r>
            <a:endParaRPr lang="en-US" dirty="0">
              <a:solidFill>
                <a:schemeClr val="accent5"/>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926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E7E3-E60F-8AE2-F06B-602DBDCB7B85}"/>
              </a:ext>
            </a:extLst>
          </p:cNvPr>
          <p:cNvSpPr>
            <a:spLocks noGrp="1"/>
          </p:cNvSpPr>
          <p:nvPr>
            <p:ph type="title"/>
          </p:nvPr>
        </p:nvSpPr>
        <p:spPr>
          <a:xfrm>
            <a:off x="645992" y="0"/>
            <a:ext cx="10515600" cy="726696"/>
          </a:xfrm>
        </p:spPr>
        <p:txBody>
          <a:bodyPr>
            <a:noAutofit/>
          </a:bodyPr>
          <a:lstStyle/>
          <a:p>
            <a:b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Table 3.4: Linear regression </a:t>
            </a:r>
            <a:br>
              <a:rPr lang="en-US" sz="36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3600" dirty="0"/>
          </a:p>
        </p:txBody>
      </p:sp>
      <p:graphicFrame>
        <p:nvGraphicFramePr>
          <p:cNvPr id="4" name="Content Placeholder 3">
            <a:extLst>
              <a:ext uri="{FF2B5EF4-FFF2-40B4-BE49-F238E27FC236}">
                <a16:creationId xmlns:a16="http://schemas.microsoft.com/office/drawing/2014/main" id="{C2FC0E7F-2AE8-C549-6767-9EE7BA022363}"/>
              </a:ext>
            </a:extLst>
          </p:cNvPr>
          <p:cNvGraphicFramePr>
            <a:graphicFrameLocks noGrp="1"/>
          </p:cNvGraphicFramePr>
          <p:nvPr>
            <p:ph idx="1"/>
            <p:extLst>
              <p:ext uri="{D42A27DB-BD31-4B8C-83A1-F6EECF244321}">
                <p14:modId xmlns:p14="http://schemas.microsoft.com/office/powerpoint/2010/main" val="2795773861"/>
              </p:ext>
            </p:extLst>
          </p:nvPr>
        </p:nvGraphicFramePr>
        <p:xfrm>
          <a:off x="191069" y="709686"/>
          <a:ext cx="11354939" cy="7778625"/>
        </p:xfrm>
        <a:graphic>
          <a:graphicData uri="http://schemas.openxmlformats.org/drawingml/2006/table">
            <a:tbl>
              <a:tblPr>
                <a:tableStyleId>{5C22544A-7EE6-4342-B048-85BDC9FD1C3A}</a:tableStyleId>
              </a:tblPr>
              <a:tblGrid>
                <a:gridCol w="2463778">
                  <a:extLst>
                    <a:ext uri="{9D8B030D-6E8A-4147-A177-3AD203B41FA5}">
                      <a16:colId xmlns:a16="http://schemas.microsoft.com/office/drawing/2014/main" val="3670489429"/>
                    </a:ext>
                  </a:extLst>
                </a:gridCol>
                <a:gridCol w="544240">
                  <a:extLst>
                    <a:ext uri="{9D8B030D-6E8A-4147-A177-3AD203B41FA5}">
                      <a16:colId xmlns:a16="http://schemas.microsoft.com/office/drawing/2014/main" val="2813651745"/>
                    </a:ext>
                  </a:extLst>
                </a:gridCol>
                <a:gridCol w="544240">
                  <a:extLst>
                    <a:ext uri="{9D8B030D-6E8A-4147-A177-3AD203B41FA5}">
                      <a16:colId xmlns:a16="http://schemas.microsoft.com/office/drawing/2014/main" val="1675099525"/>
                    </a:ext>
                  </a:extLst>
                </a:gridCol>
                <a:gridCol w="1730992">
                  <a:extLst>
                    <a:ext uri="{9D8B030D-6E8A-4147-A177-3AD203B41FA5}">
                      <a16:colId xmlns:a16="http://schemas.microsoft.com/office/drawing/2014/main" val="2445928961"/>
                    </a:ext>
                  </a:extLst>
                </a:gridCol>
                <a:gridCol w="544240">
                  <a:extLst>
                    <a:ext uri="{9D8B030D-6E8A-4147-A177-3AD203B41FA5}">
                      <a16:colId xmlns:a16="http://schemas.microsoft.com/office/drawing/2014/main" val="4217101881"/>
                    </a:ext>
                  </a:extLst>
                </a:gridCol>
                <a:gridCol w="544240">
                  <a:extLst>
                    <a:ext uri="{9D8B030D-6E8A-4147-A177-3AD203B41FA5}">
                      <a16:colId xmlns:a16="http://schemas.microsoft.com/office/drawing/2014/main" val="131184527"/>
                    </a:ext>
                  </a:extLst>
                </a:gridCol>
                <a:gridCol w="1298243">
                  <a:extLst>
                    <a:ext uri="{9D8B030D-6E8A-4147-A177-3AD203B41FA5}">
                      <a16:colId xmlns:a16="http://schemas.microsoft.com/office/drawing/2014/main" val="367593465"/>
                    </a:ext>
                  </a:extLst>
                </a:gridCol>
                <a:gridCol w="544240">
                  <a:extLst>
                    <a:ext uri="{9D8B030D-6E8A-4147-A177-3AD203B41FA5}">
                      <a16:colId xmlns:a16="http://schemas.microsoft.com/office/drawing/2014/main" val="2511695938"/>
                    </a:ext>
                  </a:extLst>
                </a:gridCol>
                <a:gridCol w="544240">
                  <a:extLst>
                    <a:ext uri="{9D8B030D-6E8A-4147-A177-3AD203B41FA5}">
                      <a16:colId xmlns:a16="http://schemas.microsoft.com/office/drawing/2014/main" val="2387065094"/>
                    </a:ext>
                  </a:extLst>
                </a:gridCol>
                <a:gridCol w="1730992">
                  <a:extLst>
                    <a:ext uri="{9D8B030D-6E8A-4147-A177-3AD203B41FA5}">
                      <a16:colId xmlns:a16="http://schemas.microsoft.com/office/drawing/2014/main" val="2742693903"/>
                    </a:ext>
                  </a:extLst>
                </a:gridCol>
                <a:gridCol w="865494">
                  <a:extLst>
                    <a:ext uri="{9D8B030D-6E8A-4147-A177-3AD203B41FA5}">
                      <a16:colId xmlns:a16="http://schemas.microsoft.com/office/drawing/2014/main" val="2850402983"/>
                    </a:ext>
                  </a:extLst>
                </a:gridCol>
              </a:tblGrid>
              <a:tr h="216171">
                <a:tc>
                  <a:txBody>
                    <a:bodyPr/>
                    <a:lstStyle/>
                    <a:p>
                      <a:pPr marL="0" marR="0">
                        <a:lnSpc>
                          <a:spcPct val="107000"/>
                        </a:lnSpc>
                        <a:spcBef>
                          <a:spcPts val="0"/>
                        </a:spcBef>
                        <a:spcAft>
                          <a:spcPts val="0"/>
                        </a:spcAft>
                      </a:pPr>
                      <a:r>
                        <a:rPr lang="en-US" sz="1800" dirty="0">
                          <a:effectLst/>
                        </a:rPr>
                        <a:t> _ethics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 Coef.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 St.Err.</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 t-value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 p-value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 [95% Conf</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 Interval]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41166114"/>
                  </a:ext>
                </a:extLst>
              </a:tr>
              <a:tr h="216171">
                <a:tc>
                  <a:txBody>
                    <a:bodyPr/>
                    <a:lstStyle/>
                    <a:p>
                      <a:pPr marL="0" marR="0">
                        <a:lnSpc>
                          <a:spcPct val="107000"/>
                        </a:lnSpc>
                        <a:spcBef>
                          <a:spcPts val="0"/>
                        </a:spcBef>
                        <a:spcAft>
                          <a:spcPts val="0"/>
                        </a:spcAft>
                      </a:pPr>
                      <a:r>
                        <a:rPr lang="en-US" sz="1800" dirty="0">
                          <a:effectLst/>
                        </a:rPr>
                        <a:t> </a:t>
                      </a:r>
                      <a:r>
                        <a:rPr lang="en-US" sz="1800" dirty="0" err="1">
                          <a:effectLst/>
                        </a:rPr>
                        <a:t>external_influence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0.220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0.066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3.35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0.001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0.091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0.349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36663910"/>
                  </a:ext>
                </a:extLst>
              </a:tr>
              <a:tr h="216171">
                <a:tc>
                  <a:txBody>
                    <a:bodyPr/>
                    <a:lstStyle/>
                    <a:p>
                      <a:pPr marL="0" marR="0">
                        <a:lnSpc>
                          <a:spcPct val="107000"/>
                        </a:lnSpc>
                        <a:spcBef>
                          <a:spcPts val="0"/>
                        </a:spcBef>
                        <a:spcAft>
                          <a:spcPts val="0"/>
                        </a:spcAft>
                      </a:pPr>
                      <a:r>
                        <a:rPr lang="en-US" sz="1800" dirty="0">
                          <a:effectLst/>
                        </a:rPr>
                        <a:t> </a:t>
                      </a:r>
                      <a:r>
                        <a:rPr lang="en-US" sz="1800" dirty="0" err="1">
                          <a:effectLst/>
                        </a:rPr>
                        <a:t>Noofyearsintheorga~n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-0.046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0.044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-1.03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0.305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-0.133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0.042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832631364"/>
                  </a:ext>
                </a:extLst>
              </a:tr>
              <a:tr h="216171">
                <a:tc>
                  <a:txBody>
                    <a:bodyPr/>
                    <a:lstStyle/>
                    <a:p>
                      <a:pPr marL="0" marR="0">
                        <a:lnSpc>
                          <a:spcPct val="107000"/>
                        </a:lnSpc>
                        <a:spcBef>
                          <a:spcPts val="0"/>
                        </a:spcBef>
                        <a:spcAft>
                          <a:spcPts val="0"/>
                        </a:spcAft>
                      </a:pPr>
                      <a:r>
                        <a:rPr lang="en-US" sz="1800" dirty="0">
                          <a:effectLst/>
                        </a:rPr>
                        <a:t> </a:t>
                      </a:r>
                      <a:r>
                        <a:rPr lang="en-US" sz="1800" dirty="0" err="1">
                          <a:effectLst/>
                        </a:rPr>
                        <a:t>AcademicQualificat~n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0.025</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0.077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0.33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0.743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-0.126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0.177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38550539"/>
                  </a:ext>
                </a:extLst>
              </a:tr>
              <a:tr h="216171">
                <a:tc>
                  <a:txBody>
                    <a:bodyPr/>
                    <a:lstStyle/>
                    <a:p>
                      <a:pPr marL="0" marR="0">
                        <a:lnSpc>
                          <a:spcPct val="107000"/>
                        </a:lnSpc>
                        <a:spcBef>
                          <a:spcPts val="0"/>
                        </a:spcBef>
                        <a:spcAft>
                          <a:spcPts val="0"/>
                        </a:spcAft>
                      </a:pPr>
                      <a:r>
                        <a:rPr lang="en-US" sz="1800" dirty="0">
                          <a:effectLst/>
                        </a:rPr>
                        <a:t> </a:t>
                      </a:r>
                      <a:r>
                        <a:rPr lang="en-US" sz="1800" dirty="0" err="1">
                          <a:effectLst/>
                        </a:rPr>
                        <a:t>ProfessionalQualif~s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0.060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dirty="0">
                          <a:effectLst/>
                        </a:rPr>
                        <a:t>0.058</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1.04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0.299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-0.054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0.174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75720190"/>
                  </a:ext>
                </a:extLst>
              </a:tr>
              <a:tr h="216171">
                <a:tc>
                  <a:txBody>
                    <a:bodyPr/>
                    <a:lstStyle/>
                    <a:p>
                      <a:pPr marL="0" marR="0">
                        <a:lnSpc>
                          <a:spcPct val="107000"/>
                        </a:lnSpc>
                        <a:spcBef>
                          <a:spcPts val="0"/>
                        </a:spcBef>
                        <a:spcAft>
                          <a:spcPts val="0"/>
                        </a:spcAft>
                      </a:pPr>
                      <a:r>
                        <a:rPr lang="en-US" sz="1800">
                          <a:effectLst/>
                        </a:rPr>
                        <a:t> LevelinyourOrganis~e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dirty="0">
                          <a:effectLst/>
                        </a:rPr>
                        <a:t>-0.066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0.034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-1.94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0.054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-0.132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0.001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10862648"/>
                  </a:ext>
                </a:extLst>
              </a:tr>
              <a:tr h="216171">
                <a:tc>
                  <a:txBody>
                    <a:bodyPr/>
                    <a:lstStyle/>
                    <a:p>
                      <a:pPr marL="0" marR="0">
                        <a:lnSpc>
                          <a:spcPct val="107000"/>
                        </a:lnSpc>
                        <a:spcBef>
                          <a:spcPts val="0"/>
                        </a:spcBef>
                        <a:spcAft>
                          <a:spcPts val="0"/>
                        </a:spcAft>
                      </a:pPr>
                      <a:r>
                        <a:rPr lang="en-US" sz="1800">
                          <a:effectLst/>
                        </a:rPr>
                        <a:t> year_of_establishm~t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dirty="0">
                          <a:effectLst/>
                        </a:rPr>
                        <a:t>0.177</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dirty="0">
                          <a:effectLst/>
                        </a:rPr>
                        <a:t>0.053</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3.31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0.001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0.071</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0.282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241902920"/>
                  </a:ext>
                </a:extLst>
              </a:tr>
              <a:tr h="216171">
                <a:tc>
                  <a:txBody>
                    <a:bodyPr/>
                    <a:lstStyle/>
                    <a:p>
                      <a:pPr marL="0" marR="0">
                        <a:lnSpc>
                          <a:spcPct val="107000"/>
                        </a:lnSpc>
                        <a:spcBef>
                          <a:spcPts val="0"/>
                        </a:spcBef>
                        <a:spcAft>
                          <a:spcPts val="0"/>
                        </a:spcAft>
                      </a:pPr>
                      <a:r>
                        <a:rPr lang="en-US" sz="1800" dirty="0">
                          <a:effectLst/>
                        </a:rPr>
                        <a:t> Constant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1.309</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0.347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3.77</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0.000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gridSpan="2">
                  <a:txBody>
                    <a:bodyPr/>
                    <a:lstStyle/>
                    <a:p>
                      <a:pPr marL="0" marR="0" algn="r">
                        <a:lnSpc>
                          <a:spcPct val="107000"/>
                        </a:lnSpc>
                        <a:spcBef>
                          <a:spcPts val="0"/>
                        </a:spcBef>
                        <a:spcAft>
                          <a:spcPts val="0"/>
                        </a:spcAft>
                      </a:pPr>
                      <a:r>
                        <a:rPr lang="en-US" sz="1800">
                          <a:effectLst/>
                        </a:rPr>
                        <a:t>0.624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gn="r">
                        <a:lnSpc>
                          <a:spcPct val="107000"/>
                        </a:lnSpc>
                        <a:spcBef>
                          <a:spcPts val="0"/>
                        </a:spcBef>
                        <a:spcAft>
                          <a:spcPts val="0"/>
                        </a:spcAft>
                      </a:pPr>
                      <a:r>
                        <a:rPr lang="en-US" sz="1800">
                          <a:effectLst/>
                        </a:rPr>
                        <a:t>1.993</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a:txBody>
                    <a:bodyPr/>
                    <a:lstStyle/>
                    <a:p>
                      <a:pPr marL="0" marR="0">
                        <a:lnSpc>
                          <a:spcPct val="107000"/>
                        </a:lnSpc>
                        <a:spcBef>
                          <a:spcPts val="0"/>
                        </a:spcBef>
                        <a:spcAft>
                          <a:spcPts val="80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04693167"/>
                  </a:ext>
                </a:extLst>
              </a:tr>
              <a:tr h="194546">
                <a:tc gridSpan="11">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14614559"/>
                  </a:ext>
                </a:extLst>
              </a:tr>
              <a:tr h="216171">
                <a:tc gridSpan="2">
                  <a:txBody>
                    <a:bodyPr/>
                    <a:lstStyle/>
                    <a:p>
                      <a:pPr marL="0" marR="0">
                        <a:lnSpc>
                          <a:spcPct val="107000"/>
                        </a:lnSpc>
                        <a:spcBef>
                          <a:spcPts val="0"/>
                        </a:spcBef>
                        <a:spcAft>
                          <a:spcPts val="0"/>
                        </a:spcAft>
                      </a:pPr>
                      <a:r>
                        <a:rPr lang="en-US" sz="1800" dirty="0">
                          <a:effectLst/>
                        </a:rPr>
                        <a:t>Mean dependent var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gridSpan="3">
                  <a:txBody>
                    <a:bodyPr/>
                    <a:lstStyle/>
                    <a:p>
                      <a:pPr marL="0" marR="0" algn="r">
                        <a:lnSpc>
                          <a:spcPct val="107000"/>
                        </a:lnSpc>
                        <a:spcBef>
                          <a:spcPts val="0"/>
                        </a:spcBef>
                        <a:spcAft>
                          <a:spcPts val="0"/>
                        </a:spcAft>
                      </a:pPr>
                      <a:r>
                        <a:rPr lang="en-US" sz="1800" dirty="0">
                          <a:effectLst/>
                        </a:rPr>
                        <a:t>1.766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3">
                  <a:txBody>
                    <a:bodyPr/>
                    <a:lstStyle/>
                    <a:p>
                      <a:pPr marL="0" marR="0">
                        <a:lnSpc>
                          <a:spcPct val="107000"/>
                        </a:lnSpc>
                        <a:spcBef>
                          <a:spcPts val="0"/>
                        </a:spcBef>
                        <a:spcAft>
                          <a:spcPts val="0"/>
                        </a:spcAft>
                      </a:pPr>
                      <a:r>
                        <a:rPr lang="en-US" sz="1800">
                          <a:effectLst/>
                        </a:rPr>
                        <a:t>SD dependent var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2">
                  <a:txBody>
                    <a:bodyPr/>
                    <a:lstStyle/>
                    <a:p>
                      <a:pPr marL="0" marR="0" algn="r">
                        <a:lnSpc>
                          <a:spcPct val="107000"/>
                        </a:lnSpc>
                        <a:spcBef>
                          <a:spcPts val="0"/>
                        </a:spcBef>
                        <a:spcAft>
                          <a:spcPts val="0"/>
                        </a:spcAft>
                      </a:pPr>
                      <a:r>
                        <a:rPr lang="en-US" sz="1800" dirty="0">
                          <a:effectLst/>
                        </a:rPr>
                        <a:t>0.706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17066381"/>
                  </a:ext>
                </a:extLst>
              </a:tr>
              <a:tr h="216171">
                <a:tc gridSpan="2">
                  <a:txBody>
                    <a:bodyPr/>
                    <a:lstStyle/>
                    <a:p>
                      <a:pPr marL="0" marR="0">
                        <a:lnSpc>
                          <a:spcPct val="107000"/>
                        </a:lnSpc>
                        <a:spcBef>
                          <a:spcPts val="0"/>
                        </a:spcBef>
                        <a:spcAft>
                          <a:spcPts val="0"/>
                        </a:spcAft>
                      </a:pPr>
                      <a:r>
                        <a:rPr lang="en-US" sz="1800" dirty="0">
                          <a:effectLst/>
                        </a:rPr>
                        <a:t>R-squared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gridSpan="3">
                  <a:txBody>
                    <a:bodyPr/>
                    <a:lstStyle/>
                    <a:p>
                      <a:pPr marL="0" marR="0" algn="r">
                        <a:lnSpc>
                          <a:spcPct val="107000"/>
                        </a:lnSpc>
                        <a:spcBef>
                          <a:spcPts val="0"/>
                        </a:spcBef>
                        <a:spcAft>
                          <a:spcPts val="0"/>
                        </a:spcAft>
                      </a:pPr>
                      <a:r>
                        <a:rPr lang="en-US" sz="1800">
                          <a:effectLst/>
                        </a:rPr>
                        <a:t>0.140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3">
                  <a:txBody>
                    <a:bodyPr/>
                    <a:lstStyle/>
                    <a:p>
                      <a:pPr marL="0" marR="0">
                        <a:lnSpc>
                          <a:spcPct val="107000"/>
                        </a:lnSpc>
                        <a:spcBef>
                          <a:spcPts val="0"/>
                        </a:spcBef>
                        <a:spcAft>
                          <a:spcPts val="0"/>
                        </a:spcAft>
                      </a:pPr>
                      <a:r>
                        <a:rPr lang="en-US" sz="1800" dirty="0">
                          <a:effectLst/>
                        </a:rPr>
                        <a:t>Number of </a:t>
                      </a:r>
                      <a:r>
                        <a:rPr lang="en-US" sz="1800" dirty="0" err="1">
                          <a:effectLst/>
                        </a:rPr>
                        <a:t>obs</a:t>
                      </a:r>
                      <a:r>
                        <a:rPr lang="en-US"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2">
                  <a:txBody>
                    <a:bodyPr/>
                    <a:lstStyle/>
                    <a:p>
                      <a:pPr marL="0" marR="0" algn="r">
                        <a:lnSpc>
                          <a:spcPct val="107000"/>
                        </a:lnSpc>
                        <a:spcBef>
                          <a:spcPts val="0"/>
                        </a:spcBef>
                        <a:spcAft>
                          <a:spcPts val="0"/>
                        </a:spcAft>
                      </a:pPr>
                      <a:r>
                        <a:rPr lang="en-US" sz="1800" dirty="0">
                          <a:effectLst/>
                        </a:rPr>
                        <a:t>178.000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976164576"/>
                  </a:ext>
                </a:extLst>
              </a:tr>
              <a:tr h="216171">
                <a:tc gridSpan="2">
                  <a:txBody>
                    <a:bodyPr/>
                    <a:lstStyle/>
                    <a:p>
                      <a:pPr marL="0" marR="0">
                        <a:lnSpc>
                          <a:spcPct val="107000"/>
                        </a:lnSpc>
                        <a:spcBef>
                          <a:spcPts val="0"/>
                        </a:spcBef>
                        <a:spcAft>
                          <a:spcPts val="0"/>
                        </a:spcAft>
                      </a:pPr>
                      <a:r>
                        <a:rPr lang="en-US" sz="1800" dirty="0">
                          <a:effectLst/>
                        </a:rPr>
                        <a:t>F-test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gridSpan="3">
                  <a:txBody>
                    <a:bodyPr/>
                    <a:lstStyle/>
                    <a:p>
                      <a:pPr marL="0" marR="0" algn="r">
                        <a:lnSpc>
                          <a:spcPct val="107000"/>
                        </a:lnSpc>
                        <a:spcBef>
                          <a:spcPts val="0"/>
                        </a:spcBef>
                        <a:spcAft>
                          <a:spcPts val="0"/>
                        </a:spcAft>
                      </a:pPr>
                      <a:r>
                        <a:rPr lang="en-US" sz="1800">
                          <a:effectLst/>
                        </a:rPr>
                        <a:t>5.161</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3">
                  <a:txBody>
                    <a:bodyPr/>
                    <a:lstStyle/>
                    <a:p>
                      <a:pPr marL="0" marR="0">
                        <a:lnSpc>
                          <a:spcPct val="107000"/>
                        </a:lnSpc>
                        <a:spcBef>
                          <a:spcPts val="0"/>
                        </a:spcBef>
                        <a:spcAft>
                          <a:spcPts val="0"/>
                        </a:spcAft>
                      </a:pPr>
                      <a:r>
                        <a:rPr lang="en-US" sz="1800">
                          <a:effectLst/>
                        </a:rPr>
                        <a:t>Prob &gt; F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2">
                  <a:txBody>
                    <a:bodyPr/>
                    <a:lstStyle/>
                    <a:p>
                      <a:pPr marL="0" marR="0" algn="r">
                        <a:lnSpc>
                          <a:spcPct val="107000"/>
                        </a:lnSpc>
                        <a:spcBef>
                          <a:spcPts val="0"/>
                        </a:spcBef>
                        <a:spcAft>
                          <a:spcPts val="0"/>
                        </a:spcAft>
                      </a:pPr>
                      <a:r>
                        <a:rPr lang="en-US" sz="1800" dirty="0">
                          <a:effectLst/>
                        </a:rPr>
                        <a:t>0.000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02550704"/>
                  </a:ext>
                </a:extLst>
              </a:tr>
              <a:tr h="216171">
                <a:tc gridSpan="2">
                  <a:txBody>
                    <a:bodyPr/>
                    <a:lstStyle/>
                    <a:p>
                      <a:pPr marL="0" marR="0">
                        <a:lnSpc>
                          <a:spcPct val="107000"/>
                        </a:lnSpc>
                        <a:spcBef>
                          <a:spcPts val="0"/>
                        </a:spcBef>
                        <a:spcAft>
                          <a:spcPts val="0"/>
                        </a:spcAft>
                      </a:pPr>
                      <a:r>
                        <a:rPr lang="en-US" sz="1800" dirty="0">
                          <a:effectLst/>
                        </a:rPr>
                        <a:t>Akaike crit. (AIC)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gridSpan="3">
                  <a:txBody>
                    <a:bodyPr/>
                    <a:lstStyle/>
                    <a:p>
                      <a:pPr marL="0" marR="0" algn="r">
                        <a:lnSpc>
                          <a:spcPct val="107000"/>
                        </a:lnSpc>
                        <a:spcBef>
                          <a:spcPts val="0"/>
                        </a:spcBef>
                        <a:spcAft>
                          <a:spcPts val="0"/>
                        </a:spcAft>
                      </a:pPr>
                      <a:r>
                        <a:rPr lang="en-US" sz="1800" dirty="0">
                          <a:effectLst/>
                        </a:rPr>
                        <a:t>367.579</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3">
                  <a:txBody>
                    <a:bodyPr/>
                    <a:lstStyle/>
                    <a:p>
                      <a:pPr marL="0" marR="0">
                        <a:lnSpc>
                          <a:spcPct val="107000"/>
                        </a:lnSpc>
                        <a:spcBef>
                          <a:spcPts val="0"/>
                        </a:spcBef>
                        <a:spcAft>
                          <a:spcPts val="0"/>
                        </a:spcAft>
                      </a:pPr>
                      <a:r>
                        <a:rPr lang="en-US" sz="1800" dirty="0">
                          <a:effectLst/>
                        </a:rPr>
                        <a:t>Bayesian crit. (BIC)</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gridSpan="2">
                  <a:txBody>
                    <a:bodyPr/>
                    <a:lstStyle/>
                    <a:p>
                      <a:pPr marL="0" marR="0" algn="r">
                        <a:lnSpc>
                          <a:spcPct val="107000"/>
                        </a:lnSpc>
                        <a:spcBef>
                          <a:spcPts val="0"/>
                        </a:spcBef>
                        <a:spcAft>
                          <a:spcPts val="0"/>
                        </a:spcAft>
                      </a:pPr>
                      <a:r>
                        <a:rPr lang="en-US" sz="1800" dirty="0">
                          <a:effectLst/>
                        </a:rPr>
                        <a:t>389.852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a:txBody>
                    <a:bodyPr/>
                    <a:lstStyle/>
                    <a:p>
                      <a:pPr marL="0" marR="0">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371758711"/>
                  </a:ext>
                </a:extLst>
              </a:tr>
              <a:tr h="194546">
                <a:tc gridSpan="11">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74706611"/>
                  </a:ext>
                </a:extLst>
              </a:tr>
              <a:tr h="2230293">
                <a:tc gridSpan="10">
                  <a:txBody>
                    <a:bodyPr/>
                    <a:lstStyle/>
                    <a:p>
                      <a:pPr marL="0" marR="0">
                        <a:lnSpc>
                          <a:spcPct val="107000"/>
                        </a:lnSpc>
                        <a:spcBef>
                          <a:spcPts val="0"/>
                        </a:spcBef>
                        <a:spcAft>
                          <a:spcPts val="0"/>
                        </a:spcAft>
                      </a:pPr>
                      <a:r>
                        <a:rPr lang="en-US" sz="1800" dirty="0">
                          <a:effectLst/>
                        </a:rPr>
                        <a:t>*** p&lt;0.01, ** p&lt;0.05, * p&lt;0.1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992" marR="47992"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800"/>
                        </a:spcAft>
                      </a:pPr>
                      <a:r>
                        <a:rPr lang="en-US" sz="800" dirty="0">
                          <a:effectLst/>
                        </a:rPr>
                        <a:t> </a:t>
                      </a:r>
                      <a:endParaRPr lang="en-US" sz="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57628503"/>
                  </a:ext>
                </a:extLst>
              </a:tr>
            </a:tbl>
          </a:graphicData>
        </a:graphic>
      </p:graphicFrame>
    </p:spTree>
    <p:extLst>
      <p:ext uri="{BB962C8B-B14F-4D97-AF65-F5344CB8AC3E}">
        <p14:creationId xmlns:p14="http://schemas.microsoft.com/office/powerpoint/2010/main" val="26486106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D94C5-5F20-C355-68C7-CEA3BE084324}"/>
              </a:ext>
            </a:extLst>
          </p:cNvPr>
          <p:cNvSpPr>
            <a:spLocks noGrp="1"/>
          </p:cNvSpPr>
          <p:nvPr>
            <p:ph type="title"/>
          </p:nvPr>
        </p:nvSpPr>
        <p:spPr>
          <a:xfrm>
            <a:off x="838200" y="365126"/>
            <a:ext cx="10515600" cy="808582"/>
          </a:xfrm>
        </p:spPr>
        <p:txBody>
          <a:bodyPr>
            <a:noAutofit/>
          </a:bodyPr>
          <a:lstStyle/>
          <a:p>
            <a:r>
              <a:rPr lang="en-US" sz="3000" b="1" dirty="0">
                <a:effectLst/>
                <a:latin typeface="Times New Roman" panose="02020603050405020304" pitchFamily="18" charset="0"/>
                <a:ea typeface="Times New Roman" panose="02020603050405020304" pitchFamily="18" charset="0"/>
                <a:cs typeface="Times New Roman" panose="02020603050405020304" pitchFamily="18" charset="0"/>
              </a:rPr>
              <a:t>Table 3.5: Extent of Trade Unions (e.g. NASU, SSANU, ASURI etc.) Influence on Governance Quality</a:t>
            </a:r>
            <a:endParaRPr lang="en-US" sz="3000" b="1" dirty="0"/>
          </a:p>
        </p:txBody>
      </p:sp>
      <p:graphicFrame>
        <p:nvGraphicFramePr>
          <p:cNvPr id="4" name="Content Placeholder 3">
            <a:extLst>
              <a:ext uri="{FF2B5EF4-FFF2-40B4-BE49-F238E27FC236}">
                <a16:creationId xmlns:a16="http://schemas.microsoft.com/office/drawing/2014/main" id="{D10E2BDA-9A1C-86D7-4664-0AA19BC55CAE}"/>
              </a:ext>
            </a:extLst>
          </p:cNvPr>
          <p:cNvGraphicFramePr>
            <a:graphicFrameLocks noGrp="1"/>
          </p:cNvGraphicFramePr>
          <p:nvPr>
            <p:ph idx="1"/>
            <p:extLst>
              <p:ext uri="{D42A27DB-BD31-4B8C-83A1-F6EECF244321}">
                <p14:modId xmlns:p14="http://schemas.microsoft.com/office/powerpoint/2010/main" val="3625050738"/>
              </p:ext>
            </p:extLst>
          </p:nvPr>
        </p:nvGraphicFramePr>
        <p:xfrm>
          <a:off x="395785" y="1351128"/>
          <a:ext cx="10958012" cy="5298433"/>
        </p:xfrm>
        <a:graphic>
          <a:graphicData uri="http://schemas.openxmlformats.org/drawingml/2006/table">
            <a:tbl>
              <a:tblPr firstRow="1" firstCol="1" bandRow="1">
                <a:tableStyleId>{5C22544A-7EE6-4342-B048-85BDC9FD1C3A}</a:tableStyleId>
              </a:tblPr>
              <a:tblGrid>
                <a:gridCol w="735855">
                  <a:extLst>
                    <a:ext uri="{9D8B030D-6E8A-4147-A177-3AD203B41FA5}">
                      <a16:colId xmlns:a16="http://schemas.microsoft.com/office/drawing/2014/main" val="1703485318"/>
                    </a:ext>
                  </a:extLst>
                </a:gridCol>
                <a:gridCol w="1800734">
                  <a:extLst>
                    <a:ext uri="{9D8B030D-6E8A-4147-A177-3AD203B41FA5}">
                      <a16:colId xmlns:a16="http://schemas.microsoft.com/office/drawing/2014/main" val="317809813"/>
                    </a:ext>
                  </a:extLst>
                </a:gridCol>
                <a:gridCol w="1415828">
                  <a:extLst>
                    <a:ext uri="{9D8B030D-6E8A-4147-A177-3AD203B41FA5}">
                      <a16:colId xmlns:a16="http://schemas.microsoft.com/office/drawing/2014/main" val="417849847"/>
                    </a:ext>
                  </a:extLst>
                </a:gridCol>
                <a:gridCol w="1516611">
                  <a:extLst>
                    <a:ext uri="{9D8B030D-6E8A-4147-A177-3AD203B41FA5}">
                      <a16:colId xmlns:a16="http://schemas.microsoft.com/office/drawing/2014/main" val="1796888243"/>
                    </a:ext>
                  </a:extLst>
                </a:gridCol>
                <a:gridCol w="1051400">
                  <a:extLst>
                    <a:ext uri="{9D8B030D-6E8A-4147-A177-3AD203B41FA5}">
                      <a16:colId xmlns:a16="http://schemas.microsoft.com/office/drawing/2014/main" val="1844735251"/>
                    </a:ext>
                  </a:extLst>
                </a:gridCol>
                <a:gridCol w="1051400">
                  <a:extLst>
                    <a:ext uri="{9D8B030D-6E8A-4147-A177-3AD203B41FA5}">
                      <a16:colId xmlns:a16="http://schemas.microsoft.com/office/drawing/2014/main" val="1760715032"/>
                    </a:ext>
                  </a:extLst>
                </a:gridCol>
                <a:gridCol w="967837">
                  <a:extLst>
                    <a:ext uri="{9D8B030D-6E8A-4147-A177-3AD203B41FA5}">
                      <a16:colId xmlns:a16="http://schemas.microsoft.com/office/drawing/2014/main" val="3683534604"/>
                    </a:ext>
                  </a:extLst>
                </a:gridCol>
                <a:gridCol w="1001512">
                  <a:extLst>
                    <a:ext uri="{9D8B030D-6E8A-4147-A177-3AD203B41FA5}">
                      <a16:colId xmlns:a16="http://schemas.microsoft.com/office/drawing/2014/main" val="4056598562"/>
                    </a:ext>
                  </a:extLst>
                </a:gridCol>
                <a:gridCol w="1416835">
                  <a:extLst>
                    <a:ext uri="{9D8B030D-6E8A-4147-A177-3AD203B41FA5}">
                      <a16:colId xmlns:a16="http://schemas.microsoft.com/office/drawing/2014/main" val="745104139"/>
                    </a:ext>
                  </a:extLst>
                </a:gridCol>
              </a:tblGrid>
              <a:tr h="1766699">
                <a:tc>
                  <a:txBody>
                    <a:bodyPr/>
                    <a:lstStyle/>
                    <a:p>
                      <a:pPr marL="0" marR="0" algn="l">
                        <a:lnSpc>
                          <a:spcPct val="107000"/>
                        </a:lnSpc>
                        <a:spcBef>
                          <a:spcPts val="0"/>
                        </a:spcBef>
                        <a:spcAft>
                          <a:spcPts val="0"/>
                        </a:spcAft>
                      </a:pPr>
                      <a:r>
                        <a:rPr lang="en-US" sz="2000" dirty="0">
                          <a:effectLst/>
                        </a:rPr>
                        <a:t>S/N</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dirty="0">
                          <a:effectLst/>
                        </a:rPr>
                        <a:t>Key Governance quality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To a very great extent</a:t>
                      </a:r>
                    </a:p>
                    <a:p>
                      <a:pPr marL="0" marR="0" algn="l">
                        <a:lnSpc>
                          <a:spcPct val="107000"/>
                        </a:lnSpc>
                        <a:spcBef>
                          <a:spcPts val="0"/>
                        </a:spcBef>
                        <a:spcAft>
                          <a:spcPts val="0"/>
                        </a:spcAft>
                      </a:pPr>
                      <a:r>
                        <a:rPr lang="en-US" sz="2000">
                          <a:effectLst/>
                        </a:rPr>
                        <a:t>(%)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Great extent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Moderate extent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 Low extent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No effect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Mean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2000">
                          <a:effectLst/>
                        </a:rPr>
                        <a:t>Decision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05928027"/>
                  </a:ext>
                </a:extLst>
              </a:tr>
              <a:tr h="573074">
                <a:tc>
                  <a:txBody>
                    <a:bodyPr/>
                    <a:lstStyle/>
                    <a:p>
                      <a:pPr marL="0" marR="0" algn="l">
                        <a:lnSpc>
                          <a:spcPct val="107000"/>
                        </a:lnSpc>
                        <a:spcBef>
                          <a:spcPts val="0"/>
                        </a:spcBef>
                        <a:spcAft>
                          <a:spcPts val="0"/>
                        </a:spcAft>
                      </a:pPr>
                      <a:r>
                        <a:rPr lang="en-US" sz="2000">
                          <a:effectLst/>
                        </a:rPr>
                        <a:t>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Integrity</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26.81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42.36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13.06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5.59</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12.18</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2.27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Moderate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69371152"/>
                  </a:ext>
                </a:extLst>
              </a:tr>
              <a:tr h="573074">
                <a:tc>
                  <a:txBody>
                    <a:bodyPr/>
                    <a:lstStyle/>
                    <a:p>
                      <a:pPr marL="0" marR="0" algn="l">
                        <a:lnSpc>
                          <a:spcPct val="107000"/>
                        </a:lnSpc>
                        <a:spcBef>
                          <a:spcPts val="0"/>
                        </a:spcBef>
                        <a:spcAft>
                          <a:spcPts val="0"/>
                        </a:spcAft>
                      </a:pPr>
                      <a:r>
                        <a:rPr lang="en-US" sz="2000">
                          <a:effectLst/>
                        </a:rPr>
                        <a:t>2</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Sound Policy</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25.59</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dirty="0">
                          <a:effectLst/>
                        </a:rPr>
                        <a:t>42.65</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13.24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8.24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10.28</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2.35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dirty="0">
                          <a:effectLst/>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34703192"/>
                  </a:ext>
                </a:extLst>
              </a:tr>
              <a:tr h="573074">
                <a:tc>
                  <a:txBody>
                    <a:bodyPr/>
                    <a:lstStyle/>
                    <a:p>
                      <a:pPr marL="0" marR="0" algn="l">
                        <a:lnSpc>
                          <a:spcPct val="107000"/>
                        </a:lnSpc>
                        <a:spcBef>
                          <a:spcPts val="0"/>
                        </a:spcBef>
                        <a:spcAft>
                          <a:spcPts val="0"/>
                        </a:spcAft>
                      </a:pPr>
                      <a:r>
                        <a:rPr lang="en-US" sz="2000">
                          <a:effectLst/>
                        </a:rPr>
                        <a:t>3</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Accountability</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27.10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43.61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11.57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dirty="0">
                          <a:effectLst/>
                        </a:rPr>
                        <a:t>7.42</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10.39</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2.30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Moderate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1589054"/>
                  </a:ext>
                </a:extLst>
              </a:tr>
              <a:tr h="1239438">
                <a:tc>
                  <a:txBody>
                    <a:bodyPr/>
                    <a:lstStyle/>
                    <a:p>
                      <a:pPr marL="0" marR="0" algn="l">
                        <a:lnSpc>
                          <a:spcPct val="107000"/>
                        </a:lnSpc>
                        <a:spcBef>
                          <a:spcPts val="0"/>
                        </a:spcBef>
                        <a:spcAft>
                          <a:spcPts val="0"/>
                        </a:spcAft>
                      </a:pPr>
                      <a:r>
                        <a:rPr lang="en-US" sz="2000">
                          <a:effectLst/>
                        </a:rPr>
                        <a:t>4</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Compliance with rules/laws </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23.82</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47.00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15.00</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5.57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8.61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dirty="0">
                          <a:effectLst/>
                        </a:rPr>
                        <a:t>2.33</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Moderate</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0200832"/>
                  </a:ext>
                </a:extLst>
              </a:tr>
              <a:tr h="573074">
                <a:tc>
                  <a:txBody>
                    <a:bodyPr/>
                    <a:lstStyle/>
                    <a:p>
                      <a:pPr marL="0" marR="0" algn="l">
                        <a:lnSpc>
                          <a:spcPct val="107000"/>
                        </a:lnSpc>
                        <a:spcBef>
                          <a:spcPts val="0"/>
                        </a:spcBef>
                        <a:spcAft>
                          <a:spcPts val="0"/>
                        </a:spcAft>
                      </a:pPr>
                      <a:r>
                        <a:rPr lang="en-US" sz="2000">
                          <a:effectLst/>
                        </a:rPr>
                        <a:t>5</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Responsiveness</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20.06</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42.18</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19.18</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6.77</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a:effectLst/>
                        </a:rPr>
                        <a:t>11.81</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dirty="0">
                          <a:effectLst/>
                        </a:rPr>
                        <a:t>2.48</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200000"/>
                        </a:lnSpc>
                        <a:spcBef>
                          <a:spcPts val="0"/>
                        </a:spcBef>
                        <a:spcAft>
                          <a:spcPts val="0"/>
                        </a:spcAft>
                      </a:pPr>
                      <a:r>
                        <a:rPr lang="en-US" sz="2000" dirty="0">
                          <a:effectLst/>
                        </a:rPr>
                        <a:t>Moderate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0861779"/>
                  </a:ext>
                </a:extLst>
              </a:tr>
            </a:tbl>
          </a:graphicData>
        </a:graphic>
      </p:graphicFrame>
    </p:spTree>
    <p:extLst>
      <p:ext uri="{BB962C8B-B14F-4D97-AF65-F5344CB8AC3E}">
        <p14:creationId xmlns:p14="http://schemas.microsoft.com/office/powerpoint/2010/main" val="1773405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37932-D77F-9B39-10C4-63F1F01F42A6}"/>
              </a:ext>
            </a:extLst>
          </p:cNvPr>
          <p:cNvSpPr>
            <a:spLocks noGrp="1"/>
          </p:cNvSpPr>
          <p:nvPr>
            <p:ph type="title"/>
          </p:nvPr>
        </p:nvSpPr>
        <p:spPr>
          <a:xfrm>
            <a:off x="838200" y="365125"/>
            <a:ext cx="10515600" cy="781287"/>
          </a:xfrm>
        </p:spPr>
        <p:txBody>
          <a:bodyPr>
            <a:normAutofit/>
          </a:bodyPr>
          <a:lstStyle/>
          <a:p>
            <a:r>
              <a:rPr lang="en-US" sz="4000" b="1" dirty="0">
                <a:effectLst/>
                <a:latin typeface="Times New Roman" panose="02020603050405020304" pitchFamily="18" charset="0"/>
                <a:ea typeface="Times New Roman" panose="02020603050405020304" pitchFamily="18" charset="0"/>
              </a:rPr>
              <a:t>CONCLUSION AND RECOMMENDATION</a:t>
            </a:r>
            <a:endParaRPr lang="en-US" sz="4000" dirty="0"/>
          </a:p>
        </p:txBody>
      </p:sp>
      <p:sp>
        <p:nvSpPr>
          <p:cNvPr id="3" name="Content Placeholder 2">
            <a:extLst>
              <a:ext uri="{FF2B5EF4-FFF2-40B4-BE49-F238E27FC236}">
                <a16:creationId xmlns:a16="http://schemas.microsoft.com/office/drawing/2014/main" id="{0645AB3D-DBAF-00A1-5ECE-E4300AE2D3BC}"/>
              </a:ext>
            </a:extLst>
          </p:cNvPr>
          <p:cNvSpPr>
            <a:spLocks noGrp="1"/>
          </p:cNvSpPr>
          <p:nvPr>
            <p:ph idx="1"/>
          </p:nvPr>
        </p:nvSpPr>
        <p:spPr>
          <a:xfrm>
            <a:off x="586854" y="1323833"/>
            <a:ext cx="10766946" cy="5169042"/>
          </a:xfrm>
        </p:spPr>
        <p:txBody>
          <a:bodyPr>
            <a:normAutofit lnSpcReduction="10000"/>
          </a:bodyPr>
          <a:lstStyle/>
          <a:p>
            <a:r>
              <a:rPr lang="en-US" sz="3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The tested results show that external factors has moderate influence on the quality of governance while its influence on ethical behaviour or observance is direct strong effect. </a:t>
            </a:r>
          </a:p>
          <a:p>
            <a:pPr marL="0" indent="0">
              <a:buNone/>
            </a:pPr>
            <a:endParaRPr lang="en-US" sz="3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Trade union also has great effect on the quality of governance among government entities.</a:t>
            </a:r>
          </a:p>
          <a:p>
            <a:pPr marL="0" indent="0">
              <a:buNone/>
            </a:pPr>
            <a:endParaRPr lang="en-US" sz="3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It is recommended that government should manage these external factors such that their impact if any should be greatly minimized as they have the tendency to weaken the quality of governance among government controlled institutions.</a:t>
            </a:r>
            <a:endParaRPr lang="en-US" sz="3200"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sz="3200" dirty="0">
              <a:solidFill>
                <a:srgbClr val="C00000"/>
              </a:solidFill>
            </a:endParaRPr>
          </a:p>
        </p:txBody>
      </p:sp>
    </p:spTree>
    <p:extLst>
      <p:ext uri="{BB962C8B-B14F-4D97-AF65-F5344CB8AC3E}">
        <p14:creationId xmlns:p14="http://schemas.microsoft.com/office/powerpoint/2010/main" val="403845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C963-ADA8-EE25-D430-283C025E82E5}"/>
              </a:ext>
            </a:extLst>
          </p:cNvPr>
          <p:cNvSpPr>
            <a:spLocks noGrp="1"/>
          </p:cNvSpPr>
          <p:nvPr>
            <p:ph type="title"/>
          </p:nvPr>
        </p:nvSpPr>
        <p:spPr>
          <a:xfrm>
            <a:off x="838200" y="365126"/>
            <a:ext cx="10515600" cy="412796"/>
          </a:xfrm>
        </p:spPr>
        <p:txBody>
          <a:bodyPr>
            <a:normAutofit fontScale="90000"/>
          </a:bodyPr>
          <a:lstStyle/>
          <a:p>
            <a:r>
              <a:rPr lang="en-US" b="1" dirty="0">
                <a:latin typeface="+mn-lt"/>
              </a:rPr>
              <a:t>SELECTED REFRENCES</a:t>
            </a:r>
          </a:p>
        </p:txBody>
      </p:sp>
      <p:sp>
        <p:nvSpPr>
          <p:cNvPr id="3" name="Content Placeholder 2">
            <a:extLst>
              <a:ext uri="{FF2B5EF4-FFF2-40B4-BE49-F238E27FC236}">
                <a16:creationId xmlns:a16="http://schemas.microsoft.com/office/drawing/2014/main" id="{53A833A9-52BB-3910-25C5-81FB7A6C5184}"/>
              </a:ext>
            </a:extLst>
          </p:cNvPr>
          <p:cNvSpPr>
            <a:spLocks noGrp="1"/>
          </p:cNvSpPr>
          <p:nvPr>
            <p:ph idx="1"/>
          </p:nvPr>
        </p:nvSpPr>
        <p:spPr>
          <a:xfrm>
            <a:off x="477672" y="777923"/>
            <a:ext cx="10876128" cy="6080078"/>
          </a:xfrm>
        </p:spPr>
        <p:txBody>
          <a:bodyPr>
            <a:noAutofit/>
          </a:bodyPr>
          <a:lstStyle/>
          <a:p>
            <a:pPr marL="342900" marR="0" lvl="0" indent="-342900" algn="just">
              <a:lnSpc>
                <a:spcPct val="100000"/>
              </a:lnSpc>
              <a:spcBef>
                <a:spcPts val="0"/>
              </a:spcBef>
              <a:spcAft>
                <a:spcPts val="0"/>
              </a:spcAft>
              <a:buFont typeface="+mj-lt"/>
              <a:buAutoNum type="arabicPeriod"/>
            </a:pP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Omimakinde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John. A and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Adejuwon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Joshua. A (2022).” Impact of Corporate Governance on Accounting Standards Compliance in Nigeria Public Institutions American Journal of Accounting, vol.4 1ssue1.Doi: https;//doi.org/10.47672/ajacc.1140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0000"/>
              </a:lnSpc>
              <a:spcBef>
                <a:spcPts val="0"/>
              </a:spcBef>
              <a:spcAft>
                <a:spcPts val="800"/>
              </a:spcAft>
              <a:buFont typeface="+mj-lt"/>
              <a:buAutoNum type="arabicPeriod"/>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Zahra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Membarrow</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(2021).” The importance and Necessity of professional Ethics in the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organisation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Psychology and Behavioral Science International Journal Volume 18 Issue1 DOI: 10.19080/PBSIJ.2021.18.555979</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00000"/>
              </a:lnSpc>
              <a:spcBef>
                <a:spcPts val="0"/>
              </a:spcBef>
              <a:spcAft>
                <a:spcPts val="800"/>
              </a:spcAft>
              <a:buFont typeface="+mj-lt"/>
              <a:buAutoNum type="arabicPeriod"/>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Victoria, Artur. (2018). Business Ethics. 10.13140/RG.2.2.31350.86082.</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4 IESBA,(2018)“International Code of Ethics for Professional Accountants (Including      International Independence Standards),pg. 1–200, </a:t>
            </a:r>
            <a:r>
              <a:rPr lang="en-US" sz="16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http://www.ifac.org/system/files/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Adegbie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F.F, and F. E Temitope F.E (2015) “Ethics, Corporate Governance and Financial Reporting in the Nigerian Banking Industry: Global Role of International Financial Reporting Standards,” Accounting and Finance Research, </a:t>
            </a:r>
            <a:r>
              <a:rPr lang="en-US" sz="1600" u="sng" dirty="0">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https://doi.org/10.5430/afr.v5n1p50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6. Oladele Rotimi,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Abdulrafiu</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N,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Ezeani</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&amp;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Idode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Patrick. (2012). Ethics and Professionalism ness environment; Analysis of users’ Perspective of Accounting Information: International Journal of Management Sciences and Business Research. Vol.1 Issue 11 pp 34-59</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(ISSN: 2226-8235)</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7. Paulina Silva (2020) Moral Understanding as Knowing Right from Wrong; The University of Chicago press journal vol.127 issue 3.</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8 .G20/OECD Principles of Corporate Governance, (2016), https://doi.org/10.1787/9789264257443-tr.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Ricart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J.E &amp; Rey C. (2022) “Purpose in Corporate Governance: The Path towards a More Sustainable World”. Sustainability no.14.https://doi.org/10.3390/su14084384</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00000"/>
              </a:lnSpc>
              <a:spcBef>
                <a:spcPts val="0"/>
              </a:spcBef>
              <a:spcAft>
                <a:spcPts val="800"/>
              </a:spcAft>
              <a:buNone/>
              <a:tabLst>
                <a:tab pos="857250" algn="l"/>
                <a:tab pos="1028700" algn="l"/>
                <a:tab pos="1771650" algn="l"/>
                <a:tab pos="2743200" algn="l"/>
              </a:tabLs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10. Osho A.E and </a:t>
            </a:r>
            <a:r>
              <a:rPr lang="en-US" sz="1600" dirty="0" err="1">
                <a:effectLst/>
                <a:latin typeface="Times New Roman" panose="02020603050405020304" pitchFamily="18" charset="0"/>
                <a:ea typeface="Times New Roman" panose="02020603050405020304" pitchFamily="18" charset="0"/>
                <a:cs typeface="Times New Roman" panose="02020603050405020304" pitchFamily="18" charset="0"/>
              </a:rPr>
              <a:t>Ogodor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B.N. “Effect of Corporate Governance Culture of Banks Financial Performance in Nigeria” Research Journal of Finance and Accounting.9 no 8. 20018 pp 45-56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00000"/>
              </a:lnSpc>
              <a:spcBef>
                <a:spcPts val="0"/>
              </a:spcBef>
              <a:spcAft>
                <a:spcPts val="800"/>
              </a:spcAft>
              <a:tabLst>
                <a:tab pos="857250" algn="l"/>
                <a:tab pos="1028700" algn="l"/>
                <a:tab pos="1771650" algn="l"/>
                <a:tab pos="2743200" algn="l"/>
              </a:tabLst>
            </a:pPr>
            <a:endParaRPr lang="en-US" sz="1600" dirty="0"/>
          </a:p>
        </p:txBody>
      </p:sp>
    </p:spTree>
    <p:extLst>
      <p:ext uri="{BB962C8B-B14F-4D97-AF65-F5344CB8AC3E}">
        <p14:creationId xmlns:p14="http://schemas.microsoft.com/office/powerpoint/2010/main" val="404784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9581"/>
          </a:xfrm>
        </p:spPr>
        <p:txBody>
          <a:bodyPr/>
          <a:lstStyle/>
          <a:p>
            <a:r>
              <a:rPr lang="en-US" b="1" dirty="0">
                <a:latin typeface="+mn-lt"/>
              </a:rPr>
              <a:t>INTRODUCTION</a:t>
            </a:r>
          </a:p>
        </p:txBody>
      </p:sp>
      <p:sp>
        <p:nvSpPr>
          <p:cNvPr id="3" name="Content Placeholder 2"/>
          <p:cNvSpPr>
            <a:spLocks noGrp="1"/>
          </p:cNvSpPr>
          <p:nvPr>
            <p:ph idx="1"/>
          </p:nvPr>
        </p:nvSpPr>
        <p:spPr>
          <a:xfrm>
            <a:off x="470647" y="1344706"/>
            <a:ext cx="11187953" cy="5217459"/>
          </a:xfrm>
        </p:spPr>
        <p:txBody>
          <a:bodyPr>
            <a:normAutofit/>
          </a:bodyPr>
          <a:lstStyle/>
          <a:p>
            <a:r>
              <a:rPr lang="en-US" sz="3200" dirty="0">
                <a:solidFill>
                  <a:srgbClr val="FF0000"/>
                </a:solidFill>
              </a:rPr>
              <a:t>Public sector entities are organisations owned by the government </a:t>
            </a:r>
          </a:p>
          <a:p>
            <a:r>
              <a:rPr lang="en-US" sz="3200" dirty="0">
                <a:solidFill>
                  <a:schemeClr val="accent5">
                    <a:lumMod val="75000"/>
                  </a:schemeClr>
                </a:solidFill>
              </a:rPr>
              <a:t>Or those institutions in which government has significant influence on its management</a:t>
            </a:r>
            <a:r>
              <a:rPr lang="en-US" sz="3200" dirty="0"/>
              <a:t>. </a:t>
            </a:r>
          </a:p>
          <a:p>
            <a:r>
              <a:rPr lang="en-US" sz="3200" dirty="0">
                <a:solidFill>
                  <a:srgbClr val="FF0000"/>
                </a:solidFill>
              </a:rPr>
              <a:t>They are in most cases finance through government budget as most of them are established by the government to serve some welfare purposes. </a:t>
            </a:r>
          </a:p>
          <a:p>
            <a:r>
              <a:rPr lang="en-US" sz="3200" dirty="0">
                <a:solidFill>
                  <a:schemeClr val="accent5">
                    <a:lumMod val="75000"/>
                  </a:schemeClr>
                </a:solidFill>
              </a:rPr>
              <a:t>Some public sector entities are also established to serve as a regulatory body, income generating agency, protective or defense purposes</a:t>
            </a:r>
            <a:r>
              <a:rPr lang="en-US" sz="3200" dirty="0">
                <a:solidFill>
                  <a:srgbClr val="FF0000"/>
                </a:solidFill>
              </a:rPr>
              <a:t>. </a:t>
            </a:r>
          </a:p>
        </p:txBody>
      </p:sp>
    </p:spTree>
    <p:extLst>
      <p:ext uri="{BB962C8B-B14F-4D97-AF65-F5344CB8AC3E}">
        <p14:creationId xmlns:p14="http://schemas.microsoft.com/office/powerpoint/2010/main" val="1491576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F1A16-915C-DBDF-B09C-1B99E32F2416}"/>
              </a:ext>
            </a:extLst>
          </p:cNvPr>
          <p:cNvSpPr>
            <a:spLocks noGrp="1"/>
          </p:cNvSpPr>
          <p:nvPr>
            <p:ph type="title"/>
          </p:nvPr>
        </p:nvSpPr>
        <p:spPr>
          <a:xfrm>
            <a:off x="1042916" y="2330403"/>
            <a:ext cx="10515600" cy="1325563"/>
          </a:xfrm>
        </p:spPr>
        <p:txBody>
          <a:bodyPr>
            <a:normAutofit/>
          </a:bodyPr>
          <a:lstStyle/>
          <a:p>
            <a:r>
              <a:rPr lang="en-US" sz="6000" dirty="0">
                <a:solidFill>
                  <a:schemeClr val="accent2">
                    <a:lumMod val="75000"/>
                  </a:schemeClr>
                </a:solidFill>
                <a:latin typeface="Algerian" panose="04020705040A02060702" pitchFamily="82" charset="0"/>
              </a:rPr>
              <a:t>THANK YOU FOR LISTENING</a:t>
            </a:r>
          </a:p>
        </p:txBody>
      </p:sp>
    </p:spTree>
    <p:extLst>
      <p:ext uri="{BB962C8B-B14F-4D97-AF65-F5344CB8AC3E}">
        <p14:creationId xmlns:p14="http://schemas.microsoft.com/office/powerpoint/2010/main" val="829685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Cont’d</a:t>
            </a:r>
            <a:endParaRPr lang="en-US" dirty="0"/>
          </a:p>
        </p:txBody>
      </p:sp>
      <p:sp>
        <p:nvSpPr>
          <p:cNvPr id="3" name="Content Placeholder 2"/>
          <p:cNvSpPr>
            <a:spLocks noGrp="1"/>
          </p:cNvSpPr>
          <p:nvPr>
            <p:ph idx="1"/>
          </p:nvPr>
        </p:nvSpPr>
        <p:spPr>
          <a:xfrm>
            <a:off x="470647" y="1317812"/>
            <a:ext cx="11282081" cy="5163669"/>
          </a:xfrm>
        </p:spPr>
        <p:txBody>
          <a:bodyPr>
            <a:normAutofit lnSpcReduction="10000"/>
          </a:bodyPr>
          <a:lstStyle/>
          <a:p>
            <a:r>
              <a:rPr lang="en-US" sz="3600" dirty="0">
                <a:solidFill>
                  <a:schemeClr val="accent6"/>
                </a:solidFill>
              </a:rPr>
              <a:t>These institutions carry out activities on behalf of the public to ensure that both the government and the people being governed get maximum benefits either socially or economically from their services</a:t>
            </a:r>
            <a:r>
              <a:rPr lang="en-US" sz="3600" dirty="0"/>
              <a:t>.</a:t>
            </a:r>
          </a:p>
          <a:p>
            <a:pPr marL="0" indent="0">
              <a:buNone/>
            </a:pPr>
            <a:endParaRPr lang="en-US" sz="3600" dirty="0"/>
          </a:p>
          <a:p>
            <a:r>
              <a:rPr lang="en-US" sz="3600" dirty="0">
                <a:solidFill>
                  <a:srgbClr val="7030A0"/>
                </a:solidFill>
              </a:rPr>
              <a:t>Accountants are key agents in public institutions that manages the financial resources of the organisation and are in most cases saddled with the responsibility of producing financial information for inclusion in the corporate reports</a:t>
            </a:r>
            <a:r>
              <a:rPr lang="en-US" dirty="0"/>
              <a:t>.</a:t>
            </a:r>
          </a:p>
          <a:p>
            <a:endParaRPr lang="en-US" dirty="0"/>
          </a:p>
        </p:txBody>
      </p:sp>
    </p:spTree>
    <p:extLst>
      <p:ext uri="{BB962C8B-B14F-4D97-AF65-F5344CB8AC3E}">
        <p14:creationId xmlns:p14="http://schemas.microsoft.com/office/powerpoint/2010/main" val="378009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058" y="365125"/>
            <a:ext cx="10479741" cy="1325563"/>
          </a:xfrm>
        </p:spPr>
        <p:txBody>
          <a:bodyPr/>
          <a:lstStyle/>
          <a:p>
            <a:r>
              <a:rPr lang="en-US" b="1" dirty="0">
                <a:latin typeface="+mn-lt"/>
              </a:rPr>
              <a:t>INTRODUCTION Cont’d</a:t>
            </a:r>
            <a:endParaRPr lang="en-US" dirty="0">
              <a:latin typeface="+mn-lt"/>
            </a:endParaRPr>
          </a:p>
        </p:txBody>
      </p:sp>
      <p:sp>
        <p:nvSpPr>
          <p:cNvPr id="3" name="Content Placeholder 2"/>
          <p:cNvSpPr>
            <a:spLocks noGrp="1"/>
          </p:cNvSpPr>
          <p:nvPr>
            <p:ph idx="1"/>
          </p:nvPr>
        </p:nvSpPr>
        <p:spPr>
          <a:xfrm>
            <a:off x="484094" y="1411940"/>
            <a:ext cx="11510682" cy="5163671"/>
          </a:xfrm>
        </p:spPr>
        <p:txBody>
          <a:bodyPr>
            <a:normAutofit fontScale="92500" lnSpcReduction="10000"/>
          </a:bodyPr>
          <a:lstStyle/>
          <a:p>
            <a:r>
              <a:rPr lang="en-US" sz="3200" dirty="0">
                <a:solidFill>
                  <a:srgbClr val="C00000"/>
                </a:solidFill>
              </a:rPr>
              <a:t>This work intends to find answers to the following fundamental questions being raised by people:</a:t>
            </a:r>
          </a:p>
          <a:p>
            <a:pPr marL="0" indent="0">
              <a:buNone/>
            </a:pPr>
            <a:endParaRPr lang="en-US" sz="3200" dirty="0">
              <a:solidFill>
                <a:srgbClr val="C00000"/>
              </a:solidFill>
            </a:endParaRPr>
          </a:p>
          <a:p>
            <a:r>
              <a:rPr lang="en-US" sz="3200" dirty="0">
                <a:solidFill>
                  <a:srgbClr val="7030A0"/>
                </a:solidFill>
              </a:rPr>
              <a:t>i. To what extent has external factors affect the quality of governance among public sector entities in Nigeria?</a:t>
            </a:r>
          </a:p>
          <a:p>
            <a:pPr marL="0" indent="0">
              <a:buNone/>
            </a:pPr>
            <a:endParaRPr lang="en-US" sz="3200" dirty="0">
              <a:solidFill>
                <a:srgbClr val="7030A0"/>
              </a:solidFill>
            </a:endParaRPr>
          </a:p>
          <a:p>
            <a:r>
              <a:rPr lang="en-US" sz="3200" dirty="0">
                <a:solidFill>
                  <a:srgbClr val="C00000"/>
                </a:solidFill>
              </a:rPr>
              <a:t>Ii. Do external factors really affect ethical behaviours among practitioners in public sector institutions in the country? </a:t>
            </a:r>
          </a:p>
          <a:p>
            <a:pPr marL="0" indent="0">
              <a:buNone/>
            </a:pPr>
            <a:endParaRPr lang="en-US" sz="3200" dirty="0">
              <a:solidFill>
                <a:srgbClr val="C00000"/>
              </a:solidFill>
            </a:endParaRPr>
          </a:p>
          <a:p>
            <a:r>
              <a:rPr lang="en-US" sz="3200" dirty="0">
                <a:solidFill>
                  <a:srgbClr val="7030A0"/>
                </a:solidFill>
              </a:rPr>
              <a:t>Iii. What extent do trade union influence the quality of governance in the sector?</a:t>
            </a:r>
          </a:p>
          <a:p>
            <a:endParaRPr lang="en-US" sz="3200" dirty="0">
              <a:solidFill>
                <a:srgbClr val="7030A0"/>
              </a:solidFill>
            </a:endParaRPr>
          </a:p>
        </p:txBody>
      </p:sp>
    </p:spTree>
    <p:extLst>
      <p:ext uri="{BB962C8B-B14F-4D97-AF65-F5344CB8AC3E}">
        <p14:creationId xmlns:p14="http://schemas.microsoft.com/office/powerpoint/2010/main" val="274861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9922"/>
          </a:xfrm>
        </p:spPr>
        <p:txBody>
          <a:bodyPr>
            <a:normAutofit fontScale="90000"/>
          </a:bodyPr>
          <a:lstStyle/>
          <a:p>
            <a:br>
              <a:rPr lang="en-US" b="1" dirty="0">
                <a:latin typeface="+mn-lt"/>
              </a:rPr>
            </a:br>
            <a:r>
              <a:rPr lang="en-US" b="1" dirty="0">
                <a:latin typeface="+mn-lt"/>
              </a:rPr>
              <a:t>Conceptual Framework and Literature Review</a:t>
            </a:r>
            <a:br>
              <a:rPr lang="en-US" dirty="0">
                <a:latin typeface="+mn-lt"/>
              </a:rPr>
            </a:br>
            <a:endParaRPr lang="en-US" dirty="0">
              <a:latin typeface="+mn-lt"/>
            </a:endParaRPr>
          </a:p>
        </p:txBody>
      </p:sp>
      <p:sp>
        <p:nvSpPr>
          <p:cNvPr id="3" name="Content Placeholder 2"/>
          <p:cNvSpPr>
            <a:spLocks noGrp="1"/>
          </p:cNvSpPr>
          <p:nvPr>
            <p:ph idx="1"/>
          </p:nvPr>
        </p:nvSpPr>
        <p:spPr>
          <a:xfrm>
            <a:off x="838200" y="1519518"/>
            <a:ext cx="10515600" cy="4657445"/>
          </a:xfrm>
        </p:spPr>
        <p:txBody>
          <a:bodyPr>
            <a:normAutofit/>
          </a:bodyPr>
          <a:lstStyle/>
          <a:p>
            <a:r>
              <a:rPr lang="en-US" sz="3200" dirty="0"/>
              <a:t> </a:t>
            </a:r>
            <a:r>
              <a:rPr lang="en-US" sz="3200" b="1" dirty="0"/>
              <a:t>Relevance of Ethics in Governance </a:t>
            </a:r>
          </a:p>
          <a:p>
            <a:r>
              <a:rPr lang="en-US" sz="3200" dirty="0">
                <a:solidFill>
                  <a:srgbClr val="FFC000"/>
                </a:solidFill>
              </a:rPr>
              <a:t>Ethics are moral values or principles of behavior that guide whether an act is right or wrong.</a:t>
            </a:r>
          </a:p>
          <a:p>
            <a:r>
              <a:rPr lang="en-US" sz="3200" dirty="0"/>
              <a:t> </a:t>
            </a:r>
            <a:r>
              <a:rPr lang="en-US" sz="3200" dirty="0">
                <a:solidFill>
                  <a:schemeClr val="accent5">
                    <a:lumMod val="75000"/>
                  </a:schemeClr>
                </a:solidFill>
              </a:rPr>
              <a:t>It is a standardised or expected form of conduct that is assumed to befit a professional in the field </a:t>
            </a:r>
          </a:p>
          <a:p>
            <a:r>
              <a:rPr lang="en-US" sz="3200" dirty="0">
                <a:solidFill>
                  <a:srgbClr val="FFC000"/>
                </a:solidFill>
              </a:rPr>
              <a:t>And other actors in the business world and practices in order to enhance their professionalism and maximize idealism, justice and fairness when dealing with the public, clients and other members of the profession (Menbarrow, 2021). </a:t>
            </a:r>
          </a:p>
        </p:txBody>
      </p:sp>
    </p:spTree>
    <p:extLst>
      <p:ext uri="{BB962C8B-B14F-4D97-AF65-F5344CB8AC3E}">
        <p14:creationId xmlns:p14="http://schemas.microsoft.com/office/powerpoint/2010/main" val="173579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latin typeface="+mn-lt"/>
            </a:endParaRPr>
          </a:p>
        </p:txBody>
      </p:sp>
      <p:sp>
        <p:nvSpPr>
          <p:cNvPr id="3" name="Content Placeholder 2"/>
          <p:cNvSpPr>
            <a:spLocks noGrp="1"/>
          </p:cNvSpPr>
          <p:nvPr>
            <p:ph idx="1"/>
          </p:nvPr>
        </p:nvSpPr>
        <p:spPr>
          <a:xfrm>
            <a:off x="838200" y="1541417"/>
            <a:ext cx="10892246" cy="5029200"/>
          </a:xfrm>
        </p:spPr>
        <p:txBody>
          <a:bodyPr>
            <a:noAutofit/>
          </a:bodyPr>
          <a:lstStyle/>
          <a:p>
            <a:r>
              <a:rPr lang="en-US" sz="3200" dirty="0"/>
              <a:t>Ethics are normally issued by various organisations and professional bodies like Engineers, Surveyors, Accountants and so on.</a:t>
            </a:r>
          </a:p>
          <a:p>
            <a:r>
              <a:rPr lang="en-US" sz="3200" dirty="0"/>
              <a:t>With respect to the accounting professionals, their international umbrella body, the International Federation of Accountants (IFAC) issues these codes and are adapted at the national level in almost all the members’ countries. </a:t>
            </a:r>
          </a:p>
          <a:p>
            <a:r>
              <a:rPr lang="en-US" sz="3200" dirty="0"/>
              <a:t>These ethics include: competency, due care, independence, confidentiality, integrity, objectivity, fidelity and responsibilities to other members (IESBA,2018).</a:t>
            </a:r>
          </a:p>
        </p:txBody>
      </p:sp>
    </p:spTree>
    <p:extLst>
      <p:ext uri="{BB962C8B-B14F-4D97-AF65-F5344CB8AC3E}">
        <p14:creationId xmlns:p14="http://schemas.microsoft.com/office/powerpoint/2010/main" val="990952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latin typeface="+mn-lt"/>
            </a:endParaRPr>
          </a:p>
        </p:txBody>
      </p:sp>
      <p:sp>
        <p:nvSpPr>
          <p:cNvPr id="3" name="Content Placeholder 2"/>
          <p:cNvSpPr>
            <a:spLocks noGrp="1"/>
          </p:cNvSpPr>
          <p:nvPr>
            <p:ph idx="1"/>
          </p:nvPr>
        </p:nvSpPr>
        <p:spPr>
          <a:xfrm>
            <a:off x="404949" y="1541416"/>
            <a:ext cx="11429999" cy="4859383"/>
          </a:xfrm>
        </p:spPr>
        <p:txBody>
          <a:bodyPr>
            <a:noAutofit/>
          </a:bodyPr>
          <a:lstStyle/>
          <a:p>
            <a:r>
              <a:rPr lang="en-US" sz="3200" dirty="0"/>
              <a:t>The problems of poor societal value, corruption, incomplete disclosure of information, lack of organisational ethics or clearly defined ethical standard for non-accountants in many organisations are also said to affect observance where there is poor governance in public sector organisations. </a:t>
            </a:r>
          </a:p>
          <a:p>
            <a:r>
              <a:rPr lang="en-US" sz="3200" dirty="0"/>
              <a:t>The word ethics involves more than compliance with policies, laws and regulations. </a:t>
            </a:r>
          </a:p>
          <a:p>
            <a:r>
              <a:rPr lang="en-US" sz="3200" dirty="0"/>
              <a:t>Simply put the ethics has been defined has a science of morals. It involves learning the difference between what is right and wrong and then doing the right thing (Oladele etal.,2012).</a:t>
            </a:r>
          </a:p>
        </p:txBody>
      </p:sp>
    </p:spTree>
    <p:extLst>
      <p:ext uri="{BB962C8B-B14F-4D97-AF65-F5344CB8AC3E}">
        <p14:creationId xmlns:p14="http://schemas.microsoft.com/office/powerpoint/2010/main" val="242083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526" y="365125"/>
            <a:ext cx="10413274" cy="1325563"/>
          </a:xfrm>
        </p:spPr>
        <p:txBody>
          <a:bodyPr>
            <a:normAutofit fontScale="90000"/>
          </a:bodyPr>
          <a:lstStyle/>
          <a:p>
            <a:br>
              <a:rPr lang="en-US" b="1" dirty="0">
                <a:latin typeface="+mn-lt"/>
              </a:rPr>
            </a:br>
            <a:r>
              <a:rPr lang="en-US" b="1" dirty="0">
                <a:latin typeface="+mn-lt"/>
              </a:rPr>
              <a:t>Literature Review Cont’d</a:t>
            </a:r>
            <a:br>
              <a:rPr lang="en-US" dirty="0">
                <a:latin typeface="+mn-lt"/>
              </a:rPr>
            </a:br>
            <a:endParaRPr lang="en-US" dirty="0">
              <a:latin typeface="+mn-lt"/>
            </a:endParaRPr>
          </a:p>
        </p:txBody>
      </p:sp>
      <p:sp>
        <p:nvSpPr>
          <p:cNvPr id="3" name="Content Placeholder 2"/>
          <p:cNvSpPr>
            <a:spLocks noGrp="1"/>
          </p:cNvSpPr>
          <p:nvPr>
            <p:ph idx="1"/>
          </p:nvPr>
        </p:nvSpPr>
        <p:spPr>
          <a:xfrm>
            <a:off x="838199" y="1528354"/>
            <a:ext cx="10996749" cy="4963886"/>
          </a:xfrm>
        </p:spPr>
        <p:txBody>
          <a:bodyPr>
            <a:noAutofit/>
          </a:bodyPr>
          <a:lstStyle/>
          <a:p>
            <a:r>
              <a:rPr lang="en-US" sz="3000" dirty="0"/>
              <a:t>The question therefore is who decides what is right and what is wrong? </a:t>
            </a:r>
          </a:p>
          <a:p>
            <a:r>
              <a:rPr lang="en-US" sz="3000" dirty="0"/>
              <a:t>This may be a question that is difficult to answer because human behaviours are as varied as the planet cultures and geopolitical society (Sliva,2020).</a:t>
            </a:r>
          </a:p>
          <a:p>
            <a:r>
              <a:rPr lang="en-US" sz="3000" dirty="0"/>
              <a:t> What therefore may be acceptable in one culture might be unacceptable to another. </a:t>
            </a:r>
          </a:p>
          <a:p>
            <a:r>
              <a:rPr lang="en-US" sz="3000" dirty="0"/>
              <a:t>From the above, it can be adduced therefore that ethical behaviour is not only limited to following rules and regulations but includes the putting of moral restraints on our personal desires and acting in a manner that follows the spirit of guidelines.</a:t>
            </a:r>
          </a:p>
        </p:txBody>
      </p:sp>
    </p:spTree>
    <p:extLst>
      <p:ext uri="{BB962C8B-B14F-4D97-AF65-F5344CB8AC3E}">
        <p14:creationId xmlns:p14="http://schemas.microsoft.com/office/powerpoint/2010/main" val="330235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3039</Words>
  <Application>Microsoft Office PowerPoint</Application>
  <PresentationFormat>Widescreen</PresentationFormat>
  <Paragraphs>462</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Algerian</vt:lpstr>
      <vt:lpstr>Arial</vt:lpstr>
      <vt:lpstr>Calibri</vt:lpstr>
      <vt:lpstr>Calibri Light</vt:lpstr>
      <vt:lpstr>Google Sans</vt:lpstr>
      <vt:lpstr>Times New Roman</vt:lpstr>
      <vt:lpstr>Verdana</vt:lpstr>
      <vt:lpstr>Office Theme</vt:lpstr>
      <vt:lpstr>                    AN ASSESSMENT OF EXTERNAL FACTORS AFFECTING THE QUALITY OF GOVERNANCE AMONG PUBLIC SECTOR INSTITUTIONS IN NIGERIA Presented at the 6th CAPCDR CONFERENCE  Titled Social Science and Business </vt:lpstr>
      <vt:lpstr>OUTLINE</vt:lpstr>
      <vt:lpstr>INTRODUCTION</vt:lpstr>
      <vt:lpstr>INTRODUCTION Cont’d</vt:lpstr>
      <vt:lpstr>INTRODUCTION Cont’d</vt:lpstr>
      <vt:lpstr> Conceptual Framework and Literature Review </vt:lpstr>
      <vt:lpstr> Literature Review Cont’d </vt:lpstr>
      <vt:lpstr> Literature Review Cont’d </vt:lpstr>
      <vt:lpstr> Literature Review Cont’d </vt:lpstr>
      <vt:lpstr> Literature Review Cont’d </vt:lpstr>
      <vt:lpstr> Literature Review Cont’d </vt:lpstr>
      <vt:lpstr> Literature Review Cont’d </vt:lpstr>
      <vt:lpstr> Literature Review Cont’d </vt:lpstr>
      <vt:lpstr> Research Methodology  </vt:lpstr>
      <vt:lpstr>POPULATION FOR THE STUDY </vt:lpstr>
      <vt:lpstr>POPULATION FOR THE STUDY Cont’d</vt:lpstr>
      <vt:lpstr> Table 3.1: Distribution of the selected MDAs and Respondents </vt:lpstr>
      <vt:lpstr>RESULT AND DISCUSSION</vt:lpstr>
      <vt:lpstr>RESULT AND DISCUSSION Cont’d</vt:lpstr>
      <vt:lpstr>RESULT AND DISCUSSION Cont’d</vt:lpstr>
      <vt:lpstr>RESULT AND DISCUSSION Cont’d</vt:lpstr>
      <vt:lpstr> Table 3.2: External factors and Public Sector Governance </vt:lpstr>
      <vt:lpstr>Influence of external factors on ethical behaviour/observance</vt:lpstr>
      <vt:lpstr>Table 3.3: Pairwise correlations</vt:lpstr>
      <vt:lpstr>Pairwise correlations’ Explanation</vt:lpstr>
      <vt:lpstr> Table 3.4: Linear regression  </vt:lpstr>
      <vt:lpstr>Table 3.5: Extent of Trade Unions (e.g. NASU, SSANU, ASURI etc.) Influence on Governance Quality</vt:lpstr>
      <vt:lpstr>CONCLUSION AND RECOMMENDATION</vt:lpstr>
      <vt:lpstr>SELECTED REFRENCES</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ASSESSMENT OF EXTERNAL FACTORS AFFECTING THE QUALITY OF GOVERNANCE AMONG PUBLIC SECTOR INSTITUTIONS IN NIGERIA</dc:title>
  <dc:creator>USER</dc:creator>
  <cp:lastModifiedBy>Advocate Dr Kazi Abdul Mannan</cp:lastModifiedBy>
  <cp:revision>32</cp:revision>
  <dcterms:created xsi:type="dcterms:W3CDTF">2023-11-14T23:10:18Z</dcterms:created>
  <dcterms:modified xsi:type="dcterms:W3CDTF">2023-11-16T10:26:13Z</dcterms:modified>
</cp:coreProperties>
</file>