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71" r:id="rId6"/>
    <p:sldId id="260" r:id="rId7"/>
    <p:sldId id="261" r:id="rId8"/>
    <p:sldId id="262" r:id="rId9"/>
    <p:sldId id="263" r:id="rId10"/>
    <p:sldId id="272" r:id="rId11"/>
    <p:sldId id="266" r:id="rId12"/>
    <p:sldId id="269"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Poppins Bold" panose="020B0604020202020204" charset="0"/>
      <p:regular r:id="rId18"/>
    </p:embeddedFont>
    <p:embeddedFont>
      <p:font typeface="Poppins Light" panose="00000400000000000000" pitchFamily="2" charset="0"/>
      <p:regular r:id="rId19"/>
      <p:italic r:id="rId20"/>
    </p:embeddedFont>
    <p:embeddedFont>
      <p:font typeface="Poppins Medium" panose="00000600000000000000" pitchFamily="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716182" y="9836474"/>
            <a:ext cx="16855636" cy="450526"/>
            <a:chOff x="0" y="0"/>
            <a:chExt cx="5701783" cy="152400"/>
          </a:xfrm>
        </p:grpSpPr>
        <p:sp>
          <p:nvSpPr>
            <p:cNvPr id="3" name="Freeform 3"/>
            <p:cNvSpPr/>
            <p:nvPr/>
          </p:nvSpPr>
          <p:spPr>
            <a:xfrm>
              <a:off x="0" y="0"/>
              <a:ext cx="5701783" cy="152400"/>
            </a:xfrm>
            <a:custGeom>
              <a:avLst/>
              <a:gdLst/>
              <a:ahLst/>
              <a:cxnLst/>
              <a:rect l="l" t="t" r="r" b="b"/>
              <a:pathLst>
                <a:path w="5701783" h="152400">
                  <a:moveTo>
                    <a:pt x="0" y="0"/>
                  </a:moveTo>
                  <a:lnTo>
                    <a:pt x="5701783" y="0"/>
                  </a:lnTo>
                  <a:lnTo>
                    <a:pt x="5701783" y="152400"/>
                  </a:lnTo>
                  <a:lnTo>
                    <a:pt x="0" y="152400"/>
                  </a:lnTo>
                  <a:close/>
                </a:path>
              </a:pathLst>
            </a:custGeom>
            <a:solidFill>
              <a:srgbClr val="00C49A"/>
            </a:solidFill>
          </p:spPr>
        </p:sp>
      </p:grpSp>
      <p:sp>
        <p:nvSpPr>
          <p:cNvPr id="4" name="TextBox 4"/>
          <p:cNvSpPr txBox="1"/>
          <p:nvPr/>
        </p:nvSpPr>
        <p:spPr>
          <a:xfrm>
            <a:off x="3026764" y="2857500"/>
            <a:ext cx="13203836" cy="3693319"/>
          </a:xfrm>
          <a:prstGeom prst="rect">
            <a:avLst/>
          </a:prstGeom>
        </p:spPr>
        <p:txBody>
          <a:bodyPr wrap="square" lIns="0" tIns="0" rIns="0" bIns="0" rtlCol="0" anchor="t">
            <a:spAutoFit/>
          </a:bodyPr>
          <a:lstStyle/>
          <a:p>
            <a:pPr algn="ctr">
              <a:lnSpc>
                <a:spcPts val="9600"/>
              </a:lnSpc>
            </a:pPr>
            <a:r>
              <a:rPr lang="en-US" sz="8000" spc="248" dirty="0">
                <a:solidFill>
                  <a:srgbClr val="333333"/>
                </a:solidFill>
                <a:latin typeface="Poppins Bold"/>
              </a:rPr>
              <a:t>ENTREPRENERUSHIP EDUCATION IN INDIAN CONTEXT</a:t>
            </a:r>
          </a:p>
        </p:txBody>
      </p:sp>
      <p:sp>
        <p:nvSpPr>
          <p:cNvPr id="5" name="TextBox 5"/>
          <p:cNvSpPr txBox="1"/>
          <p:nvPr/>
        </p:nvSpPr>
        <p:spPr>
          <a:xfrm>
            <a:off x="6629400" y="402916"/>
            <a:ext cx="6689295" cy="872034"/>
          </a:xfrm>
          <a:prstGeom prst="rect">
            <a:avLst/>
          </a:prstGeom>
        </p:spPr>
        <p:txBody>
          <a:bodyPr wrap="square" lIns="0" tIns="0" rIns="0" bIns="0" rtlCol="0" anchor="t">
            <a:spAutoFit/>
          </a:bodyPr>
          <a:lstStyle/>
          <a:p>
            <a:pPr algn="ctr">
              <a:lnSpc>
                <a:spcPts val="3359"/>
              </a:lnSpc>
            </a:pPr>
            <a:r>
              <a:rPr lang="en-US" sz="2400" dirty="0">
                <a:solidFill>
                  <a:srgbClr val="333333"/>
                </a:solidFill>
                <a:latin typeface="Poppins Medium"/>
              </a:rPr>
              <a:t>INTERNATIONAL CONFERENCE ON SOCIAL SCIENCE AND BUSINESS</a:t>
            </a:r>
          </a:p>
        </p:txBody>
      </p:sp>
      <p:sp>
        <p:nvSpPr>
          <p:cNvPr id="6" name="TextBox 6"/>
          <p:cNvSpPr txBox="1"/>
          <p:nvPr/>
        </p:nvSpPr>
        <p:spPr>
          <a:xfrm>
            <a:off x="8522280" y="1475433"/>
            <a:ext cx="2903533" cy="436017"/>
          </a:xfrm>
          <a:prstGeom prst="rect">
            <a:avLst/>
          </a:prstGeom>
        </p:spPr>
        <p:txBody>
          <a:bodyPr lIns="0" tIns="0" rIns="0" bIns="0" rtlCol="0" anchor="t">
            <a:spAutoFit/>
          </a:bodyPr>
          <a:lstStyle/>
          <a:p>
            <a:pPr algn="ctr">
              <a:lnSpc>
                <a:spcPts val="3359"/>
              </a:lnSpc>
            </a:pPr>
            <a:r>
              <a:rPr lang="en-US" sz="2400" dirty="0">
                <a:solidFill>
                  <a:srgbClr val="333333"/>
                </a:solidFill>
                <a:latin typeface="Poppins Light"/>
              </a:rPr>
              <a:t>CAPCDR</a:t>
            </a:r>
          </a:p>
        </p:txBody>
      </p:sp>
      <p:sp>
        <p:nvSpPr>
          <p:cNvPr id="7" name="TextBox 7"/>
          <p:cNvSpPr txBox="1"/>
          <p:nvPr/>
        </p:nvSpPr>
        <p:spPr>
          <a:xfrm>
            <a:off x="1028700" y="402916"/>
            <a:ext cx="3996127" cy="436017"/>
          </a:xfrm>
          <a:prstGeom prst="rect">
            <a:avLst/>
          </a:prstGeom>
        </p:spPr>
        <p:txBody>
          <a:bodyPr lIns="0" tIns="0" rIns="0" bIns="0" rtlCol="0" anchor="t">
            <a:spAutoFit/>
          </a:bodyPr>
          <a:lstStyle/>
          <a:p>
            <a:pPr>
              <a:lnSpc>
                <a:spcPts val="3359"/>
              </a:lnSpc>
            </a:pPr>
            <a:r>
              <a:rPr lang="en-US" sz="2400" dirty="0">
                <a:solidFill>
                  <a:srgbClr val="333333"/>
                </a:solidFill>
                <a:latin typeface="Poppins Medium"/>
              </a:rPr>
              <a:t>December 16-17, 2023</a:t>
            </a:r>
          </a:p>
        </p:txBody>
      </p:sp>
      <p:sp>
        <p:nvSpPr>
          <p:cNvPr id="8" name="TextBox 8"/>
          <p:cNvSpPr txBox="1"/>
          <p:nvPr/>
        </p:nvSpPr>
        <p:spPr>
          <a:xfrm>
            <a:off x="1028700" y="1069668"/>
            <a:ext cx="3996127" cy="872034"/>
          </a:xfrm>
          <a:prstGeom prst="rect">
            <a:avLst/>
          </a:prstGeom>
        </p:spPr>
        <p:txBody>
          <a:bodyPr lIns="0" tIns="0" rIns="0" bIns="0" rtlCol="0" anchor="t">
            <a:spAutoFit/>
          </a:bodyPr>
          <a:lstStyle/>
          <a:p>
            <a:pPr>
              <a:lnSpc>
                <a:spcPts val="3359"/>
              </a:lnSpc>
            </a:pPr>
            <a:r>
              <a:rPr lang="en-US" sz="2400" dirty="0">
                <a:solidFill>
                  <a:srgbClr val="333333"/>
                </a:solidFill>
                <a:latin typeface="Poppins Light"/>
              </a:rPr>
              <a:t>Department of Education, University of Delhi</a:t>
            </a:r>
          </a:p>
        </p:txBody>
      </p:sp>
      <p:sp>
        <p:nvSpPr>
          <p:cNvPr id="9" name="AutoShape 9"/>
          <p:cNvSpPr/>
          <p:nvPr/>
        </p:nvSpPr>
        <p:spPr>
          <a:xfrm rot="-5400000">
            <a:off x="4989927" y="1071454"/>
            <a:ext cx="2161958" cy="0"/>
          </a:xfrm>
          <a:prstGeom prst="line">
            <a:avLst/>
          </a:prstGeom>
          <a:ln w="19050" cap="rnd">
            <a:solidFill>
              <a:srgbClr val="00C49A"/>
            </a:solidFill>
            <a:prstDash val="solid"/>
            <a:headEnd type="none" w="sm" len="sm"/>
            <a:tailEnd type="none" w="sm" len="sm"/>
          </a:ln>
        </p:spPr>
      </p:sp>
      <p:sp>
        <p:nvSpPr>
          <p:cNvPr id="10" name="AutoShape 10"/>
          <p:cNvSpPr/>
          <p:nvPr/>
        </p:nvSpPr>
        <p:spPr>
          <a:xfrm rot="-5400000">
            <a:off x="12811075" y="1071454"/>
            <a:ext cx="2161958" cy="0"/>
          </a:xfrm>
          <a:prstGeom prst="line">
            <a:avLst/>
          </a:prstGeom>
          <a:ln w="19050" cap="rnd">
            <a:solidFill>
              <a:srgbClr val="00C49A"/>
            </a:solidFill>
            <a:prstDash val="solid"/>
            <a:headEnd type="none" w="sm" len="sm"/>
            <a:tailEnd type="none" w="sm" len="sm"/>
          </a:ln>
        </p:spPr>
      </p:sp>
      <p:sp>
        <p:nvSpPr>
          <p:cNvPr id="11" name="TextBox 11"/>
          <p:cNvSpPr txBox="1"/>
          <p:nvPr/>
        </p:nvSpPr>
        <p:spPr>
          <a:xfrm>
            <a:off x="14020801" y="402916"/>
            <a:ext cx="3238500" cy="436017"/>
          </a:xfrm>
          <a:prstGeom prst="rect">
            <a:avLst/>
          </a:prstGeom>
        </p:spPr>
        <p:txBody>
          <a:bodyPr wrap="square" lIns="0" tIns="0" rIns="0" bIns="0" rtlCol="0" anchor="t">
            <a:spAutoFit/>
          </a:bodyPr>
          <a:lstStyle/>
          <a:p>
            <a:pPr algn="r">
              <a:lnSpc>
                <a:spcPts val="3359"/>
              </a:lnSpc>
            </a:pPr>
            <a:r>
              <a:rPr lang="en-IN" sz="2400" dirty="0"/>
              <a:t>CAPCDR-6th Conference</a:t>
            </a:r>
            <a:endParaRPr lang="en-US" sz="2400" dirty="0">
              <a:solidFill>
                <a:srgbClr val="333333"/>
              </a:solidFill>
              <a:latin typeface="Poppins Medium"/>
            </a:endParaRPr>
          </a:p>
        </p:txBody>
      </p:sp>
      <p:sp>
        <p:nvSpPr>
          <p:cNvPr id="12" name="TextBox 12"/>
          <p:cNvSpPr txBox="1"/>
          <p:nvPr/>
        </p:nvSpPr>
        <p:spPr>
          <a:xfrm>
            <a:off x="14355767" y="1069668"/>
            <a:ext cx="2903533" cy="855362"/>
          </a:xfrm>
          <a:prstGeom prst="rect">
            <a:avLst/>
          </a:prstGeom>
        </p:spPr>
        <p:txBody>
          <a:bodyPr lIns="0" tIns="0" rIns="0" bIns="0" rtlCol="0" anchor="t">
            <a:spAutoFit/>
          </a:bodyPr>
          <a:lstStyle/>
          <a:p>
            <a:pPr algn="ctr">
              <a:lnSpc>
                <a:spcPts val="3359"/>
              </a:lnSpc>
            </a:pPr>
            <a:r>
              <a:rPr lang="en-IN" sz="2400" dirty="0"/>
              <a:t>Edu41161223</a:t>
            </a:r>
            <a:br>
              <a:rPr lang="en-IN" sz="2400" dirty="0"/>
            </a:br>
            <a:r>
              <a:rPr lang="en-IN" sz="2400" dirty="0"/>
              <a:t>India</a:t>
            </a:r>
            <a:endParaRPr lang="en-US" sz="2400" dirty="0">
              <a:solidFill>
                <a:srgbClr val="333333"/>
              </a:solidFill>
              <a:latin typeface="Poppins Light"/>
            </a:endParaRPr>
          </a:p>
        </p:txBody>
      </p:sp>
      <p:sp>
        <p:nvSpPr>
          <p:cNvPr id="13" name="AutoShape 13"/>
          <p:cNvSpPr/>
          <p:nvPr/>
        </p:nvSpPr>
        <p:spPr>
          <a:xfrm>
            <a:off x="716182" y="2176246"/>
            <a:ext cx="16855636" cy="0"/>
          </a:xfrm>
          <a:prstGeom prst="line">
            <a:avLst/>
          </a:prstGeom>
          <a:ln w="19050" cap="rnd">
            <a:solidFill>
              <a:srgbClr val="00C49A"/>
            </a:solidFill>
            <a:prstDash val="solid"/>
            <a:headEnd type="none" w="sm" len="sm"/>
            <a:tailEnd type="none" w="sm" len="sm"/>
          </a:ln>
        </p:spPr>
      </p:sp>
      <p:sp>
        <p:nvSpPr>
          <p:cNvPr id="14" name="TextBox 5"/>
          <p:cNvSpPr txBox="1"/>
          <p:nvPr/>
        </p:nvSpPr>
        <p:spPr>
          <a:xfrm>
            <a:off x="5799352" y="6667500"/>
            <a:ext cx="6689295" cy="3052118"/>
          </a:xfrm>
          <a:prstGeom prst="rect">
            <a:avLst/>
          </a:prstGeom>
        </p:spPr>
        <p:txBody>
          <a:bodyPr wrap="square" lIns="0" tIns="0" rIns="0" bIns="0" rtlCol="0" anchor="t">
            <a:spAutoFit/>
          </a:bodyPr>
          <a:lstStyle/>
          <a:p>
            <a:pPr algn="ctr">
              <a:lnSpc>
                <a:spcPts val="3359"/>
              </a:lnSpc>
            </a:pPr>
            <a:r>
              <a:rPr lang="en-US" sz="2400" dirty="0">
                <a:solidFill>
                  <a:srgbClr val="333333"/>
                </a:solidFill>
                <a:latin typeface="Poppins Medium"/>
              </a:rPr>
              <a:t>Presented by:</a:t>
            </a:r>
          </a:p>
          <a:p>
            <a:pPr algn="ctr">
              <a:lnSpc>
                <a:spcPts val="3359"/>
              </a:lnSpc>
            </a:pPr>
            <a:r>
              <a:rPr lang="en-US" sz="2400" dirty="0">
                <a:solidFill>
                  <a:srgbClr val="333333"/>
                </a:solidFill>
                <a:latin typeface="Poppins Medium"/>
              </a:rPr>
              <a:t>Deepak</a:t>
            </a:r>
          </a:p>
          <a:p>
            <a:pPr algn="ctr">
              <a:lnSpc>
                <a:spcPts val="3359"/>
              </a:lnSpc>
            </a:pPr>
            <a:r>
              <a:rPr lang="en-US" sz="2400" dirty="0">
                <a:solidFill>
                  <a:srgbClr val="333333"/>
                </a:solidFill>
                <a:latin typeface="Poppins Medium"/>
              </a:rPr>
              <a:t>&amp;</a:t>
            </a:r>
          </a:p>
          <a:p>
            <a:pPr algn="ctr">
              <a:lnSpc>
                <a:spcPts val="3359"/>
              </a:lnSpc>
            </a:pPr>
            <a:r>
              <a:rPr lang="en-US" sz="2400" dirty="0" err="1">
                <a:solidFill>
                  <a:srgbClr val="333333"/>
                </a:solidFill>
                <a:latin typeface="Poppins Medium"/>
              </a:rPr>
              <a:t>Rashmi</a:t>
            </a:r>
            <a:r>
              <a:rPr lang="en-US" sz="2400" dirty="0">
                <a:solidFill>
                  <a:srgbClr val="333333"/>
                </a:solidFill>
                <a:latin typeface="Poppins Medium"/>
              </a:rPr>
              <a:t> Pal</a:t>
            </a:r>
          </a:p>
          <a:p>
            <a:pPr algn="ctr">
              <a:lnSpc>
                <a:spcPts val="3359"/>
              </a:lnSpc>
            </a:pPr>
            <a:r>
              <a:rPr lang="en-US" sz="2400" dirty="0">
                <a:solidFill>
                  <a:srgbClr val="333333"/>
                </a:solidFill>
                <a:latin typeface="Poppins Medium"/>
              </a:rPr>
              <a:t>Ph.D. Scholar</a:t>
            </a:r>
          </a:p>
          <a:p>
            <a:pPr algn="ctr">
              <a:lnSpc>
                <a:spcPts val="3359"/>
              </a:lnSpc>
            </a:pPr>
            <a:r>
              <a:rPr lang="en-US" sz="2400" dirty="0">
                <a:solidFill>
                  <a:srgbClr val="333333"/>
                </a:solidFill>
                <a:latin typeface="Poppins Medium"/>
              </a:rPr>
              <a:t>Department of Education</a:t>
            </a:r>
          </a:p>
          <a:p>
            <a:pPr algn="ctr">
              <a:lnSpc>
                <a:spcPts val="3359"/>
              </a:lnSpc>
            </a:pPr>
            <a:r>
              <a:rPr lang="en-US" sz="2400" dirty="0">
                <a:solidFill>
                  <a:srgbClr val="333333"/>
                </a:solidFill>
                <a:latin typeface="Poppins Medium"/>
              </a:rPr>
              <a:t>University of Delhi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450526"/>
            <a:chOff x="0" y="0"/>
            <a:chExt cx="6186311" cy="152400"/>
          </a:xfrm>
        </p:grpSpPr>
        <p:sp>
          <p:nvSpPr>
            <p:cNvPr id="3" name="Freeform 3"/>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00C49A"/>
            </a:solidFill>
          </p:spPr>
        </p:sp>
      </p:grpSp>
      <p:sp>
        <p:nvSpPr>
          <p:cNvPr id="7" name="TextBox 7"/>
          <p:cNvSpPr txBox="1"/>
          <p:nvPr/>
        </p:nvSpPr>
        <p:spPr>
          <a:xfrm>
            <a:off x="828077" y="1738436"/>
            <a:ext cx="14108077" cy="7720062"/>
          </a:xfrm>
          <a:prstGeom prst="rect">
            <a:avLst/>
          </a:prstGeom>
        </p:spPr>
        <p:txBody>
          <a:bodyPr wrap="square" lIns="0" tIns="0" rIns="0" bIns="0" rtlCol="0" anchor="t">
            <a:spAutoFit/>
          </a:bodyPr>
          <a:lstStyle/>
          <a:p>
            <a:pPr marL="518160" lvl="1" indent="-259080" algn="just">
              <a:lnSpc>
                <a:spcPts val="4320"/>
              </a:lnSpc>
              <a:buFont typeface="Arial"/>
              <a:buChar char="•"/>
            </a:pPr>
            <a:r>
              <a:rPr lang="en-US" sz="2800" dirty="0">
                <a:solidFill>
                  <a:srgbClr val="333333"/>
                </a:solidFill>
                <a:latin typeface="Poppins Light "/>
              </a:rPr>
              <a:t>In FGDs, students mentioned that EMC period is conducted after assembly in school.</a:t>
            </a:r>
          </a:p>
          <a:p>
            <a:pPr marL="518160" lvl="1" indent="-259080" algn="just">
              <a:lnSpc>
                <a:spcPts val="4320"/>
              </a:lnSpc>
              <a:buFont typeface="Arial"/>
              <a:buChar char="•"/>
            </a:pPr>
            <a:r>
              <a:rPr lang="en-US" sz="2800" dirty="0">
                <a:solidFill>
                  <a:srgbClr val="333333"/>
                </a:solidFill>
                <a:latin typeface="Poppins Light "/>
              </a:rPr>
              <a:t>They mentioned that the teachers start with Meditation or </a:t>
            </a:r>
            <a:r>
              <a:rPr lang="en-US" sz="2800" dirty="0" err="1">
                <a:solidFill>
                  <a:srgbClr val="333333"/>
                </a:solidFill>
                <a:latin typeface="Poppins Light "/>
              </a:rPr>
              <a:t>Focussing</a:t>
            </a:r>
            <a:r>
              <a:rPr lang="en-US" sz="2800" dirty="0">
                <a:solidFill>
                  <a:srgbClr val="333333"/>
                </a:solidFill>
                <a:latin typeface="Poppins Light "/>
              </a:rPr>
              <a:t> on One Thought Activity and it helps them to concentrate for longer duration. It helped them to study for longer hours also.</a:t>
            </a:r>
          </a:p>
          <a:p>
            <a:pPr marL="518160" lvl="1" indent="-259080" algn="just">
              <a:lnSpc>
                <a:spcPts val="4320"/>
              </a:lnSpc>
              <a:buFont typeface="Arial"/>
              <a:buChar char="•"/>
            </a:pPr>
            <a:r>
              <a:rPr lang="en-US" sz="2800" dirty="0">
                <a:solidFill>
                  <a:srgbClr val="333333"/>
                </a:solidFill>
                <a:latin typeface="Poppins Light "/>
              </a:rPr>
              <a:t>The stories and activities enrich their understanding and motivate them to further pursue their goal in life. </a:t>
            </a:r>
          </a:p>
          <a:p>
            <a:pPr marL="518160" lvl="1" indent="-259080" algn="just">
              <a:lnSpc>
                <a:spcPts val="4320"/>
              </a:lnSpc>
              <a:buFont typeface="Arial"/>
              <a:buChar char="•"/>
            </a:pPr>
            <a:r>
              <a:rPr lang="en-US" sz="2800" dirty="0">
                <a:solidFill>
                  <a:srgbClr val="333333"/>
                </a:solidFill>
                <a:latin typeface="Poppins Light "/>
              </a:rPr>
              <a:t>The communication skills are enhanced and JAM (Just A Minute), Debates, sessions with experts, question and answer session of their startup contribute in their holistic development also.</a:t>
            </a:r>
          </a:p>
          <a:p>
            <a:pPr marL="518160" lvl="1" indent="-259080" algn="just">
              <a:lnSpc>
                <a:spcPts val="4320"/>
              </a:lnSpc>
              <a:buFont typeface="Arial"/>
              <a:buChar char="•"/>
            </a:pPr>
            <a:r>
              <a:rPr lang="en-US" sz="2800" dirty="0">
                <a:solidFill>
                  <a:srgbClr val="333333"/>
                </a:solidFill>
                <a:latin typeface="Poppins Light "/>
              </a:rPr>
              <a:t>They mentioned that they have their own identity as they are </a:t>
            </a:r>
            <a:r>
              <a:rPr lang="en-US" sz="2800" dirty="0" err="1">
                <a:solidFill>
                  <a:srgbClr val="333333"/>
                </a:solidFill>
                <a:latin typeface="Poppins Light "/>
              </a:rPr>
              <a:t>categorised</a:t>
            </a:r>
            <a:r>
              <a:rPr lang="en-US" sz="2800" dirty="0">
                <a:solidFill>
                  <a:srgbClr val="333333"/>
                </a:solidFill>
                <a:latin typeface="Poppins Light "/>
              </a:rPr>
              <a:t> as ‘Business Blasters’.</a:t>
            </a:r>
          </a:p>
          <a:p>
            <a:pPr marL="518160" lvl="1" indent="-259080" algn="just">
              <a:lnSpc>
                <a:spcPts val="4320"/>
              </a:lnSpc>
              <a:buFont typeface="Arial"/>
              <a:buChar char="•"/>
            </a:pPr>
            <a:r>
              <a:rPr lang="en-US" sz="2800" dirty="0">
                <a:solidFill>
                  <a:srgbClr val="333333"/>
                </a:solidFill>
                <a:latin typeface="Poppins Light "/>
              </a:rPr>
              <a:t>These kind of exposures have given them the opportunity to pursue their dream project and experiential learning.</a:t>
            </a:r>
            <a:endParaRPr lang="en-US" sz="2800" dirty="0">
              <a:latin typeface="Poppins Light "/>
            </a:endParaRPr>
          </a:p>
          <a:p>
            <a:pPr marL="518160" lvl="1" indent="-259080" algn="just">
              <a:lnSpc>
                <a:spcPts val="4320"/>
              </a:lnSpc>
              <a:buFont typeface="Arial"/>
              <a:buChar char="•"/>
            </a:pPr>
            <a:endParaRPr lang="en-US" sz="2800" dirty="0">
              <a:solidFill>
                <a:srgbClr val="333333"/>
              </a:solidFill>
              <a:latin typeface="Poppins Light "/>
            </a:endParaRPr>
          </a:p>
        </p:txBody>
      </p:sp>
      <p:sp>
        <p:nvSpPr>
          <p:cNvPr id="8" name="TextBox 8"/>
          <p:cNvSpPr txBox="1"/>
          <p:nvPr/>
        </p:nvSpPr>
        <p:spPr>
          <a:xfrm>
            <a:off x="16918147" y="9134475"/>
            <a:ext cx="682307" cy="581025"/>
          </a:xfrm>
          <a:prstGeom prst="rect">
            <a:avLst/>
          </a:prstGeom>
        </p:spPr>
        <p:txBody>
          <a:bodyPr lIns="0" tIns="0" rIns="0" bIns="0" rtlCol="0" anchor="t">
            <a:spAutoFit/>
          </a:bodyPr>
          <a:lstStyle/>
          <a:p>
            <a:pPr algn="r">
              <a:lnSpc>
                <a:spcPts val="4800"/>
              </a:lnSpc>
            </a:pPr>
            <a:r>
              <a:rPr lang="en-US" sz="3000">
                <a:solidFill>
                  <a:srgbClr val="333333"/>
                </a:solidFill>
                <a:latin typeface="Poppins Medium"/>
              </a:rPr>
              <a:t>8</a:t>
            </a:r>
          </a:p>
        </p:txBody>
      </p:sp>
      <p:sp>
        <p:nvSpPr>
          <p:cNvPr id="9" name="TextBox 9"/>
          <p:cNvSpPr txBox="1"/>
          <p:nvPr/>
        </p:nvSpPr>
        <p:spPr>
          <a:xfrm>
            <a:off x="4343400" y="1048871"/>
            <a:ext cx="10592755" cy="486672"/>
          </a:xfrm>
          <a:prstGeom prst="rect">
            <a:avLst/>
          </a:prstGeom>
        </p:spPr>
        <p:txBody>
          <a:bodyPr lIns="0" tIns="0" rIns="0" bIns="0" rtlCol="0" anchor="t">
            <a:spAutoFit/>
          </a:bodyPr>
          <a:lstStyle/>
          <a:p>
            <a:pPr algn="ctr">
              <a:lnSpc>
                <a:spcPts val="2879"/>
              </a:lnSpc>
            </a:pPr>
            <a:r>
              <a:rPr lang="en-US" sz="5400" spc="74" dirty="0">
                <a:solidFill>
                  <a:srgbClr val="333333"/>
                </a:solidFill>
                <a:latin typeface="Poppins Medium"/>
              </a:rPr>
              <a:t>FINDINGS</a:t>
            </a:r>
          </a:p>
        </p:txBody>
      </p:sp>
      <p:sp>
        <p:nvSpPr>
          <p:cNvPr id="10" name="TextBox 10"/>
          <p:cNvSpPr txBox="1"/>
          <p:nvPr/>
        </p:nvSpPr>
        <p:spPr>
          <a:xfrm>
            <a:off x="423885" y="1028700"/>
            <a:ext cx="538253" cy="361950"/>
          </a:xfrm>
          <a:prstGeom prst="rect">
            <a:avLst/>
          </a:prstGeom>
        </p:spPr>
        <p:txBody>
          <a:bodyPr lIns="0" tIns="0" rIns="0" bIns="0" rtlCol="0" anchor="t">
            <a:spAutoFit/>
          </a:bodyPr>
          <a:lstStyle/>
          <a:p>
            <a:pPr algn="ctr">
              <a:lnSpc>
                <a:spcPts val="2879"/>
              </a:lnSpc>
            </a:pPr>
            <a:r>
              <a:rPr lang="en-US" sz="2400" spc="74">
                <a:solidFill>
                  <a:srgbClr val="333333"/>
                </a:solidFill>
                <a:latin typeface="Poppins Medium"/>
              </a:rPr>
              <a:t>II</a:t>
            </a:r>
          </a:p>
        </p:txBody>
      </p:sp>
      <p:pic>
        <p:nvPicPr>
          <p:cNvPr id="11"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52447" y="7394801"/>
            <a:ext cx="3162445" cy="2892199"/>
          </a:xfrm>
          <a:prstGeom prst="rect">
            <a:avLst/>
          </a:prstGeom>
        </p:spPr>
      </p:pic>
    </p:spTree>
    <p:extLst>
      <p:ext uri="{BB962C8B-B14F-4D97-AF65-F5344CB8AC3E}">
        <p14:creationId xmlns:p14="http://schemas.microsoft.com/office/powerpoint/2010/main" val="3207771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64580" y="6151252"/>
            <a:ext cx="3707134" cy="4135748"/>
          </a:xfrm>
          <a:prstGeom prst="rect">
            <a:avLst/>
          </a:prstGeom>
        </p:spPr>
      </p:pic>
      <p:sp>
        <p:nvSpPr>
          <p:cNvPr id="6" name="TextBox 6"/>
          <p:cNvSpPr txBox="1"/>
          <p:nvPr/>
        </p:nvSpPr>
        <p:spPr>
          <a:xfrm>
            <a:off x="962138" y="1790700"/>
            <a:ext cx="16030462" cy="9374361"/>
          </a:xfrm>
          <a:prstGeom prst="rect">
            <a:avLst/>
          </a:prstGeom>
        </p:spPr>
        <p:txBody>
          <a:bodyPr wrap="square" lIns="0" tIns="0" rIns="0" bIns="0" rtlCol="0" anchor="t">
            <a:spAutoFit/>
          </a:bodyPr>
          <a:lstStyle/>
          <a:p>
            <a:pPr>
              <a:lnSpc>
                <a:spcPts val="4320"/>
              </a:lnSpc>
            </a:pPr>
            <a:r>
              <a:rPr lang="en-US" sz="2400" i="1" dirty="0">
                <a:solidFill>
                  <a:srgbClr val="333333"/>
                </a:solidFill>
                <a:latin typeface="Poppins Light"/>
              </a:rPr>
              <a:t>“</a:t>
            </a:r>
            <a:r>
              <a:rPr lang="en-US" sz="2400" i="1" dirty="0">
                <a:solidFill>
                  <a:srgbClr val="333333"/>
                </a:solidFill>
              </a:rPr>
              <a:t>I like EMC period as it has many activities and it makes learning fun”</a:t>
            </a:r>
          </a:p>
          <a:p>
            <a:pPr algn="r">
              <a:lnSpc>
                <a:spcPts val="4320"/>
              </a:lnSpc>
            </a:pPr>
            <a:r>
              <a:rPr lang="en-US" sz="2400" dirty="0">
                <a:solidFill>
                  <a:srgbClr val="333333"/>
                </a:solidFill>
              </a:rPr>
              <a:t>-Class IX Student</a:t>
            </a:r>
          </a:p>
          <a:p>
            <a:pPr>
              <a:lnSpc>
                <a:spcPts val="4320"/>
              </a:lnSpc>
            </a:pPr>
            <a:r>
              <a:rPr lang="en-US" sz="2400" i="1" dirty="0">
                <a:solidFill>
                  <a:srgbClr val="333333"/>
                </a:solidFill>
              </a:rPr>
              <a:t>“I got to know about how we can help others and also motivate each other”</a:t>
            </a:r>
          </a:p>
          <a:p>
            <a:pPr algn="r">
              <a:lnSpc>
                <a:spcPts val="4320"/>
              </a:lnSpc>
            </a:pPr>
            <a:r>
              <a:rPr lang="en-US" sz="2400" dirty="0">
                <a:solidFill>
                  <a:srgbClr val="333333"/>
                </a:solidFill>
              </a:rPr>
              <a:t>-Class XII Student</a:t>
            </a:r>
          </a:p>
          <a:p>
            <a:pPr>
              <a:lnSpc>
                <a:spcPts val="4320"/>
              </a:lnSpc>
            </a:pPr>
            <a:r>
              <a:rPr lang="en-US" sz="2400" i="1" dirty="0">
                <a:solidFill>
                  <a:srgbClr val="333333"/>
                </a:solidFill>
              </a:rPr>
              <a:t>“I thought that it will be a burden as it is new period. Now I think it is really interesting how it makes us happy”.</a:t>
            </a:r>
          </a:p>
          <a:p>
            <a:pPr algn="r">
              <a:lnSpc>
                <a:spcPts val="4320"/>
              </a:lnSpc>
            </a:pPr>
            <a:r>
              <a:rPr lang="en-US" sz="2400" dirty="0">
                <a:solidFill>
                  <a:srgbClr val="333333"/>
                </a:solidFill>
              </a:rPr>
              <a:t>-Class IX Student</a:t>
            </a:r>
          </a:p>
          <a:p>
            <a:pPr>
              <a:lnSpc>
                <a:spcPts val="4320"/>
              </a:lnSpc>
            </a:pPr>
            <a:r>
              <a:rPr lang="en-US" sz="2400" i="1" dirty="0">
                <a:solidFill>
                  <a:srgbClr val="333333"/>
                </a:solidFill>
              </a:rPr>
              <a:t>“The stories have many elements and the teacher discuss and relate it with our real life so that we can learn in better way”</a:t>
            </a:r>
          </a:p>
          <a:p>
            <a:pPr algn="r">
              <a:lnSpc>
                <a:spcPts val="4320"/>
              </a:lnSpc>
            </a:pPr>
            <a:r>
              <a:rPr lang="en-US" sz="2400" dirty="0">
                <a:solidFill>
                  <a:srgbClr val="333333"/>
                </a:solidFill>
              </a:rPr>
              <a:t>-Class X Student</a:t>
            </a:r>
          </a:p>
          <a:p>
            <a:pPr marL="342900" indent="-342900">
              <a:lnSpc>
                <a:spcPts val="4320"/>
              </a:lnSpc>
              <a:buFont typeface="Arial" pitchFamily="34" charset="0"/>
              <a:buChar char="•"/>
            </a:pPr>
            <a:r>
              <a:rPr lang="en-US" sz="2400" dirty="0">
                <a:solidFill>
                  <a:srgbClr val="333333"/>
                </a:solidFill>
              </a:rPr>
              <a:t>These kind of reflections by students shows the enrichment of EMC in Schools and how it motivates the student to pursue their dreams and initiate their own business.</a:t>
            </a:r>
          </a:p>
          <a:p>
            <a:pPr marL="342900" indent="-342900">
              <a:lnSpc>
                <a:spcPts val="4320"/>
              </a:lnSpc>
              <a:buFont typeface="Arial" pitchFamily="34" charset="0"/>
              <a:buChar char="•"/>
            </a:pPr>
            <a:r>
              <a:rPr lang="en-US" sz="2400" dirty="0">
                <a:solidFill>
                  <a:srgbClr val="333333"/>
                </a:solidFill>
              </a:rPr>
              <a:t>E</a:t>
            </a:r>
            <a:r>
              <a:rPr lang="en-US" sz="2400" dirty="0"/>
              <a:t>ntrepreneurship education contributes in nurturing creativity, problem-solving abilities, and a mindset of self-reliance among students, positioning them to contribute to society.</a:t>
            </a:r>
          </a:p>
          <a:p>
            <a:pPr>
              <a:lnSpc>
                <a:spcPts val="4320"/>
              </a:lnSpc>
            </a:pPr>
            <a:endParaRPr lang="en-US" sz="2400" dirty="0"/>
          </a:p>
          <a:p>
            <a:pPr>
              <a:lnSpc>
                <a:spcPts val="4320"/>
              </a:lnSpc>
            </a:pPr>
            <a:endParaRPr lang="en-IN" sz="2400" dirty="0"/>
          </a:p>
          <a:p>
            <a:pPr algn="r">
              <a:lnSpc>
                <a:spcPts val="4320"/>
              </a:lnSpc>
            </a:pPr>
            <a:endParaRPr lang="en-US" sz="2400" dirty="0">
              <a:solidFill>
                <a:srgbClr val="333333"/>
              </a:solidFill>
              <a:latin typeface="Poppins Light"/>
            </a:endParaRPr>
          </a:p>
          <a:p>
            <a:pPr>
              <a:lnSpc>
                <a:spcPts val="4320"/>
              </a:lnSpc>
            </a:pPr>
            <a:endParaRPr lang="en-US" sz="2400" dirty="0">
              <a:solidFill>
                <a:srgbClr val="333333"/>
              </a:solidFill>
              <a:latin typeface="Poppins Light"/>
            </a:endParaRPr>
          </a:p>
          <a:p>
            <a:pPr marL="342900" indent="-342900">
              <a:lnSpc>
                <a:spcPts val="4320"/>
              </a:lnSpc>
              <a:buFont typeface="Arial" pitchFamily="34" charset="0"/>
              <a:buChar char="•"/>
            </a:pPr>
            <a:endParaRPr lang="en-US" sz="2400" dirty="0">
              <a:solidFill>
                <a:srgbClr val="333333"/>
              </a:solidFill>
              <a:latin typeface="Poppins Light"/>
            </a:endParaRPr>
          </a:p>
        </p:txBody>
      </p:sp>
      <p:sp>
        <p:nvSpPr>
          <p:cNvPr id="7" name="TextBox 7"/>
          <p:cNvSpPr txBox="1"/>
          <p:nvPr/>
        </p:nvSpPr>
        <p:spPr>
          <a:xfrm>
            <a:off x="16918147" y="9134475"/>
            <a:ext cx="682307" cy="581025"/>
          </a:xfrm>
          <a:prstGeom prst="rect">
            <a:avLst/>
          </a:prstGeom>
        </p:spPr>
        <p:txBody>
          <a:bodyPr lIns="0" tIns="0" rIns="0" bIns="0" rtlCol="0" anchor="t">
            <a:spAutoFit/>
          </a:bodyPr>
          <a:lstStyle/>
          <a:p>
            <a:pPr algn="r">
              <a:lnSpc>
                <a:spcPts val="4800"/>
              </a:lnSpc>
            </a:pPr>
            <a:r>
              <a:rPr lang="en-US" sz="3000">
                <a:solidFill>
                  <a:srgbClr val="2D4263"/>
                </a:solidFill>
                <a:latin typeface="Poppins Medium"/>
              </a:rPr>
              <a:t>11</a:t>
            </a:r>
          </a:p>
        </p:txBody>
      </p:sp>
      <p:grpSp>
        <p:nvGrpSpPr>
          <p:cNvPr id="8" name="Group 8"/>
          <p:cNvGrpSpPr/>
          <p:nvPr/>
        </p:nvGrpSpPr>
        <p:grpSpPr>
          <a:xfrm>
            <a:off x="0" y="0"/>
            <a:ext cx="18288000" cy="450526"/>
            <a:chOff x="0" y="0"/>
            <a:chExt cx="6186311" cy="152400"/>
          </a:xfrm>
        </p:grpSpPr>
        <p:sp>
          <p:nvSpPr>
            <p:cNvPr id="9" name="Freeform 9"/>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00C49A"/>
            </a:solidFill>
          </p:spPr>
        </p:sp>
      </p:grpSp>
      <p:sp>
        <p:nvSpPr>
          <p:cNvPr id="10" name="TextBox 10"/>
          <p:cNvSpPr txBox="1"/>
          <p:nvPr/>
        </p:nvSpPr>
        <p:spPr>
          <a:xfrm>
            <a:off x="3439097" y="1055594"/>
            <a:ext cx="12562903" cy="371897"/>
          </a:xfrm>
          <a:prstGeom prst="rect">
            <a:avLst/>
          </a:prstGeom>
        </p:spPr>
        <p:txBody>
          <a:bodyPr wrap="square" lIns="0" tIns="0" rIns="0" bIns="0" rtlCol="0" anchor="t">
            <a:spAutoFit/>
          </a:bodyPr>
          <a:lstStyle/>
          <a:p>
            <a:pPr algn="ctr">
              <a:lnSpc>
                <a:spcPts val="2879"/>
              </a:lnSpc>
            </a:pPr>
            <a:r>
              <a:rPr lang="en-US" sz="5400" spc="74" dirty="0">
                <a:solidFill>
                  <a:srgbClr val="333333"/>
                </a:solidFill>
                <a:latin typeface="Poppins Medium"/>
              </a:rPr>
              <a:t>REFLECTIONS AND CONCLUSION</a:t>
            </a:r>
          </a:p>
        </p:txBody>
      </p:sp>
      <p:sp>
        <p:nvSpPr>
          <p:cNvPr id="11" name="TextBox 11"/>
          <p:cNvSpPr txBox="1"/>
          <p:nvPr/>
        </p:nvSpPr>
        <p:spPr>
          <a:xfrm>
            <a:off x="423885" y="1028700"/>
            <a:ext cx="538253" cy="361950"/>
          </a:xfrm>
          <a:prstGeom prst="rect">
            <a:avLst/>
          </a:prstGeom>
        </p:spPr>
        <p:txBody>
          <a:bodyPr lIns="0" tIns="0" rIns="0" bIns="0" rtlCol="0" anchor="t">
            <a:spAutoFit/>
          </a:bodyPr>
          <a:lstStyle/>
          <a:p>
            <a:pPr algn="ctr">
              <a:lnSpc>
                <a:spcPts val="2879"/>
              </a:lnSpc>
            </a:pPr>
            <a:r>
              <a:rPr lang="en-US" sz="2400" spc="74">
                <a:solidFill>
                  <a:srgbClr val="333333"/>
                </a:solidFill>
                <a:latin typeface="Poppins Medium"/>
              </a:rPr>
              <a:t>IV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716182" y="9836474"/>
            <a:ext cx="16855636" cy="450526"/>
            <a:chOff x="0" y="0"/>
            <a:chExt cx="5701783" cy="152400"/>
          </a:xfrm>
        </p:grpSpPr>
        <p:sp>
          <p:nvSpPr>
            <p:cNvPr id="3" name="Freeform 3"/>
            <p:cNvSpPr/>
            <p:nvPr/>
          </p:nvSpPr>
          <p:spPr>
            <a:xfrm>
              <a:off x="0" y="0"/>
              <a:ext cx="5701783" cy="152400"/>
            </a:xfrm>
            <a:custGeom>
              <a:avLst/>
              <a:gdLst/>
              <a:ahLst/>
              <a:cxnLst/>
              <a:rect l="l" t="t" r="r" b="b"/>
              <a:pathLst>
                <a:path w="5701783" h="152400">
                  <a:moveTo>
                    <a:pt x="0" y="0"/>
                  </a:moveTo>
                  <a:lnTo>
                    <a:pt x="5701783" y="0"/>
                  </a:lnTo>
                  <a:lnTo>
                    <a:pt x="5701783" y="152400"/>
                  </a:lnTo>
                  <a:lnTo>
                    <a:pt x="0" y="152400"/>
                  </a:lnTo>
                  <a:close/>
                </a:path>
              </a:pathLst>
            </a:custGeom>
            <a:solidFill>
              <a:srgbClr val="00C49A"/>
            </a:solidFill>
          </p:spPr>
        </p:sp>
      </p:grpSp>
      <p:sp>
        <p:nvSpPr>
          <p:cNvPr id="4" name="TextBox 4"/>
          <p:cNvSpPr txBox="1"/>
          <p:nvPr/>
        </p:nvSpPr>
        <p:spPr>
          <a:xfrm>
            <a:off x="4505592" y="3334871"/>
            <a:ext cx="9386462" cy="2447925"/>
          </a:xfrm>
          <a:prstGeom prst="rect">
            <a:avLst/>
          </a:prstGeom>
        </p:spPr>
        <p:txBody>
          <a:bodyPr lIns="0" tIns="0" rIns="0" bIns="0" rtlCol="0" anchor="t">
            <a:spAutoFit/>
          </a:bodyPr>
          <a:lstStyle/>
          <a:p>
            <a:pPr algn="ctr">
              <a:lnSpc>
                <a:spcPts val="9600"/>
              </a:lnSpc>
            </a:pPr>
            <a:r>
              <a:rPr lang="en-US" sz="8000" spc="248" dirty="0">
                <a:solidFill>
                  <a:srgbClr val="333333"/>
                </a:solidFill>
                <a:latin typeface="Poppins Bold"/>
              </a:rPr>
              <a:t>Thank you</a:t>
            </a:r>
          </a:p>
          <a:p>
            <a:pPr algn="ctr">
              <a:lnSpc>
                <a:spcPts val="9600"/>
              </a:lnSpc>
            </a:pPr>
            <a:r>
              <a:rPr lang="en-US" sz="8000" spc="248" dirty="0">
                <a:solidFill>
                  <a:srgbClr val="333333"/>
                </a:solidFill>
                <a:latin typeface="Poppins Bold"/>
              </a:rPr>
              <a:t>for listening!</a:t>
            </a:r>
          </a:p>
        </p:txBody>
      </p:sp>
      <p:sp>
        <p:nvSpPr>
          <p:cNvPr id="5" name="TextBox 5"/>
          <p:cNvSpPr txBox="1"/>
          <p:nvPr/>
        </p:nvSpPr>
        <p:spPr>
          <a:xfrm>
            <a:off x="6400800" y="402916"/>
            <a:ext cx="6917895" cy="872034"/>
          </a:xfrm>
          <a:prstGeom prst="rect">
            <a:avLst/>
          </a:prstGeom>
        </p:spPr>
        <p:txBody>
          <a:bodyPr wrap="square" lIns="0" tIns="0" rIns="0" bIns="0" rtlCol="0" anchor="t">
            <a:spAutoFit/>
          </a:bodyPr>
          <a:lstStyle/>
          <a:p>
            <a:pPr algn="ctr">
              <a:lnSpc>
                <a:spcPts val="3359"/>
              </a:lnSpc>
            </a:pPr>
            <a:r>
              <a:rPr lang="en-US" sz="2400" dirty="0">
                <a:solidFill>
                  <a:srgbClr val="333333"/>
                </a:solidFill>
                <a:latin typeface="Poppins Medium"/>
              </a:rPr>
              <a:t>INTERNATIONAL CONFERENCE ON SOCIAL SCIENCE AND BUSINESS</a:t>
            </a:r>
          </a:p>
        </p:txBody>
      </p:sp>
      <p:sp>
        <p:nvSpPr>
          <p:cNvPr id="6" name="TextBox 6"/>
          <p:cNvSpPr txBox="1"/>
          <p:nvPr/>
        </p:nvSpPr>
        <p:spPr>
          <a:xfrm>
            <a:off x="8686800" y="1302802"/>
            <a:ext cx="2903533" cy="436017"/>
          </a:xfrm>
          <a:prstGeom prst="rect">
            <a:avLst/>
          </a:prstGeom>
        </p:spPr>
        <p:txBody>
          <a:bodyPr lIns="0" tIns="0" rIns="0" bIns="0" rtlCol="0" anchor="t">
            <a:spAutoFit/>
          </a:bodyPr>
          <a:lstStyle/>
          <a:p>
            <a:pPr algn="ctr">
              <a:lnSpc>
                <a:spcPts val="3359"/>
              </a:lnSpc>
            </a:pPr>
            <a:r>
              <a:rPr lang="en-US" sz="2400" dirty="0">
                <a:solidFill>
                  <a:srgbClr val="333333"/>
                </a:solidFill>
                <a:latin typeface="Poppins Light"/>
              </a:rPr>
              <a:t>CAPCDR</a:t>
            </a:r>
          </a:p>
        </p:txBody>
      </p:sp>
      <p:sp>
        <p:nvSpPr>
          <p:cNvPr id="7" name="TextBox 7"/>
          <p:cNvSpPr txBox="1"/>
          <p:nvPr/>
        </p:nvSpPr>
        <p:spPr>
          <a:xfrm>
            <a:off x="1028700" y="402916"/>
            <a:ext cx="3996127" cy="436017"/>
          </a:xfrm>
          <a:prstGeom prst="rect">
            <a:avLst/>
          </a:prstGeom>
        </p:spPr>
        <p:txBody>
          <a:bodyPr lIns="0" tIns="0" rIns="0" bIns="0" rtlCol="0" anchor="t">
            <a:spAutoFit/>
          </a:bodyPr>
          <a:lstStyle/>
          <a:p>
            <a:pPr>
              <a:lnSpc>
                <a:spcPts val="3359"/>
              </a:lnSpc>
            </a:pPr>
            <a:r>
              <a:rPr lang="en-US" sz="2400" dirty="0">
                <a:solidFill>
                  <a:srgbClr val="333333"/>
                </a:solidFill>
                <a:latin typeface="Poppins Medium"/>
              </a:rPr>
              <a:t>December 16-17, 2023</a:t>
            </a:r>
          </a:p>
        </p:txBody>
      </p:sp>
      <p:sp>
        <p:nvSpPr>
          <p:cNvPr id="8" name="TextBox 8"/>
          <p:cNvSpPr txBox="1"/>
          <p:nvPr/>
        </p:nvSpPr>
        <p:spPr>
          <a:xfrm>
            <a:off x="1028700" y="1069668"/>
            <a:ext cx="3996127" cy="872034"/>
          </a:xfrm>
          <a:prstGeom prst="rect">
            <a:avLst/>
          </a:prstGeom>
        </p:spPr>
        <p:txBody>
          <a:bodyPr lIns="0" tIns="0" rIns="0" bIns="0" rtlCol="0" anchor="t">
            <a:spAutoFit/>
          </a:bodyPr>
          <a:lstStyle/>
          <a:p>
            <a:pPr>
              <a:lnSpc>
                <a:spcPts val="3359"/>
              </a:lnSpc>
            </a:pPr>
            <a:r>
              <a:rPr lang="en-US" sz="2400" dirty="0">
                <a:solidFill>
                  <a:srgbClr val="333333"/>
                </a:solidFill>
                <a:latin typeface="Poppins Light"/>
              </a:rPr>
              <a:t>Department of Education, University of Delhi</a:t>
            </a:r>
          </a:p>
        </p:txBody>
      </p:sp>
      <p:sp>
        <p:nvSpPr>
          <p:cNvPr id="9" name="AutoShape 9"/>
          <p:cNvSpPr/>
          <p:nvPr/>
        </p:nvSpPr>
        <p:spPr>
          <a:xfrm rot="-5400000">
            <a:off x="4989927" y="1071454"/>
            <a:ext cx="2161958" cy="0"/>
          </a:xfrm>
          <a:prstGeom prst="line">
            <a:avLst/>
          </a:prstGeom>
          <a:ln w="19050" cap="rnd">
            <a:solidFill>
              <a:srgbClr val="00C49A"/>
            </a:solidFill>
            <a:prstDash val="solid"/>
            <a:headEnd type="none" w="sm" len="sm"/>
            <a:tailEnd type="none" w="sm" len="sm"/>
          </a:ln>
        </p:spPr>
      </p:sp>
      <p:sp>
        <p:nvSpPr>
          <p:cNvPr id="10" name="AutoShape 10"/>
          <p:cNvSpPr/>
          <p:nvPr/>
        </p:nvSpPr>
        <p:spPr>
          <a:xfrm rot="-5400000">
            <a:off x="12811075" y="1071454"/>
            <a:ext cx="2161958" cy="0"/>
          </a:xfrm>
          <a:prstGeom prst="line">
            <a:avLst/>
          </a:prstGeom>
          <a:ln w="19050" cap="rnd">
            <a:solidFill>
              <a:srgbClr val="00C49A"/>
            </a:solidFill>
            <a:prstDash val="solid"/>
            <a:headEnd type="none" w="sm" len="sm"/>
            <a:tailEnd type="none" w="sm" len="sm"/>
          </a:ln>
        </p:spPr>
      </p:sp>
      <p:sp>
        <p:nvSpPr>
          <p:cNvPr id="11" name="TextBox 11"/>
          <p:cNvSpPr txBox="1"/>
          <p:nvPr/>
        </p:nvSpPr>
        <p:spPr>
          <a:xfrm>
            <a:off x="14355767" y="402916"/>
            <a:ext cx="3475033" cy="436017"/>
          </a:xfrm>
          <a:prstGeom prst="rect">
            <a:avLst/>
          </a:prstGeom>
        </p:spPr>
        <p:txBody>
          <a:bodyPr wrap="square" lIns="0" tIns="0" rIns="0" bIns="0" rtlCol="0" anchor="t">
            <a:spAutoFit/>
          </a:bodyPr>
          <a:lstStyle/>
          <a:p>
            <a:pPr algn="ctr">
              <a:lnSpc>
                <a:spcPts val="3359"/>
              </a:lnSpc>
            </a:pPr>
            <a:r>
              <a:rPr lang="en-IN" sz="2400" dirty="0"/>
              <a:t>CAPCDR-6th Conference</a:t>
            </a:r>
            <a:endParaRPr lang="en-US" sz="2400" dirty="0">
              <a:solidFill>
                <a:srgbClr val="333333"/>
              </a:solidFill>
              <a:latin typeface="Poppins Medium"/>
            </a:endParaRPr>
          </a:p>
        </p:txBody>
      </p:sp>
      <p:sp>
        <p:nvSpPr>
          <p:cNvPr id="12" name="TextBox 12"/>
          <p:cNvSpPr txBox="1"/>
          <p:nvPr/>
        </p:nvSpPr>
        <p:spPr>
          <a:xfrm>
            <a:off x="14355767" y="1069668"/>
            <a:ext cx="3475033" cy="1308050"/>
          </a:xfrm>
          <a:prstGeom prst="rect">
            <a:avLst/>
          </a:prstGeom>
        </p:spPr>
        <p:txBody>
          <a:bodyPr wrap="square" lIns="0" tIns="0" rIns="0" bIns="0" rtlCol="0" anchor="t">
            <a:spAutoFit/>
          </a:bodyPr>
          <a:lstStyle/>
          <a:p>
            <a:pPr algn="ctr">
              <a:lnSpc>
                <a:spcPts val="3359"/>
              </a:lnSpc>
            </a:pPr>
            <a:r>
              <a:rPr lang="en-IN" sz="2400" dirty="0"/>
              <a:t>Edu41161223</a:t>
            </a:r>
            <a:br>
              <a:rPr lang="en-IN" sz="2400" dirty="0"/>
            </a:br>
            <a:r>
              <a:rPr lang="en-IN" sz="2400" dirty="0"/>
              <a:t>India</a:t>
            </a:r>
            <a:endParaRPr lang="en-US" sz="2400" dirty="0">
              <a:solidFill>
                <a:srgbClr val="333333"/>
              </a:solidFill>
              <a:latin typeface="Poppins Light"/>
            </a:endParaRPr>
          </a:p>
          <a:p>
            <a:pPr algn="r">
              <a:lnSpc>
                <a:spcPts val="3359"/>
              </a:lnSpc>
            </a:pPr>
            <a:endParaRPr lang="en-US" sz="2400" dirty="0">
              <a:solidFill>
                <a:srgbClr val="333333"/>
              </a:solidFill>
              <a:latin typeface="Poppins Light"/>
            </a:endParaRPr>
          </a:p>
        </p:txBody>
      </p:sp>
      <p:sp>
        <p:nvSpPr>
          <p:cNvPr id="13" name="AutoShape 13"/>
          <p:cNvSpPr/>
          <p:nvPr/>
        </p:nvSpPr>
        <p:spPr>
          <a:xfrm>
            <a:off x="716182" y="2176246"/>
            <a:ext cx="16855636" cy="0"/>
          </a:xfrm>
          <a:prstGeom prst="line">
            <a:avLst/>
          </a:prstGeom>
          <a:ln w="19050" cap="rnd">
            <a:solidFill>
              <a:srgbClr val="00C49A"/>
            </a:solidFill>
            <a:prstDash val="soli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6174322" y="2448793"/>
            <a:ext cx="8481782" cy="615553"/>
          </a:xfrm>
          <a:prstGeom prst="rect">
            <a:avLst/>
          </a:prstGeom>
        </p:spPr>
        <p:txBody>
          <a:bodyPr lIns="0" tIns="0" rIns="0" bIns="0" rtlCol="0" anchor="t">
            <a:spAutoFit/>
          </a:bodyPr>
          <a:lstStyle/>
          <a:p>
            <a:pPr>
              <a:lnSpc>
                <a:spcPts val="4800"/>
              </a:lnSpc>
            </a:pPr>
            <a:r>
              <a:rPr lang="en-US" sz="3000" dirty="0">
                <a:solidFill>
                  <a:srgbClr val="333333"/>
                </a:solidFill>
                <a:latin typeface="Poppins Light"/>
              </a:rPr>
              <a:t>Introduction and Rationale</a:t>
            </a:r>
          </a:p>
        </p:txBody>
      </p:sp>
      <p:sp>
        <p:nvSpPr>
          <p:cNvPr id="3" name="TextBox 3"/>
          <p:cNvSpPr txBox="1"/>
          <p:nvPr/>
        </p:nvSpPr>
        <p:spPr>
          <a:xfrm>
            <a:off x="6174322" y="3733293"/>
            <a:ext cx="8837078" cy="615553"/>
          </a:xfrm>
          <a:prstGeom prst="rect">
            <a:avLst/>
          </a:prstGeom>
        </p:spPr>
        <p:txBody>
          <a:bodyPr wrap="square" lIns="0" tIns="0" rIns="0" bIns="0" rtlCol="0" anchor="t">
            <a:spAutoFit/>
          </a:bodyPr>
          <a:lstStyle/>
          <a:p>
            <a:pPr>
              <a:lnSpc>
                <a:spcPts val="4800"/>
              </a:lnSpc>
            </a:pPr>
            <a:r>
              <a:rPr lang="en-US" sz="3000" dirty="0">
                <a:solidFill>
                  <a:srgbClr val="333333"/>
                </a:solidFill>
                <a:latin typeface="Poppins Light"/>
              </a:rPr>
              <a:t>Entrepreneurship Education</a:t>
            </a:r>
          </a:p>
        </p:txBody>
      </p:sp>
      <p:sp>
        <p:nvSpPr>
          <p:cNvPr id="4" name="TextBox 4"/>
          <p:cNvSpPr txBox="1"/>
          <p:nvPr/>
        </p:nvSpPr>
        <p:spPr>
          <a:xfrm>
            <a:off x="6174322" y="5017794"/>
            <a:ext cx="8481782" cy="581025"/>
          </a:xfrm>
          <a:prstGeom prst="rect">
            <a:avLst/>
          </a:prstGeom>
        </p:spPr>
        <p:txBody>
          <a:bodyPr lIns="0" tIns="0" rIns="0" bIns="0" rtlCol="0" anchor="t">
            <a:spAutoFit/>
          </a:bodyPr>
          <a:lstStyle/>
          <a:p>
            <a:pPr>
              <a:lnSpc>
                <a:spcPts val="4800"/>
              </a:lnSpc>
            </a:pPr>
            <a:r>
              <a:rPr lang="en-US" sz="3000">
                <a:solidFill>
                  <a:srgbClr val="333333"/>
                </a:solidFill>
                <a:latin typeface="Poppins Light"/>
              </a:rPr>
              <a:t>Methodology</a:t>
            </a:r>
          </a:p>
        </p:txBody>
      </p:sp>
      <p:sp>
        <p:nvSpPr>
          <p:cNvPr id="5" name="TextBox 5"/>
          <p:cNvSpPr txBox="1"/>
          <p:nvPr/>
        </p:nvSpPr>
        <p:spPr>
          <a:xfrm>
            <a:off x="6174322" y="6302294"/>
            <a:ext cx="8481782" cy="615553"/>
          </a:xfrm>
          <a:prstGeom prst="rect">
            <a:avLst/>
          </a:prstGeom>
        </p:spPr>
        <p:txBody>
          <a:bodyPr lIns="0" tIns="0" rIns="0" bIns="0" rtlCol="0" anchor="t">
            <a:spAutoFit/>
          </a:bodyPr>
          <a:lstStyle/>
          <a:p>
            <a:pPr>
              <a:lnSpc>
                <a:spcPts val="4800"/>
              </a:lnSpc>
            </a:pPr>
            <a:r>
              <a:rPr lang="en-US" sz="3000" dirty="0">
                <a:solidFill>
                  <a:srgbClr val="333333"/>
                </a:solidFill>
                <a:latin typeface="Poppins Light"/>
              </a:rPr>
              <a:t>Findings and Discussions</a:t>
            </a:r>
          </a:p>
        </p:txBody>
      </p:sp>
      <p:sp>
        <p:nvSpPr>
          <p:cNvPr id="6" name="TextBox 6"/>
          <p:cNvSpPr txBox="1"/>
          <p:nvPr/>
        </p:nvSpPr>
        <p:spPr>
          <a:xfrm>
            <a:off x="6174322" y="7586794"/>
            <a:ext cx="8481782" cy="615553"/>
          </a:xfrm>
          <a:prstGeom prst="rect">
            <a:avLst/>
          </a:prstGeom>
        </p:spPr>
        <p:txBody>
          <a:bodyPr lIns="0" tIns="0" rIns="0" bIns="0" rtlCol="0" anchor="t">
            <a:spAutoFit/>
          </a:bodyPr>
          <a:lstStyle/>
          <a:p>
            <a:pPr>
              <a:lnSpc>
                <a:spcPts val="4800"/>
              </a:lnSpc>
            </a:pPr>
            <a:r>
              <a:rPr lang="en-US" sz="3000" dirty="0">
                <a:solidFill>
                  <a:srgbClr val="333333"/>
                </a:solidFill>
                <a:latin typeface="Poppins Light"/>
              </a:rPr>
              <a:t>Conclusion </a:t>
            </a:r>
          </a:p>
        </p:txBody>
      </p:sp>
      <p:sp>
        <p:nvSpPr>
          <p:cNvPr id="7" name="TextBox 7"/>
          <p:cNvSpPr txBox="1"/>
          <p:nvPr/>
        </p:nvSpPr>
        <p:spPr>
          <a:xfrm>
            <a:off x="4881969" y="2448793"/>
            <a:ext cx="682307" cy="581025"/>
          </a:xfrm>
          <a:prstGeom prst="rect">
            <a:avLst/>
          </a:prstGeom>
        </p:spPr>
        <p:txBody>
          <a:bodyPr lIns="0" tIns="0" rIns="0" bIns="0" rtlCol="0" anchor="t">
            <a:spAutoFit/>
          </a:bodyPr>
          <a:lstStyle/>
          <a:p>
            <a:pPr>
              <a:lnSpc>
                <a:spcPts val="4800"/>
              </a:lnSpc>
            </a:pPr>
            <a:r>
              <a:rPr lang="en-US" sz="3000">
                <a:solidFill>
                  <a:srgbClr val="333333"/>
                </a:solidFill>
                <a:latin typeface="Poppins Medium"/>
              </a:rPr>
              <a:t>I</a:t>
            </a:r>
          </a:p>
        </p:txBody>
      </p:sp>
      <p:sp>
        <p:nvSpPr>
          <p:cNvPr id="8" name="TextBox 8"/>
          <p:cNvSpPr txBox="1"/>
          <p:nvPr/>
        </p:nvSpPr>
        <p:spPr>
          <a:xfrm>
            <a:off x="4881969" y="3733293"/>
            <a:ext cx="682307" cy="581025"/>
          </a:xfrm>
          <a:prstGeom prst="rect">
            <a:avLst/>
          </a:prstGeom>
        </p:spPr>
        <p:txBody>
          <a:bodyPr lIns="0" tIns="0" rIns="0" bIns="0" rtlCol="0" anchor="t">
            <a:spAutoFit/>
          </a:bodyPr>
          <a:lstStyle/>
          <a:p>
            <a:pPr>
              <a:lnSpc>
                <a:spcPts val="4800"/>
              </a:lnSpc>
            </a:pPr>
            <a:r>
              <a:rPr lang="en-US" sz="3000">
                <a:solidFill>
                  <a:srgbClr val="333333"/>
                </a:solidFill>
                <a:latin typeface="Poppins Medium"/>
              </a:rPr>
              <a:t>II</a:t>
            </a:r>
          </a:p>
        </p:txBody>
      </p:sp>
      <p:sp>
        <p:nvSpPr>
          <p:cNvPr id="9" name="TextBox 9"/>
          <p:cNvSpPr txBox="1"/>
          <p:nvPr/>
        </p:nvSpPr>
        <p:spPr>
          <a:xfrm>
            <a:off x="4881969" y="5017794"/>
            <a:ext cx="682307" cy="581025"/>
          </a:xfrm>
          <a:prstGeom prst="rect">
            <a:avLst/>
          </a:prstGeom>
        </p:spPr>
        <p:txBody>
          <a:bodyPr lIns="0" tIns="0" rIns="0" bIns="0" rtlCol="0" anchor="t">
            <a:spAutoFit/>
          </a:bodyPr>
          <a:lstStyle/>
          <a:p>
            <a:pPr>
              <a:lnSpc>
                <a:spcPts val="4800"/>
              </a:lnSpc>
            </a:pPr>
            <a:r>
              <a:rPr lang="en-US" sz="3000">
                <a:solidFill>
                  <a:srgbClr val="333333"/>
                </a:solidFill>
                <a:latin typeface="Poppins Medium"/>
              </a:rPr>
              <a:t>III</a:t>
            </a:r>
          </a:p>
        </p:txBody>
      </p:sp>
      <p:sp>
        <p:nvSpPr>
          <p:cNvPr id="10" name="TextBox 10"/>
          <p:cNvSpPr txBox="1"/>
          <p:nvPr/>
        </p:nvSpPr>
        <p:spPr>
          <a:xfrm>
            <a:off x="4881969" y="6302294"/>
            <a:ext cx="682307" cy="581025"/>
          </a:xfrm>
          <a:prstGeom prst="rect">
            <a:avLst/>
          </a:prstGeom>
        </p:spPr>
        <p:txBody>
          <a:bodyPr lIns="0" tIns="0" rIns="0" bIns="0" rtlCol="0" anchor="t">
            <a:spAutoFit/>
          </a:bodyPr>
          <a:lstStyle/>
          <a:p>
            <a:pPr>
              <a:lnSpc>
                <a:spcPts val="4800"/>
              </a:lnSpc>
            </a:pPr>
            <a:r>
              <a:rPr lang="en-US" sz="3000">
                <a:solidFill>
                  <a:srgbClr val="333333"/>
                </a:solidFill>
                <a:latin typeface="Poppins Medium"/>
              </a:rPr>
              <a:t>IV</a:t>
            </a:r>
          </a:p>
        </p:txBody>
      </p:sp>
      <p:sp>
        <p:nvSpPr>
          <p:cNvPr id="11" name="TextBox 11"/>
          <p:cNvSpPr txBox="1"/>
          <p:nvPr/>
        </p:nvSpPr>
        <p:spPr>
          <a:xfrm>
            <a:off x="4881969" y="7586794"/>
            <a:ext cx="682307" cy="581025"/>
          </a:xfrm>
          <a:prstGeom prst="rect">
            <a:avLst/>
          </a:prstGeom>
        </p:spPr>
        <p:txBody>
          <a:bodyPr lIns="0" tIns="0" rIns="0" bIns="0" rtlCol="0" anchor="t">
            <a:spAutoFit/>
          </a:bodyPr>
          <a:lstStyle/>
          <a:p>
            <a:pPr>
              <a:lnSpc>
                <a:spcPts val="4800"/>
              </a:lnSpc>
            </a:pPr>
            <a:r>
              <a:rPr lang="en-US" sz="3000">
                <a:solidFill>
                  <a:srgbClr val="333333"/>
                </a:solidFill>
                <a:latin typeface="Poppins Medium"/>
              </a:rPr>
              <a:t>V</a:t>
            </a:r>
          </a:p>
        </p:txBody>
      </p:sp>
      <p:sp>
        <p:nvSpPr>
          <p:cNvPr id="12" name="TextBox 12"/>
          <p:cNvSpPr txBox="1"/>
          <p:nvPr/>
        </p:nvSpPr>
        <p:spPr>
          <a:xfrm>
            <a:off x="16166354" y="2448793"/>
            <a:ext cx="682307" cy="581025"/>
          </a:xfrm>
          <a:prstGeom prst="rect">
            <a:avLst/>
          </a:prstGeom>
        </p:spPr>
        <p:txBody>
          <a:bodyPr lIns="0" tIns="0" rIns="0" bIns="0" rtlCol="0" anchor="t">
            <a:spAutoFit/>
          </a:bodyPr>
          <a:lstStyle/>
          <a:p>
            <a:pPr algn="r">
              <a:lnSpc>
                <a:spcPts val="4800"/>
              </a:lnSpc>
            </a:pPr>
            <a:r>
              <a:rPr lang="en-US" sz="3000">
                <a:solidFill>
                  <a:srgbClr val="333333"/>
                </a:solidFill>
                <a:latin typeface="Poppins Medium"/>
              </a:rPr>
              <a:t>3</a:t>
            </a:r>
          </a:p>
        </p:txBody>
      </p:sp>
      <p:sp>
        <p:nvSpPr>
          <p:cNvPr id="13" name="TextBox 13"/>
          <p:cNvSpPr txBox="1"/>
          <p:nvPr/>
        </p:nvSpPr>
        <p:spPr>
          <a:xfrm>
            <a:off x="16166354" y="3733293"/>
            <a:ext cx="682307" cy="615553"/>
          </a:xfrm>
          <a:prstGeom prst="rect">
            <a:avLst/>
          </a:prstGeom>
        </p:spPr>
        <p:txBody>
          <a:bodyPr lIns="0" tIns="0" rIns="0" bIns="0" rtlCol="0" anchor="t">
            <a:spAutoFit/>
          </a:bodyPr>
          <a:lstStyle/>
          <a:p>
            <a:pPr algn="r">
              <a:lnSpc>
                <a:spcPts val="4800"/>
              </a:lnSpc>
            </a:pPr>
            <a:r>
              <a:rPr lang="en-US" sz="3000" dirty="0">
                <a:solidFill>
                  <a:srgbClr val="333333"/>
                </a:solidFill>
                <a:latin typeface="Poppins Medium"/>
              </a:rPr>
              <a:t>4</a:t>
            </a:r>
          </a:p>
        </p:txBody>
      </p:sp>
      <p:sp>
        <p:nvSpPr>
          <p:cNvPr id="14" name="TextBox 14"/>
          <p:cNvSpPr txBox="1"/>
          <p:nvPr/>
        </p:nvSpPr>
        <p:spPr>
          <a:xfrm>
            <a:off x="16166354" y="5017794"/>
            <a:ext cx="682307" cy="615553"/>
          </a:xfrm>
          <a:prstGeom prst="rect">
            <a:avLst/>
          </a:prstGeom>
        </p:spPr>
        <p:txBody>
          <a:bodyPr lIns="0" tIns="0" rIns="0" bIns="0" rtlCol="0" anchor="t">
            <a:spAutoFit/>
          </a:bodyPr>
          <a:lstStyle/>
          <a:p>
            <a:pPr algn="r">
              <a:lnSpc>
                <a:spcPts val="4800"/>
              </a:lnSpc>
            </a:pPr>
            <a:r>
              <a:rPr lang="en-US" sz="3000" dirty="0">
                <a:solidFill>
                  <a:srgbClr val="333333"/>
                </a:solidFill>
                <a:latin typeface="Poppins Medium"/>
              </a:rPr>
              <a:t>8</a:t>
            </a:r>
          </a:p>
        </p:txBody>
      </p:sp>
      <p:sp>
        <p:nvSpPr>
          <p:cNvPr id="15" name="TextBox 15"/>
          <p:cNvSpPr txBox="1"/>
          <p:nvPr/>
        </p:nvSpPr>
        <p:spPr>
          <a:xfrm>
            <a:off x="15755716" y="6302294"/>
            <a:ext cx="1092946" cy="615553"/>
          </a:xfrm>
          <a:prstGeom prst="rect">
            <a:avLst/>
          </a:prstGeom>
        </p:spPr>
        <p:txBody>
          <a:bodyPr wrap="square" lIns="0" tIns="0" rIns="0" bIns="0" rtlCol="0" anchor="t">
            <a:spAutoFit/>
          </a:bodyPr>
          <a:lstStyle/>
          <a:p>
            <a:pPr algn="r">
              <a:lnSpc>
                <a:spcPts val="4800"/>
              </a:lnSpc>
            </a:pPr>
            <a:r>
              <a:rPr lang="en-US" sz="3000" dirty="0">
                <a:solidFill>
                  <a:srgbClr val="333333"/>
                </a:solidFill>
                <a:latin typeface="Poppins Medium"/>
              </a:rPr>
              <a:t>9-10</a:t>
            </a:r>
          </a:p>
        </p:txBody>
      </p:sp>
      <p:sp>
        <p:nvSpPr>
          <p:cNvPr id="16" name="TextBox 16"/>
          <p:cNvSpPr txBox="1"/>
          <p:nvPr/>
        </p:nvSpPr>
        <p:spPr>
          <a:xfrm>
            <a:off x="16166354" y="7586794"/>
            <a:ext cx="682307" cy="577081"/>
          </a:xfrm>
          <a:prstGeom prst="rect">
            <a:avLst/>
          </a:prstGeom>
        </p:spPr>
        <p:txBody>
          <a:bodyPr lIns="0" tIns="0" rIns="0" bIns="0" rtlCol="0" anchor="t">
            <a:spAutoFit/>
          </a:bodyPr>
          <a:lstStyle/>
          <a:p>
            <a:pPr algn="r">
              <a:lnSpc>
                <a:spcPts val="4800"/>
              </a:lnSpc>
            </a:pPr>
            <a:r>
              <a:rPr lang="en-US" sz="3000" dirty="0">
                <a:solidFill>
                  <a:srgbClr val="333333"/>
                </a:solidFill>
                <a:latin typeface="Poppins Medium"/>
              </a:rPr>
              <a:t>11</a:t>
            </a:r>
          </a:p>
        </p:txBody>
      </p:sp>
      <p:sp>
        <p:nvSpPr>
          <p:cNvPr id="17" name="TextBox 17"/>
          <p:cNvSpPr txBox="1"/>
          <p:nvPr/>
        </p:nvSpPr>
        <p:spPr>
          <a:xfrm>
            <a:off x="15755715" y="1459004"/>
            <a:ext cx="1503585" cy="581025"/>
          </a:xfrm>
          <a:prstGeom prst="rect">
            <a:avLst/>
          </a:prstGeom>
        </p:spPr>
        <p:txBody>
          <a:bodyPr lIns="0" tIns="0" rIns="0" bIns="0" rtlCol="0" anchor="t">
            <a:spAutoFit/>
          </a:bodyPr>
          <a:lstStyle/>
          <a:p>
            <a:pPr algn="ctr">
              <a:lnSpc>
                <a:spcPts val="4800"/>
              </a:lnSpc>
            </a:pPr>
            <a:r>
              <a:rPr lang="en-US" sz="3000">
                <a:solidFill>
                  <a:srgbClr val="333333"/>
                </a:solidFill>
                <a:latin typeface="Poppins Light"/>
              </a:rPr>
              <a:t>Page</a:t>
            </a:r>
          </a:p>
        </p:txBody>
      </p:sp>
      <p:grpSp>
        <p:nvGrpSpPr>
          <p:cNvPr id="18" name="Group 18"/>
          <p:cNvGrpSpPr/>
          <p:nvPr/>
        </p:nvGrpSpPr>
        <p:grpSpPr>
          <a:xfrm>
            <a:off x="0" y="0"/>
            <a:ext cx="3580965" cy="10287000"/>
            <a:chOff x="0" y="0"/>
            <a:chExt cx="1370105" cy="3935885"/>
          </a:xfrm>
        </p:grpSpPr>
        <p:sp>
          <p:nvSpPr>
            <p:cNvPr id="19" name="Freeform 19"/>
            <p:cNvSpPr/>
            <p:nvPr/>
          </p:nvSpPr>
          <p:spPr>
            <a:xfrm>
              <a:off x="0" y="0"/>
              <a:ext cx="1370105" cy="3935885"/>
            </a:xfrm>
            <a:custGeom>
              <a:avLst/>
              <a:gdLst/>
              <a:ahLst/>
              <a:cxnLst/>
              <a:rect l="l" t="t" r="r" b="b"/>
              <a:pathLst>
                <a:path w="1370105" h="3935885">
                  <a:moveTo>
                    <a:pt x="0" y="0"/>
                  </a:moveTo>
                  <a:lnTo>
                    <a:pt x="1370105" y="0"/>
                  </a:lnTo>
                  <a:lnTo>
                    <a:pt x="1370105" y="3935885"/>
                  </a:lnTo>
                  <a:lnTo>
                    <a:pt x="0" y="3935885"/>
                  </a:lnTo>
                  <a:close/>
                </a:path>
              </a:pathLst>
            </a:custGeom>
            <a:solidFill>
              <a:srgbClr val="00C49A"/>
            </a:solidFill>
          </p:spPr>
        </p:sp>
      </p:grpSp>
      <p:sp>
        <p:nvSpPr>
          <p:cNvPr id="20" name="TextBox 20"/>
          <p:cNvSpPr txBox="1"/>
          <p:nvPr/>
        </p:nvSpPr>
        <p:spPr>
          <a:xfrm>
            <a:off x="1028700" y="882016"/>
            <a:ext cx="2552265" cy="723900"/>
          </a:xfrm>
          <a:prstGeom prst="rect">
            <a:avLst/>
          </a:prstGeom>
        </p:spPr>
        <p:txBody>
          <a:bodyPr lIns="0" tIns="0" rIns="0" bIns="0" rtlCol="0" anchor="t">
            <a:spAutoFit/>
          </a:bodyPr>
          <a:lstStyle/>
          <a:p>
            <a:pPr>
              <a:lnSpc>
                <a:spcPts val="2879"/>
              </a:lnSpc>
            </a:pPr>
            <a:r>
              <a:rPr lang="en-US" sz="2400" spc="74">
                <a:solidFill>
                  <a:srgbClr val="333333"/>
                </a:solidFill>
                <a:latin typeface="Poppins Medium"/>
              </a:rPr>
              <a:t>Table of</a:t>
            </a:r>
          </a:p>
          <a:p>
            <a:pPr>
              <a:lnSpc>
                <a:spcPts val="2879"/>
              </a:lnSpc>
            </a:pPr>
            <a:r>
              <a:rPr lang="en-US" sz="2400" spc="74">
                <a:solidFill>
                  <a:srgbClr val="333333"/>
                </a:solidFill>
                <a:latin typeface="Poppins Medium"/>
              </a:rPr>
              <a:t>Contents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450526"/>
            <a:chOff x="0" y="0"/>
            <a:chExt cx="6186311" cy="152400"/>
          </a:xfrm>
        </p:grpSpPr>
        <p:sp>
          <p:nvSpPr>
            <p:cNvPr id="3" name="Freeform 3"/>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00C49A"/>
            </a:solidFill>
          </p:spPr>
        </p:sp>
      </p:grpSp>
      <p:sp>
        <p:nvSpPr>
          <p:cNvPr id="6" name="TextBox 6"/>
          <p:cNvSpPr txBox="1"/>
          <p:nvPr/>
        </p:nvSpPr>
        <p:spPr>
          <a:xfrm>
            <a:off x="423885" y="1028700"/>
            <a:ext cx="538253" cy="361950"/>
          </a:xfrm>
          <a:prstGeom prst="rect">
            <a:avLst/>
          </a:prstGeom>
        </p:spPr>
        <p:txBody>
          <a:bodyPr lIns="0" tIns="0" rIns="0" bIns="0" rtlCol="0" anchor="t">
            <a:spAutoFit/>
          </a:bodyPr>
          <a:lstStyle/>
          <a:p>
            <a:pPr algn="ctr">
              <a:lnSpc>
                <a:spcPts val="2879"/>
              </a:lnSpc>
            </a:pPr>
            <a:r>
              <a:rPr lang="en-US" sz="2400" spc="74">
                <a:solidFill>
                  <a:srgbClr val="333333"/>
                </a:solidFill>
                <a:latin typeface="Poppins Medium"/>
              </a:rPr>
              <a:t>I</a:t>
            </a:r>
          </a:p>
        </p:txBody>
      </p:sp>
      <p:sp>
        <p:nvSpPr>
          <p:cNvPr id="8" name="TextBox 8"/>
          <p:cNvSpPr txBox="1"/>
          <p:nvPr/>
        </p:nvSpPr>
        <p:spPr>
          <a:xfrm>
            <a:off x="4551324" y="1790700"/>
            <a:ext cx="7812856" cy="669414"/>
          </a:xfrm>
          <a:prstGeom prst="rect">
            <a:avLst/>
          </a:prstGeom>
        </p:spPr>
        <p:txBody>
          <a:bodyPr lIns="0" tIns="0" rIns="0" bIns="0" rtlCol="0" anchor="t">
            <a:spAutoFit/>
          </a:bodyPr>
          <a:lstStyle/>
          <a:p>
            <a:pPr marL="323850" lvl="1" algn="ctr">
              <a:lnSpc>
                <a:spcPts val="4800"/>
              </a:lnSpc>
            </a:pPr>
            <a:r>
              <a:rPr lang="en-US" sz="5400" dirty="0">
                <a:solidFill>
                  <a:srgbClr val="333333"/>
                </a:solidFill>
                <a:latin typeface="Poppins Medium"/>
              </a:rPr>
              <a:t>INTRODUCTION</a:t>
            </a:r>
          </a:p>
        </p:txBody>
      </p:sp>
      <p:sp>
        <p:nvSpPr>
          <p:cNvPr id="9" name="TextBox 9"/>
          <p:cNvSpPr txBox="1"/>
          <p:nvPr/>
        </p:nvSpPr>
        <p:spPr>
          <a:xfrm>
            <a:off x="16918147" y="9134475"/>
            <a:ext cx="682307" cy="581025"/>
          </a:xfrm>
          <a:prstGeom prst="rect">
            <a:avLst/>
          </a:prstGeom>
        </p:spPr>
        <p:txBody>
          <a:bodyPr lIns="0" tIns="0" rIns="0" bIns="0" rtlCol="0" anchor="t">
            <a:spAutoFit/>
          </a:bodyPr>
          <a:lstStyle/>
          <a:p>
            <a:pPr algn="r">
              <a:lnSpc>
                <a:spcPts val="4800"/>
              </a:lnSpc>
            </a:pPr>
            <a:r>
              <a:rPr lang="en-US" sz="3000">
                <a:solidFill>
                  <a:srgbClr val="333333"/>
                </a:solidFill>
                <a:latin typeface="Poppins Medium"/>
              </a:rPr>
              <a:t>3</a:t>
            </a:r>
          </a:p>
        </p:txBody>
      </p:sp>
      <p:sp>
        <p:nvSpPr>
          <p:cNvPr id="10" name="TextBox 8"/>
          <p:cNvSpPr txBox="1"/>
          <p:nvPr/>
        </p:nvSpPr>
        <p:spPr>
          <a:xfrm>
            <a:off x="939726" y="2517279"/>
            <a:ext cx="16205274" cy="6617196"/>
          </a:xfrm>
          <a:prstGeom prst="rect">
            <a:avLst/>
          </a:prstGeom>
        </p:spPr>
        <p:txBody>
          <a:bodyPr wrap="square" lIns="0" tIns="0" rIns="0" bIns="0" rtlCol="0" anchor="t">
            <a:spAutoFit/>
          </a:bodyPr>
          <a:lstStyle/>
          <a:p>
            <a:pPr marL="342900" indent="-342900">
              <a:lnSpc>
                <a:spcPts val="4320"/>
              </a:lnSpc>
              <a:buFont typeface="Arial" pitchFamily="34" charset="0"/>
              <a:buChar char="•"/>
            </a:pPr>
            <a:r>
              <a:rPr lang="en-US" sz="3600" dirty="0"/>
              <a:t>India is known to be the fifth largest economy in the world. </a:t>
            </a:r>
          </a:p>
          <a:p>
            <a:pPr>
              <a:lnSpc>
                <a:spcPts val="4320"/>
              </a:lnSpc>
            </a:pPr>
            <a:endParaRPr lang="en-US" sz="3600" dirty="0"/>
          </a:p>
          <a:p>
            <a:pPr marL="342900" indent="-342900">
              <a:lnSpc>
                <a:spcPts val="4320"/>
              </a:lnSpc>
              <a:buFont typeface="Arial" pitchFamily="34" charset="0"/>
              <a:buChar char="•"/>
            </a:pPr>
            <a:r>
              <a:rPr lang="en-US" sz="3600" dirty="0"/>
              <a:t>The nation has young population which is now emerging as entrepreneurs as many business initiatives and startup ideas are built during their education.</a:t>
            </a:r>
          </a:p>
          <a:p>
            <a:pPr>
              <a:lnSpc>
                <a:spcPts val="4320"/>
              </a:lnSpc>
            </a:pPr>
            <a:endParaRPr lang="en-US" sz="3600" dirty="0"/>
          </a:p>
          <a:p>
            <a:pPr marL="342900" indent="-342900">
              <a:lnSpc>
                <a:spcPts val="4320"/>
              </a:lnSpc>
              <a:buFont typeface="Arial" pitchFamily="34" charset="0"/>
              <a:buChar char="•"/>
            </a:pPr>
            <a:r>
              <a:rPr lang="en-US" sz="3600" dirty="0"/>
              <a:t>Entrepreneurship education has gained prominence in India.</a:t>
            </a:r>
          </a:p>
          <a:p>
            <a:pPr>
              <a:lnSpc>
                <a:spcPts val="4320"/>
              </a:lnSpc>
            </a:pPr>
            <a:endParaRPr lang="en-US" sz="3600" dirty="0"/>
          </a:p>
          <a:p>
            <a:pPr marL="342900" indent="-342900">
              <a:lnSpc>
                <a:spcPts val="4320"/>
              </a:lnSpc>
              <a:buFont typeface="Arial" pitchFamily="34" charset="0"/>
              <a:buChar char="•"/>
            </a:pPr>
            <a:r>
              <a:rPr lang="en-US" sz="3600" dirty="0"/>
              <a:t>This study explores the context and significance of entrepreneurship education in Indian schools. </a:t>
            </a:r>
          </a:p>
          <a:p>
            <a:pPr marL="342900" indent="-342900">
              <a:lnSpc>
                <a:spcPts val="4320"/>
              </a:lnSpc>
              <a:buFont typeface="Arial" pitchFamily="34" charset="0"/>
              <a:buChar char="•"/>
            </a:pPr>
            <a:endParaRPr lang="en-US" sz="3600" dirty="0"/>
          </a:p>
          <a:p>
            <a:pPr marL="342900" indent="-342900">
              <a:lnSpc>
                <a:spcPts val="4320"/>
              </a:lnSpc>
              <a:buFont typeface="Arial" pitchFamily="34" charset="0"/>
              <a:buChar char="•"/>
            </a:pPr>
            <a:r>
              <a:rPr lang="en-US" sz="3600" dirty="0"/>
              <a:t>It examines the evolving curriculum, teaching methodologies, and the impact of such initiatives on the students and the nation's development and growth.</a:t>
            </a:r>
            <a:endParaRPr lang="en-US" sz="3600" dirty="0">
              <a:solidFill>
                <a:srgbClr val="333333"/>
              </a:solidFill>
            </a:endParaRPr>
          </a:p>
        </p:txBody>
      </p:sp>
      <p:pic>
        <p:nvPicPr>
          <p:cNvPr id="11"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0387">
            <a:off x="14683900" y="408363"/>
            <a:ext cx="3610338" cy="53093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25714" y="6134100"/>
            <a:ext cx="4162286" cy="3806599"/>
          </a:xfrm>
          <a:prstGeom prst="rect">
            <a:avLst/>
          </a:prstGeom>
        </p:spPr>
      </p:pic>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00C49A"/>
            </a:solidFill>
          </p:spPr>
        </p:sp>
      </p:grpSp>
      <p:sp>
        <p:nvSpPr>
          <p:cNvPr id="8" name="TextBox 8"/>
          <p:cNvSpPr txBox="1"/>
          <p:nvPr/>
        </p:nvSpPr>
        <p:spPr>
          <a:xfrm>
            <a:off x="693011" y="2324100"/>
            <a:ext cx="13995475" cy="7168629"/>
          </a:xfrm>
          <a:prstGeom prst="rect">
            <a:avLst/>
          </a:prstGeom>
        </p:spPr>
        <p:txBody>
          <a:bodyPr wrap="square" lIns="0" tIns="0" rIns="0" bIns="0" rtlCol="0" anchor="t">
            <a:spAutoFit/>
          </a:bodyPr>
          <a:lstStyle/>
          <a:p>
            <a:pPr marL="342900" indent="-342900" algn="just">
              <a:lnSpc>
                <a:spcPts val="4320"/>
              </a:lnSpc>
              <a:buFont typeface="Arial" pitchFamily="34" charset="0"/>
              <a:buChar char="•"/>
            </a:pPr>
            <a:r>
              <a:rPr lang="en-US" sz="3600" dirty="0">
                <a:solidFill>
                  <a:srgbClr val="333333"/>
                </a:solidFill>
              </a:rPr>
              <a:t>Entrepreneurship Education as a significant part of education system</a:t>
            </a:r>
          </a:p>
          <a:p>
            <a:pPr algn="just">
              <a:lnSpc>
                <a:spcPts val="4320"/>
              </a:lnSpc>
            </a:pPr>
            <a:endParaRPr lang="en-US" sz="3600" dirty="0">
              <a:solidFill>
                <a:srgbClr val="333333"/>
              </a:solidFill>
            </a:endParaRPr>
          </a:p>
          <a:p>
            <a:pPr marL="342900" indent="-342900" algn="just">
              <a:lnSpc>
                <a:spcPts val="4320"/>
              </a:lnSpc>
              <a:buFont typeface="Arial" pitchFamily="34" charset="0"/>
              <a:buChar char="•"/>
            </a:pPr>
            <a:r>
              <a:rPr lang="en-US" sz="3600" dirty="0">
                <a:solidFill>
                  <a:srgbClr val="333333"/>
                </a:solidFill>
              </a:rPr>
              <a:t>It includes the curriculum, pedagogy, assessment and also attitudes, skills and aspects of idea, startup, growth and innovation as mentioned by </a:t>
            </a:r>
            <a:r>
              <a:rPr lang="en-US" sz="3600" dirty="0" err="1">
                <a:solidFill>
                  <a:srgbClr val="333333"/>
                </a:solidFill>
              </a:rPr>
              <a:t>Fayolle</a:t>
            </a:r>
            <a:r>
              <a:rPr lang="en-US" sz="3600" dirty="0">
                <a:solidFill>
                  <a:srgbClr val="333333"/>
                </a:solidFill>
              </a:rPr>
              <a:t> et al. (2009)</a:t>
            </a:r>
          </a:p>
          <a:p>
            <a:pPr algn="just">
              <a:lnSpc>
                <a:spcPts val="4320"/>
              </a:lnSpc>
            </a:pPr>
            <a:endParaRPr lang="en-US" sz="3600" dirty="0">
              <a:solidFill>
                <a:srgbClr val="333333"/>
              </a:solidFill>
            </a:endParaRPr>
          </a:p>
          <a:p>
            <a:pPr marL="342900" indent="-342900" algn="just">
              <a:lnSpc>
                <a:spcPts val="4320"/>
              </a:lnSpc>
              <a:buFont typeface="Arial" pitchFamily="34" charset="0"/>
              <a:buChar char="•"/>
            </a:pPr>
            <a:r>
              <a:rPr lang="en-US" sz="3600" dirty="0">
                <a:solidFill>
                  <a:srgbClr val="333333"/>
                </a:solidFill>
              </a:rPr>
              <a:t>The aim is to acquire knowledge, skills, analysis of business situations and synthesis of action plans, new startups and support system (</a:t>
            </a:r>
            <a:r>
              <a:rPr lang="en-US" sz="3600" dirty="0" err="1">
                <a:solidFill>
                  <a:srgbClr val="333333"/>
                </a:solidFill>
              </a:rPr>
              <a:t>Alberti</a:t>
            </a:r>
            <a:r>
              <a:rPr lang="en-US" sz="3600" dirty="0">
                <a:solidFill>
                  <a:srgbClr val="333333"/>
                </a:solidFill>
              </a:rPr>
              <a:t> et al., 2004)</a:t>
            </a:r>
          </a:p>
          <a:p>
            <a:pPr algn="just">
              <a:lnSpc>
                <a:spcPts val="4320"/>
              </a:lnSpc>
            </a:pPr>
            <a:endParaRPr lang="en-US" sz="3600" dirty="0">
              <a:solidFill>
                <a:srgbClr val="333333"/>
              </a:solidFill>
            </a:endParaRPr>
          </a:p>
          <a:p>
            <a:pPr marL="342900" indent="-342900" algn="just">
              <a:lnSpc>
                <a:spcPts val="4320"/>
              </a:lnSpc>
              <a:buFont typeface="Arial" pitchFamily="34" charset="0"/>
              <a:buChar char="•"/>
            </a:pPr>
            <a:r>
              <a:rPr lang="en-US" sz="3600" dirty="0">
                <a:solidFill>
                  <a:srgbClr val="333333"/>
                </a:solidFill>
              </a:rPr>
              <a:t>It will also promote the individuals to explore new ideas and implement them in business </a:t>
            </a:r>
          </a:p>
          <a:p>
            <a:pPr marL="342900" indent="-342900">
              <a:lnSpc>
                <a:spcPts val="4320"/>
              </a:lnSpc>
              <a:buFont typeface="Arial" pitchFamily="34" charset="0"/>
              <a:buChar char="•"/>
            </a:pPr>
            <a:endParaRPr lang="en-US" sz="3600" dirty="0">
              <a:solidFill>
                <a:srgbClr val="333333"/>
              </a:solidFill>
              <a:latin typeface="Poppins Light"/>
            </a:endParaRPr>
          </a:p>
        </p:txBody>
      </p:sp>
      <p:sp>
        <p:nvSpPr>
          <p:cNvPr id="11" name="TextBox 11"/>
          <p:cNvSpPr txBox="1"/>
          <p:nvPr/>
        </p:nvSpPr>
        <p:spPr>
          <a:xfrm>
            <a:off x="16918147" y="9134475"/>
            <a:ext cx="682307" cy="581025"/>
          </a:xfrm>
          <a:prstGeom prst="rect">
            <a:avLst/>
          </a:prstGeom>
        </p:spPr>
        <p:txBody>
          <a:bodyPr lIns="0" tIns="0" rIns="0" bIns="0" rtlCol="0" anchor="t">
            <a:spAutoFit/>
          </a:bodyPr>
          <a:lstStyle/>
          <a:p>
            <a:pPr algn="r">
              <a:lnSpc>
                <a:spcPts val="4800"/>
              </a:lnSpc>
            </a:pPr>
            <a:r>
              <a:rPr lang="en-US" sz="3000">
                <a:solidFill>
                  <a:srgbClr val="2D4263"/>
                </a:solidFill>
                <a:latin typeface="Poppins Medium"/>
              </a:rPr>
              <a:t>4</a:t>
            </a:r>
          </a:p>
        </p:txBody>
      </p:sp>
      <p:sp>
        <p:nvSpPr>
          <p:cNvPr id="12" name="TextBox 12"/>
          <p:cNvSpPr txBox="1"/>
          <p:nvPr/>
        </p:nvSpPr>
        <p:spPr>
          <a:xfrm>
            <a:off x="3876645" y="1008529"/>
            <a:ext cx="11363355" cy="371897"/>
          </a:xfrm>
          <a:prstGeom prst="rect">
            <a:avLst/>
          </a:prstGeom>
        </p:spPr>
        <p:txBody>
          <a:bodyPr wrap="square" lIns="0" tIns="0" rIns="0" bIns="0" rtlCol="0" anchor="t">
            <a:spAutoFit/>
          </a:bodyPr>
          <a:lstStyle/>
          <a:p>
            <a:pPr algn="ctr">
              <a:lnSpc>
                <a:spcPts val="2879"/>
              </a:lnSpc>
            </a:pPr>
            <a:r>
              <a:rPr lang="en-US" sz="5400" spc="74" dirty="0">
                <a:solidFill>
                  <a:srgbClr val="333333"/>
                </a:solidFill>
                <a:latin typeface="Poppins Medium"/>
              </a:rPr>
              <a:t>ENTREPRENEURSHIP EDUCATION</a:t>
            </a:r>
          </a:p>
        </p:txBody>
      </p:sp>
      <p:sp>
        <p:nvSpPr>
          <p:cNvPr id="13" name="TextBox 13"/>
          <p:cNvSpPr txBox="1"/>
          <p:nvPr/>
        </p:nvSpPr>
        <p:spPr>
          <a:xfrm>
            <a:off x="423885" y="1028700"/>
            <a:ext cx="538253" cy="361950"/>
          </a:xfrm>
          <a:prstGeom prst="rect">
            <a:avLst/>
          </a:prstGeom>
        </p:spPr>
        <p:txBody>
          <a:bodyPr lIns="0" tIns="0" rIns="0" bIns="0" rtlCol="0" anchor="t">
            <a:spAutoFit/>
          </a:bodyPr>
          <a:lstStyle/>
          <a:p>
            <a:pPr algn="ctr">
              <a:lnSpc>
                <a:spcPts val="2879"/>
              </a:lnSpc>
            </a:pPr>
            <a:r>
              <a:rPr lang="en-US" sz="2400" spc="74">
                <a:solidFill>
                  <a:srgbClr val="333333"/>
                </a:solidFill>
                <a:latin typeface="Poppins Medium"/>
              </a:rPr>
              <a:t>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8288000" cy="450526"/>
            <a:chOff x="0" y="0"/>
            <a:chExt cx="6186311" cy="152400"/>
          </a:xfrm>
        </p:grpSpPr>
        <p:sp>
          <p:nvSpPr>
            <p:cNvPr id="5" name="Freeform 5"/>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00C49A"/>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72933">
            <a:off x="16133687" y="7106553"/>
            <a:ext cx="1789198" cy="2659618"/>
          </a:xfrm>
          <a:prstGeom prst="rect">
            <a:avLst/>
          </a:prstGeom>
        </p:spPr>
      </p:pic>
      <p:sp>
        <p:nvSpPr>
          <p:cNvPr id="8" name="TextBox 8"/>
          <p:cNvSpPr txBox="1"/>
          <p:nvPr/>
        </p:nvSpPr>
        <p:spPr>
          <a:xfrm>
            <a:off x="939726" y="2256358"/>
            <a:ext cx="11713324" cy="552074"/>
          </a:xfrm>
          <a:prstGeom prst="rect">
            <a:avLst/>
          </a:prstGeom>
        </p:spPr>
        <p:txBody>
          <a:bodyPr wrap="square" lIns="0" tIns="0" rIns="0" bIns="0" rtlCol="0" anchor="t">
            <a:spAutoFit/>
          </a:bodyPr>
          <a:lstStyle/>
          <a:p>
            <a:pPr marL="342900" indent="-342900">
              <a:lnSpc>
                <a:spcPts val="4320"/>
              </a:lnSpc>
              <a:buFont typeface="Arial" pitchFamily="34" charset="0"/>
              <a:buChar char="•"/>
            </a:pPr>
            <a:endParaRPr lang="en-US" sz="3600" dirty="0">
              <a:solidFill>
                <a:srgbClr val="333333"/>
              </a:solidFill>
              <a:latin typeface="Poppins Light"/>
            </a:endParaRPr>
          </a:p>
        </p:txBody>
      </p:sp>
      <p:sp>
        <p:nvSpPr>
          <p:cNvPr id="11" name="TextBox 11"/>
          <p:cNvSpPr txBox="1"/>
          <p:nvPr/>
        </p:nvSpPr>
        <p:spPr>
          <a:xfrm>
            <a:off x="16918147" y="9134475"/>
            <a:ext cx="682307" cy="581025"/>
          </a:xfrm>
          <a:prstGeom prst="rect">
            <a:avLst/>
          </a:prstGeom>
        </p:spPr>
        <p:txBody>
          <a:bodyPr lIns="0" tIns="0" rIns="0" bIns="0" rtlCol="0" anchor="t">
            <a:spAutoFit/>
          </a:bodyPr>
          <a:lstStyle/>
          <a:p>
            <a:pPr algn="r">
              <a:lnSpc>
                <a:spcPts val="4800"/>
              </a:lnSpc>
            </a:pPr>
            <a:r>
              <a:rPr lang="en-US" sz="3000">
                <a:solidFill>
                  <a:srgbClr val="2D4263"/>
                </a:solidFill>
                <a:latin typeface="Poppins Medium"/>
              </a:rPr>
              <a:t>4</a:t>
            </a:r>
          </a:p>
        </p:txBody>
      </p:sp>
      <p:sp>
        <p:nvSpPr>
          <p:cNvPr id="12" name="TextBox 12"/>
          <p:cNvSpPr txBox="1"/>
          <p:nvPr/>
        </p:nvSpPr>
        <p:spPr>
          <a:xfrm>
            <a:off x="3876645" y="1008529"/>
            <a:ext cx="11363355" cy="371897"/>
          </a:xfrm>
          <a:prstGeom prst="rect">
            <a:avLst/>
          </a:prstGeom>
        </p:spPr>
        <p:txBody>
          <a:bodyPr wrap="square" lIns="0" tIns="0" rIns="0" bIns="0" rtlCol="0" anchor="t">
            <a:spAutoFit/>
          </a:bodyPr>
          <a:lstStyle/>
          <a:p>
            <a:pPr algn="ctr">
              <a:lnSpc>
                <a:spcPts val="2879"/>
              </a:lnSpc>
            </a:pPr>
            <a:r>
              <a:rPr lang="en-US" sz="5400" spc="74" dirty="0">
                <a:solidFill>
                  <a:srgbClr val="333333"/>
                </a:solidFill>
                <a:latin typeface="Poppins Medium"/>
              </a:rPr>
              <a:t>ENTREPRENEURSHIP EDUCATION</a:t>
            </a:r>
          </a:p>
        </p:txBody>
      </p:sp>
      <p:sp>
        <p:nvSpPr>
          <p:cNvPr id="13" name="TextBox 13"/>
          <p:cNvSpPr txBox="1"/>
          <p:nvPr/>
        </p:nvSpPr>
        <p:spPr>
          <a:xfrm>
            <a:off x="423885" y="1028700"/>
            <a:ext cx="538253" cy="361950"/>
          </a:xfrm>
          <a:prstGeom prst="rect">
            <a:avLst/>
          </a:prstGeom>
        </p:spPr>
        <p:txBody>
          <a:bodyPr lIns="0" tIns="0" rIns="0" bIns="0" rtlCol="0" anchor="t">
            <a:spAutoFit/>
          </a:bodyPr>
          <a:lstStyle/>
          <a:p>
            <a:pPr algn="ctr">
              <a:lnSpc>
                <a:spcPts val="2879"/>
              </a:lnSpc>
            </a:pPr>
            <a:r>
              <a:rPr lang="en-US" sz="2400" spc="74">
                <a:solidFill>
                  <a:srgbClr val="333333"/>
                </a:solidFill>
                <a:latin typeface="Poppins Medium"/>
              </a:rPr>
              <a:t>I</a:t>
            </a:r>
          </a:p>
        </p:txBody>
      </p:sp>
      <p:sp>
        <p:nvSpPr>
          <p:cNvPr id="9" name="Rectangle 8"/>
          <p:cNvSpPr/>
          <p:nvPr/>
        </p:nvSpPr>
        <p:spPr>
          <a:xfrm>
            <a:off x="1219200" y="2290511"/>
            <a:ext cx="14554200" cy="5606663"/>
          </a:xfrm>
          <a:prstGeom prst="rect">
            <a:avLst/>
          </a:prstGeom>
        </p:spPr>
        <p:txBody>
          <a:bodyPr wrap="square">
            <a:spAutoFit/>
          </a:bodyPr>
          <a:lstStyle/>
          <a:p>
            <a:pPr marL="342900" indent="-342900" algn="just">
              <a:lnSpc>
                <a:spcPts val="4320"/>
              </a:lnSpc>
              <a:buFont typeface="Arial" pitchFamily="34" charset="0"/>
              <a:buChar char="•"/>
            </a:pPr>
            <a:r>
              <a:rPr lang="en-US" sz="3600" dirty="0">
                <a:solidFill>
                  <a:srgbClr val="333333"/>
                </a:solidFill>
              </a:rPr>
              <a:t>Entrepreneurship education facilitates the acquisition of a diverse set of skills and competences that hold significant value in both personal and professional spheres.</a:t>
            </a:r>
          </a:p>
          <a:p>
            <a:pPr algn="just">
              <a:lnSpc>
                <a:spcPts val="4320"/>
              </a:lnSpc>
            </a:pPr>
            <a:endParaRPr lang="en-US" sz="3600" dirty="0">
              <a:solidFill>
                <a:srgbClr val="333333"/>
              </a:solidFill>
            </a:endParaRPr>
          </a:p>
          <a:p>
            <a:pPr marL="342900" indent="-342900" algn="just">
              <a:lnSpc>
                <a:spcPts val="4320"/>
              </a:lnSpc>
              <a:buFont typeface="Arial" pitchFamily="34" charset="0"/>
              <a:buChar char="•"/>
            </a:pPr>
            <a:r>
              <a:rPr lang="en-US" sz="3600" dirty="0">
                <a:solidFill>
                  <a:srgbClr val="333333"/>
                </a:solidFill>
              </a:rPr>
              <a:t>It facilitates the cultivation of the fundamental skills necessary for students to thrive in an ever-evolving global and dynamic economy. </a:t>
            </a:r>
          </a:p>
          <a:p>
            <a:pPr algn="just">
              <a:lnSpc>
                <a:spcPts val="4320"/>
              </a:lnSpc>
            </a:pPr>
            <a:endParaRPr lang="en-US" sz="3600" dirty="0">
              <a:solidFill>
                <a:srgbClr val="333333"/>
              </a:solidFill>
            </a:endParaRPr>
          </a:p>
          <a:p>
            <a:pPr marL="342900" indent="-342900" algn="just">
              <a:lnSpc>
                <a:spcPts val="4320"/>
              </a:lnSpc>
              <a:buFont typeface="Arial" pitchFamily="34" charset="0"/>
              <a:buChar char="•"/>
            </a:pPr>
            <a:r>
              <a:rPr lang="en-US" sz="3600" dirty="0"/>
              <a:t>It acts as a critical component of the educational landscape, equipping students with essential skills and knowledge to foster innovation and economic growth in 21</a:t>
            </a:r>
            <a:r>
              <a:rPr lang="en-US" sz="3600" baseline="30000" dirty="0"/>
              <a:t>st</a:t>
            </a:r>
            <a:r>
              <a:rPr lang="en-US" sz="3600" dirty="0"/>
              <a:t> century. </a:t>
            </a:r>
            <a:endParaRPr lang="en-US" sz="3600" dirty="0">
              <a:solidFill>
                <a:srgbClr val="333333"/>
              </a:solidFill>
            </a:endParaRPr>
          </a:p>
        </p:txBody>
      </p:sp>
    </p:spTree>
    <p:extLst>
      <p:ext uri="{BB962C8B-B14F-4D97-AF65-F5344CB8AC3E}">
        <p14:creationId xmlns:p14="http://schemas.microsoft.com/office/powerpoint/2010/main" val="32511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450526"/>
            <a:chOff x="0" y="0"/>
            <a:chExt cx="6186311" cy="152400"/>
          </a:xfrm>
        </p:grpSpPr>
        <p:sp>
          <p:nvSpPr>
            <p:cNvPr id="3" name="Freeform 3"/>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00C49A"/>
            </a:solidFill>
          </p:spPr>
        </p:sp>
      </p:grpSp>
      <p:sp>
        <p:nvSpPr>
          <p:cNvPr id="6" name="TextBox 6"/>
          <p:cNvSpPr txBox="1"/>
          <p:nvPr/>
        </p:nvSpPr>
        <p:spPr>
          <a:xfrm>
            <a:off x="16918147" y="9134475"/>
            <a:ext cx="682307" cy="581025"/>
          </a:xfrm>
          <a:prstGeom prst="rect">
            <a:avLst/>
          </a:prstGeom>
        </p:spPr>
        <p:txBody>
          <a:bodyPr lIns="0" tIns="0" rIns="0" bIns="0" rtlCol="0" anchor="t">
            <a:spAutoFit/>
          </a:bodyPr>
          <a:lstStyle/>
          <a:p>
            <a:pPr algn="r">
              <a:lnSpc>
                <a:spcPts val="4800"/>
              </a:lnSpc>
            </a:pPr>
            <a:r>
              <a:rPr lang="en-US" sz="3000">
                <a:solidFill>
                  <a:srgbClr val="333333"/>
                </a:solidFill>
                <a:latin typeface="Poppins Medium"/>
              </a:rPr>
              <a:t>5</a:t>
            </a:r>
          </a:p>
        </p:txBody>
      </p:sp>
      <p:sp>
        <p:nvSpPr>
          <p:cNvPr id="7" name="TextBox 7"/>
          <p:cNvSpPr txBox="1"/>
          <p:nvPr/>
        </p:nvSpPr>
        <p:spPr>
          <a:xfrm>
            <a:off x="1425505" y="752127"/>
            <a:ext cx="15675724" cy="1246495"/>
          </a:xfrm>
          <a:prstGeom prst="rect">
            <a:avLst/>
          </a:prstGeom>
        </p:spPr>
        <p:txBody>
          <a:bodyPr wrap="square" lIns="0" tIns="0" rIns="0" bIns="0" rtlCol="0" anchor="t">
            <a:spAutoFit/>
          </a:bodyPr>
          <a:lstStyle/>
          <a:p>
            <a:pPr algn="ctr">
              <a:lnSpc>
                <a:spcPct val="150000"/>
              </a:lnSpc>
            </a:pPr>
            <a:r>
              <a:rPr lang="en-US" sz="5400" spc="74" dirty="0">
                <a:solidFill>
                  <a:srgbClr val="333333"/>
                </a:solidFill>
                <a:latin typeface="Poppins Medium"/>
              </a:rPr>
              <a:t>STATUS OF ENTREPRENEURSHIP EDUCATION</a:t>
            </a:r>
          </a:p>
        </p:txBody>
      </p:sp>
      <p:sp>
        <p:nvSpPr>
          <p:cNvPr id="8" name="TextBox 8"/>
          <p:cNvSpPr txBox="1"/>
          <p:nvPr/>
        </p:nvSpPr>
        <p:spPr>
          <a:xfrm>
            <a:off x="423885" y="1028700"/>
            <a:ext cx="538253" cy="361950"/>
          </a:xfrm>
          <a:prstGeom prst="rect">
            <a:avLst/>
          </a:prstGeom>
        </p:spPr>
        <p:txBody>
          <a:bodyPr lIns="0" tIns="0" rIns="0" bIns="0" rtlCol="0" anchor="t">
            <a:spAutoFit/>
          </a:bodyPr>
          <a:lstStyle/>
          <a:p>
            <a:pPr algn="ctr">
              <a:lnSpc>
                <a:spcPts val="2879"/>
              </a:lnSpc>
            </a:pPr>
            <a:r>
              <a:rPr lang="en-US" sz="2400" spc="74">
                <a:solidFill>
                  <a:srgbClr val="333333"/>
                </a:solidFill>
                <a:latin typeface="Poppins Medium"/>
              </a:rPr>
              <a:t>I</a:t>
            </a:r>
          </a:p>
        </p:txBody>
      </p:sp>
      <p:sp>
        <p:nvSpPr>
          <p:cNvPr id="9" name="Rectangle 8"/>
          <p:cNvSpPr/>
          <p:nvPr/>
        </p:nvSpPr>
        <p:spPr>
          <a:xfrm>
            <a:off x="939726" y="1866900"/>
            <a:ext cx="16638316" cy="8872172"/>
          </a:xfrm>
          <a:prstGeom prst="rect">
            <a:avLst/>
          </a:prstGeom>
        </p:spPr>
        <p:txBody>
          <a:bodyPr wrap="square">
            <a:spAutoFit/>
          </a:bodyPr>
          <a:lstStyle/>
          <a:p>
            <a:pPr marL="342900" indent="-342900" algn="just">
              <a:lnSpc>
                <a:spcPts val="4320"/>
              </a:lnSpc>
              <a:buFont typeface="Arial" pitchFamily="34" charset="0"/>
              <a:buChar char="•"/>
            </a:pPr>
            <a:r>
              <a:rPr lang="en-US" sz="2800" dirty="0">
                <a:solidFill>
                  <a:srgbClr val="333333"/>
                </a:solidFill>
              </a:rPr>
              <a:t>Entrepreneurship education facilitates the acquisition of a diverse set of skills and competences that hold significant value in both personal and professional spheres.</a:t>
            </a:r>
          </a:p>
          <a:p>
            <a:pPr algn="just">
              <a:lnSpc>
                <a:spcPts val="4320"/>
              </a:lnSpc>
            </a:pPr>
            <a:endParaRPr lang="en-US" sz="2800" dirty="0">
              <a:solidFill>
                <a:srgbClr val="333333"/>
              </a:solidFill>
            </a:endParaRPr>
          </a:p>
          <a:p>
            <a:pPr marL="342900" indent="-342900" algn="just">
              <a:lnSpc>
                <a:spcPts val="4320"/>
              </a:lnSpc>
              <a:buFont typeface="Arial" pitchFamily="34" charset="0"/>
              <a:buChar char="•"/>
            </a:pPr>
            <a:r>
              <a:rPr lang="en-US" sz="2800" dirty="0">
                <a:solidFill>
                  <a:srgbClr val="333333"/>
                </a:solidFill>
              </a:rPr>
              <a:t>It facilitates the cultivation of the fundamental skills necessary for students to thrive in an ever-evolving global and dynamic economy.</a:t>
            </a:r>
          </a:p>
          <a:p>
            <a:pPr algn="just">
              <a:lnSpc>
                <a:spcPts val="4320"/>
              </a:lnSpc>
            </a:pPr>
            <a:endParaRPr lang="en-US" sz="2800" dirty="0">
              <a:solidFill>
                <a:srgbClr val="333333"/>
              </a:solidFill>
            </a:endParaRPr>
          </a:p>
          <a:p>
            <a:pPr marL="342900" indent="-342900" algn="just">
              <a:lnSpc>
                <a:spcPts val="4320"/>
              </a:lnSpc>
              <a:buFont typeface="Arial" pitchFamily="34" charset="0"/>
              <a:buChar char="•"/>
            </a:pPr>
            <a:r>
              <a:rPr lang="en-US" sz="2800" dirty="0">
                <a:solidFill>
                  <a:srgbClr val="333333"/>
                </a:solidFill>
              </a:rPr>
              <a:t>UGC (University Grants Commission) has developed a curriculum for undergraduate and post graduate curriculum.</a:t>
            </a:r>
          </a:p>
          <a:p>
            <a:pPr algn="just">
              <a:lnSpc>
                <a:spcPts val="4320"/>
              </a:lnSpc>
            </a:pPr>
            <a:endParaRPr lang="en-US" sz="2800" dirty="0">
              <a:solidFill>
                <a:srgbClr val="333333"/>
              </a:solidFill>
            </a:endParaRPr>
          </a:p>
          <a:p>
            <a:pPr marL="342900" indent="-342900" algn="just">
              <a:lnSpc>
                <a:spcPts val="4320"/>
              </a:lnSpc>
              <a:buFont typeface="Arial" pitchFamily="34" charset="0"/>
              <a:buChar char="•"/>
            </a:pPr>
            <a:r>
              <a:rPr lang="en-US" sz="2800" dirty="0">
                <a:solidFill>
                  <a:srgbClr val="333333"/>
                </a:solidFill>
              </a:rPr>
              <a:t>Institutions like DDU </a:t>
            </a:r>
            <a:r>
              <a:rPr lang="en-US" sz="2800" dirty="0" err="1">
                <a:solidFill>
                  <a:srgbClr val="333333"/>
                </a:solidFill>
              </a:rPr>
              <a:t>Kaushal</a:t>
            </a:r>
            <a:r>
              <a:rPr lang="en-US" sz="2800" dirty="0">
                <a:solidFill>
                  <a:srgbClr val="333333"/>
                </a:solidFill>
              </a:rPr>
              <a:t> Kendra and Courses like </a:t>
            </a:r>
            <a:r>
              <a:rPr lang="en-US" sz="2800" dirty="0" err="1">
                <a:solidFill>
                  <a:srgbClr val="333333"/>
                </a:solidFill>
              </a:rPr>
              <a:t>B.Voc</a:t>
            </a:r>
            <a:r>
              <a:rPr lang="en-US" sz="2800" dirty="0">
                <a:solidFill>
                  <a:srgbClr val="333333"/>
                </a:solidFill>
              </a:rPr>
              <a:t>. &amp; </a:t>
            </a:r>
            <a:r>
              <a:rPr lang="en-US" sz="2800" dirty="0" err="1">
                <a:solidFill>
                  <a:srgbClr val="333333"/>
                </a:solidFill>
              </a:rPr>
              <a:t>M.Voc</a:t>
            </a:r>
            <a:r>
              <a:rPr lang="en-US" sz="2800" dirty="0">
                <a:solidFill>
                  <a:srgbClr val="333333"/>
                </a:solidFill>
              </a:rPr>
              <a:t>. facilitates the entrepreneurial skills in learners.</a:t>
            </a:r>
          </a:p>
          <a:p>
            <a:pPr algn="just">
              <a:lnSpc>
                <a:spcPts val="4320"/>
              </a:lnSpc>
            </a:pPr>
            <a:endParaRPr lang="en-US" sz="2800" dirty="0">
              <a:solidFill>
                <a:srgbClr val="333333"/>
              </a:solidFill>
            </a:endParaRPr>
          </a:p>
          <a:p>
            <a:pPr marL="342900" indent="-342900" algn="just">
              <a:lnSpc>
                <a:spcPts val="4320"/>
              </a:lnSpc>
              <a:buFont typeface="Arial" pitchFamily="34" charset="0"/>
              <a:buChar char="•"/>
            </a:pPr>
            <a:r>
              <a:rPr lang="en-US" sz="2800" dirty="0">
                <a:solidFill>
                  <a:srgbClr val="333333"/>
                </a:solidFill>
              </a:rPr>
              <a:t>Delhi Government has introduced Entrepreneurship Mindset Curriculum (EMC) for Class IX-Class XII in Schools.</a:t>
            </a:r>
          </a:p>
          <a:p>
            <a:pPr algn="just">
              <a:lnSpc>
                <a:spcPts val="4320"/>
              </a:lnSpc>
            </a:pPr>
            <a:endParaRPr lang="en-US" sz="2800" dirty="0">
              <a:solidFill>
                <a:srgbClr val="333333"/>
              </a:solidFill>
            </a:endParaRPr>
          </a:p>
          <a:p>
            <a:pPr marL="342900" indent="-342900" algn="just">
              <a:lnSpc>
                <a:spcPts val="4320"/>
              </a:lnSpc>
              <a:buFont typeface="Arial" pitchFamily="34" charset="0"/>
              <a:buChar char="•"/>
            </a:pPr>
            <a:r>
              <a:rPr lang="en-US" sz="2800" dirty="0">
                <a:solidFill>
                  <a:srgbClr val="333333"/>
                </a:solidFill>
              </a:rPr>
              <a:t>There is a need to provide more opportunities to include ‘entrepreneurship’ in education in Indian context.</a:t>
            </a:r>
          </a:p>
          <a:p>
            <a:pPr marL="342900" indent="-342900">
              <a:lnSpc>
                <a:spcPts val="4320"/>
              </a:lnSpc>
              <a:buFont typeface="Arial" pitchFamily="34" charset="0"/>
              <a:buChar char="•"/>
            </a:pPr>
            <a:endParaRPr lang="en-US" sz="2800" dirty="0">
              <a:solidFill>
                <a:srgbClr val="333333"/>
              </a:solidFill>
            </a:endParaRPr>
          </a:p>
        </p:txBody>
      </p:sp>
      <p:pic>
        <p:nvPicPr>
          <p:cNvPr id="10"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0387">
            <a:off x="16519770" y="88322"/>
            <a:ext cx="1750389" cy="25741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4" name="TextBox 4"/>
          <p:cNvSpPr txBox="1"/>
          <p:nvPr/>
        </p:nvSpPr>
        <p:spPr>
          <a:xfrm>
            <a:off x="1156447" y="2476500"/>
            <a:ext cx="16306800" cy="7168629"/>
          </a:xfrm>
          <a:prstGeom prst="rect">
            <a:avLst/>
          </a:prstGeom>
        </p:spPr>
        <p:txBody>
          <a:bodyPr wrap="square" lIns="0" tIns="0" rIns="0" bIns="0" rtlCol="0" anchor="t">
            <a:spAutoFit/>
          </a:bodyPr>
          <a:lstStyle/>
          <a:p>
            <a:pPr marL="518160" lvl="1" indent="-259080">
              <a:lnSpc>
                <a:spcPts val="4320"/>
              </a:lnSpc>
              <a:buFont typeface="Arial"/>
              <a:buChar char="•"/>
            </a:pPr>
            <a:r>
              <a:rPr lang="en-US" sz="2400" dirty="0">
                <a:solidFill>
                  <a:srgbClr val="333333"/>
                </a:solidFill>
              </a:rPr>
              <a:t>This form of innovative education educates learners in divergent thinking and the generation of unique value through innovative approaches. </a:t>
            </a:r>
          </a:p>
          <a:p>
            <a:pPr marL="259080" lvl="1">
              <a:lnSpc>
                <a:spcPts val="4320"/>
              </a:lnSpc>
            </a:pPr>
            <a:endParaRPr lang="en-US" sz="2400" dirty="0">
              <a:solidFill>
                <a:srgbClr val="333333"/>
              </a:solidFill>
            </a:endParaRPr>
          </a:p>
          <a:p>
            <a:pPr marL="518160" lvl="1" indent="-259080">
              <a:lnSpc>
                <a:spcPts val="4320"/>
              </a:lnSpc>
              <a:buFont typeface="Arial"/>
              <a:buChar char="•"/>
            </a:pPr>
            <a:r>
              <a:rPr lang="en-US" sz="2400" dirty="0">
                <a:solidFill>
                  <a:srgbClr val="333333"/>
                </a:solidFill>
              </a:rPr>
              <a:t>Research have demonstrated that persons who possess a holistic perspective are more inclined to attain success and accomplish their objectives. This is due to their increased receptiveness to acquiring knowledge, resilience in the face of difficulties, and willingness to undertake risks. </a:t>
            </a:r>
          </a:p>
          <a:p>
            <a:pPr marL="259080" lvl="1">
              <a:lnSpc>
                <a:spcPts val="4320"/>
              </a:lnSpc>
            </a:pPr>
            <a:endParaRPr lang="en-US" sz="2400" dirty="0">
              <a:solidFill>
                <a:srgbClr val="333333"/>
              </a:solidFill>
            </a:endParaRPr>
          </a:p>
          <a:p>
            <a:pPr marL="518160" lvl="1" indent="-259080">
              <a:lnSpc>
                <a:spcPts val="4320"/>
              </a:lnSpc>
              <a:buFont typeface="Arial"/>
              <a:buChar char="•"/>
            </a:pPr>
            <a:r>
              <a:rPr lang="en-US" sz="2400" dirty="0">
                <a:solidFill>
                  <a:srgbClr val="333333"/>
                </a:solidFill>
              </a:rPr>
              <a:t>Furthermore, students have the opportunity to cultivate the essential skills and knowledge required to establish their own enterprises, so fostering economic expansion. </a:t>
            </a:r>
          </a:p>
          <a:p>
            <a:pPr marL="259080" lvl="1">
              <a:lnSpc>
                <a:spcPts val="4320"/>
              </a:lnSpc>
            </a:pPr>
            <a:endParaRPr lang="en-US" sz="2400" dirty="0">
              <a:solidFill>
                <a:srgbClr val="333333"/>
              </a:solidFill>
            </a:endParaRPr>
          </a:p>
          <a:p>
            <a:pPr marL="518160" lvl="1" indent="-259080">
              <a:lnSpc>
                <a:spcPts val="4320"/>
              </a:lnSpc>
              <a:buFont typeface="Arial"/>
              <a:buChar char="•"/>
            </a:pPr>
            <a:r>
              <a:rPr lang="en-US" sz="2400" dirty="0">
                <a:solidFill>
                  <a:srgbClr val="333333"/>
                </a:solidFill>
              </a:rPr>
              <a:t>Entrepreneurship education fosters the development of responsible and ethical individuals by placing emphasis on ethical decision-making, social responsibility, and environmental sustainability.   The </a:t>
            </a:r>
            <a:r>
              <a:rPr lang="en-US" sz="2400" dirty="0" err="1">
                <a:solidFill>
                  <a:srgbClr val="333333"/>
                </a:solidFill>
              </a:rPr>
              <a:t>programme</a:t>
            </a:r>
            <a:r>
              <a:rPr lang="en-US" sz="2400" dirty="0">
                <a:solidFill>
                  <a:srgbClr val="333333"/>
                </a:solidFill>
              </a:rPr>
              <a:t> instructs students on the process of </a:t>
            </a:r>
            <a:r>
              <a:rPr lang="en-US" sz="2400" dirty="0" err="1">
                <a:solidFill>
                  <a:srgbClr val="333333"/>
                </a:solidFill>
              </a:rPr>
              <a:t>recognising</a:t>
            </a:r>
            <a:r>
              <a:rPr lang="en-US" sz="2400" dirty="0">
                <a:solidFill>
                  <a:srgbClr val="333333"/>
                </a:solidFill>
              </a:rPr>
              <a:t> and resolving issues within their communities, as well as generating benefits for all individuals involved. </a:t>
            </a:r>
          </a:p>
        </p:txBody>
      </p:sp>
      <p:sp>
        <p:nvSpPr>
          <p:cNvPr id="5" name="TextBox 5"/>
          <p:cNvSpPr txBox="1"/>
          <p:nvPr/>
        </p:nvSpPr>
        <p:spPr>
          <a:xfrm>
            <a:off x="16918147" y="9134475"/>
            <a:ext cx="682307" cy="581025"/>
          </a:xfrm>
          <a:prstGeom prst="rect">
            <a:avLst/>
          </a:prstGeom>
        </p:spPr>
        <p:txBody>
          <a:bodyPr lIns="0" tIns="0" rIns="0" bIns="0" rtlCol="0" anchor="t">
            <a:spAutoFit/>
          </a:bodyPr>
          <a:lstStyle/>
          <a:p>
            <a:pPr algn="r">
              <a:lnSpc>
                <a:spcPts val="4800"/>
              </a:lnSpc>
            </a:pPr>
            <a:r>
              <a:rPr lang="en-US" sz="3000">
                <a:solidFill>
                  <a:srgbClr val="333333"/>
                </a:solidFill>
                <a:latin typeface="Poppins Medium"/>
              </a:rPr>
              <a:t>6</a:t>
            </a:r>
          </a:p>
        </p:txBody>
      </p:sp>
      <p:grpSp>
        <p:nvGrpSpPr>
          <p:cNvPr id="6" name="Group 6"/>
          <p:cNvGrpSpPr/>
          <p:nvPr/>
        </p:nvGrpSpPr>
        <p:grpSpPr>
          <a:xfrm>
            <a:off x="0" y="0"/>
            <a:ext cx="18288000" cy="450526"/>
            <a:chOff x="0" y="0"/>
            <a:chExt cx="6186311" cy="152400"/>
          </a:xfrm>
        </p:grpSpPr>
        <p:sp>
          <p:nvSpPr>
            <p:cNvPr id="7" name="Freeform 7"/>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00C49A"/>
            </a:solidFill>
          </p:spPr>
        </p:sp>
      </p:grpSp>
      <p:sp>
        <p:nvSpPr>
          <p:cNvPr id="8" name="TextBox 8"/>
          <p:cNvSpPr txBox="1"/>
          <p:nvPr/>
        </p:nvSpPr>
        <p:spPr>
          <a:xfrm>
            <a:off x="3962400" y="1021976"/>
            <a:ext cx="10592755" cy="1142620"/>
          </a:xfrm>
          <a:prstGeom prst="rect">
            <a:avLst/>
          </a:prstGeom>
        </p:spPr>
        <p:txBody>
          <a:bodyPr lIns="0" tIns="0" rIns="0" bIns="0" rtlCol="0" anchor="t">
            <a:spAutoFit/>
          </a:bodyPr>
          <a:lstStyle/>
          <a:p>
            <a:pPr algn="ctr">
              <a:lnSpc>
                <a:spcPct val="150000"/>
              </a:lnSpc>
            </a:pPr>
            <a:r>
              <a:rPr lang="en-US" sz="5400" spc="74" dirty="0">
                <a:solidFill>
                  <a:srgbClr val="333333"/>
                </a:solidFill>
                <a:latin typeface="Poppins Medium"/>
              </a:rPr>
              <a:t>SIGNIFICANCE</a:t>
            </a:r>
          </a:p>
        </p:txBody>
      </p:sp>
      <p:sp>
        <p:nvSpPr>
          <p:cNvPr id="9" name="TextBox 9"/>
          <p:cNvSpPr txBox="1"/>
          <p:nvPr/>
        </p:nvSpPr>
        <p:spPr>
          <a:xfrm>
            <a:off x="423885" y="1028700"/>
            <a:ext cx="538253" cy="361950"/>
          </a:xfrm>
          <a:prstGeom prst="rect">
            <a:avLst/>
          </a:prstGeom>
        </p:spPr>
        <p:txBody>
          <a:bodyPr lIns="0" tIns="0" rIns="0" bIns="0" rtlCol="0" anchor="t">
            <a:spAutoFit/>
          </a:bodyPr>
          <a:lstStyle/>
          <a:p>
            <a:pPr algn="ctr">
              <a:lnSpc>
                <a:spcPts val="2879"/>
              </a:lnSpc>
            </a:pPr>
            <a:r>
              <a:rPr lang="en-US" sz="2400" spc="74">
                <a:solidFill>
                  <a:srgbClr val="333333"/>
                </a:solidFill>
                <a:latin typeface="Poppins Medium"/>
              </a:rPr>
              <a:t>II</a:t>
            </a:r>
          </a:p>
        </p:txBody>
      </p:sp>
      <p:pic>
        <p:nvPicPr>
          <p:cNvPr id="10"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606767" y="803501"/>
            <a:ext cx="1829323" cy="16729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450526"/>
            <a:chOff x="0" y="0"/>
            <a:chExt cx="6186311" cy="152400"/>
          </a:xfrm>
        </p:grpSpPr>
        <p:sp>
          <p:nvSpPr>
            <p:cNvPr id="3" name="Freeform 3"/>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00C49A"/>
            </a:solidFill>
          </p:spPr>
        </p:sp>
      </p:grpSp>
      <p:sp>
        <p:nvSpPr>
          <p:cNvPr id="7" name="TextBox 7"/>
          <p:cNvSpPr txBox="1"/>
          <p:nvPr/>
        </p:nvSpPr>
        <p:spPr>
          <a:xfrm>
            <a:off x="1143000" y="2247900"/>
            <a:ext cx="15775147" cy="4411464"/>
          </a:xfrm>
          <a:prstGeom prst="rect">
            <a:avLst/>
          </a:prstGeom>
        </p:spPr>
        <p:txBody>
          <a:bodyPr wrap="square" lIns="0" tIns="0" rIns="0" bIns="0" rtlCol="0" anchor="t">
            <a:spAutoFit/>
          </a:bodyPr>
          <a:lstStyle/>
          <a:p>
            <a:pPr marL="518160" lvl="1" indent="-259080">
              <a:lnSpc>
                <a:spcPts val="4320"/>
              </a:lnSpc>
              <a:buFont typeface="Arial"/>
              <a:buChar char="•"/>
            </a:pPr>
            <a:r>
              <a:rPr lang="en-US" sz="3600" dirty="0"/>
              <a:t>The study is qualitative in nature. </a:t>
            </a:r>
          </a:p>
          <a:p>
            <a:pPr marL="259080" lvl="1">
              <a:lnSpc>
                <a:spcPts val="4320"/>
              </a:lnSpc>
            </a:pPr>
            <a:endParaRPr lang="en-US" sz="3600" dirty="0"/>
          </a:p>
          <a:p>
            <a:pPr marL="518160" lvl="1" indent="-259080">
              <a:lnSpc>
                <a:spcPts val="4320"/>
              </a:lnSpc>
              <a:buFont typeface="Arial"/>
              <a:buChar char="•"/>
            </a:pPr>
            <a:r>
              <a:rPr lang="en-US" sz="3600" dirty="0"/>
              <a:t>The semi structured interviews with five teachers of schools in Delhi.</a:t>
            </a:r>
          </a:p>
          <a:p>
            <a:pPr marL="259080" lvl="1">
              <a:lnSpc>
                <a:spcPts val="4320"/>
              </a:lnSpc>
            </a:pPr>
            <a:endParaRPr lang="en-US" sz="3600" dirty="0"/>
          </a:p>
          <a:p>
            <a:pPr marL="518160" lvl="1" indent="-259080">
              <a:lnSpc>
                <a:spcPts val="4320"/>
              </a:lnSpc>
              <a:buFont typeface="Arial"/>
              <a:buChar char="•"/>
            </a:pPr>
            <a:r>
              <a:rPr lang="en-US" sz="3600" dirty="0"/>
              <a:t>Focus group discussions with the students (who are the part of EMC Classes) were conducted to collect the data. </a:t>
            </a:r>
          </a:p>
          <a:p>
            <a:pPr marL="259080" lvl="1">
              <a:lnSpc>
                <a:spcPts val="4320"/>
              </a:lnSpc>
            </a:pPr>
            <a:endParaRPr lang="en-US" sz="3600" dirty="0"/>
          </a:p>
          <a:p>
            <a:pPr marL="518160" lvl="1" indent="-259080">
              <a:lnSpc>
                <a:spcPts val="4320"/>
              </a:lnSpc>
              <a:buFont typeface="Arial"/>
              <a:buChar char="•"/>
            </a:pPr>
            <a:r>
              <a:rPr lang="en-US" sz="3600" dirty="0"/>
              <a:t>The purposive sampling was done.</a:t>
            </a:r>
            <a:endParaRPr lang="en-US" sz="3600" dirty="0">
              <a:solidFill>
                <a:srgbClr val="333333"/>
              </a:solidFill>
            </a:endParaRPr>
          </a:p>
        </p:txBody>
      </p:sp>
      <p:sp>
        <p:nvSpPr>
          <p:cNvPr id="8" name="TextBox 8"/>
          <p:cNvSpPr txBox="1"/>
          <p:nvPr/>
        </p:nvSpPr>
        <p:spPr>
          <a:xfrm>
            <a:off x="16918147" y="9134475"/>
            <a:ext cx="682307" cy="581025"/>
          </a:xfrm>
          <a:prstGeom prst="rect">
            <a:avLst/>
          </a:prstGeom>
        </p:spPr>
        <p:txBody>
          <a:bodyPr lIns="0" tIns="0" rIns="0" bIns="0" rtlCol="0" anchor="t">
            <a:spAutoFit/>
          </a:bodyPr>
          <a:lstStyle/>
          <a:p>
            <a:pPr algn="r">
              <a:lnSpc>
                <a:spcPts val="4800"/>
              </a:lnSpc>
            </a:pPr>
            <a:r>
              <a:rPr lang="en-US" sz="3000">
                <a:solidFill>
                  <a:srgbClr val="333333"/>
                </a:solidFill>
                <a:latin typeface="Poppins Medium"/>
              </a:rPr>
              <a:t>7</a:t>
            </a:r>
          </a:p>
        </p:txBody>
      </p:sp>
      <p:sp>
        <p:nvSpPr>
          <p:cNvPr id="9" name="TextBox 9"/>
          <p:cNvSpPr txBox="1"/>
          <p:nvPr/>
        </p:nvSpPr>
        <p:spPr>
          <a:xfrm>
            <a:off x="3505200" y="1028700"/>
            <a:ext cx="10592755" cy="486672"/>
          </a:xfrm>
          <a:prstGeom prst="rect">
            <a:avLst/>
          </a:prstGeom>
        </p:spPr>
        <p:txBody>
          <a:bodyPr lIns="0" tIns="0" rIns="0" bIns="0" rtlCol="0" anchor="t">
            <a:spAutoFit/>
          </a:bodyPr>
          <a:lstStyle/>
          <a:p>
            <a:pPr algn="ctr">
              <a:lnSpc>
                <a:spcPts val="2879"/>
              </a:lnSpc>
            </a:pPr>
            <a:r>
              <a:rPr lang="en-US" sz="5400" spc="74" dirty="0">
                <a:solidFill>
                  <a:srgbClr val="333333"/>
                </a:solidFill>
                <a:latin typeface="Poppins Medium"/>
              </a:rPr>
              <a:t>METHODOLOGY</a:t>
            </a:r>
          </a:p>
        </p:txBody>
      </p:sp>
      <p:sp>
        <p:nvSpPr>
          <p:cNvPr id="10" name="TextBox 10"/>
          <p:cNvSpPr txBox="1"/>
          <p:nvPr/>
        </p:nvSpPr>
        <p:spPr>
          <a:xfrm>
            <a:off x="423885" y="1028700"/>
            <a:ext cx="538253" cy="361950"/>
          </a:xfrm>
          <a:prstGeom prst="rect">
            <a:avLst/>
          </a:prstGeom>
        </p:spPr>
        <p:txBody>
          <a:bodyPr lIns="0" tIns="0" rIns="0" bIns="0" rtlCol="0" anchor="t">
            <a:spAutoFit/>
          </a:bodyPr>
          <a:lstStyle/>
          <a:p>
            <a:pPr algn="ctr">
              <a:lnSpc>
                <a:spcPts val="2879"/>
              </a:lnSpc>
            </a:pPr>
            <a:r>
              <a:rPr lang="en-US" sz="2400" spc="74">
                <a:solidFill>
                  <a:srgbClr val="333333"/>
                </a:solidFill>
                <a:latin typeface="Poppins Medium"/>
              </a:rPr>
              <a:t>II</a:t>
            </a:r>
          </a:p>
        </p:txBody>
      </p:sp>
      <p:pic>
        <p:nvPicPr>
          <p:cNvPr id="12"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68401" y="4974177"/>
            <a:ext cx="4419600" cy="53128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450526"/>
            <a:chOff x="0" y="0"/>
            <a:chExt cx="6186311" cy="152400"/>
          </a:xfrm>
        </p:grpSpPr>
        <p:sp>
          <p:nvSpPr>
            <p:cNvPr id="3" name="Freeform 3"/>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00C49A"/>
            </a:solidFill>
          </p:spPr>
        </p:sp>
      </p:grpSp>
      <p:sp>
        <p:nvSpPr>
          <p:cNvPr id="7" name="TextBox 7"/>
          <p:cNvSpPr txBox="1"/>
          <p:nvPr/>
        </p:nvSpPr>
        <p:spPr>
          <a:xfrm>
            <a:off x="828077" y="1738436"/>
            <a:ext cx="14108077" cy="7720062"/>
          </a:xfrm>
          <a:prstGeom prst="rect">
            <a:avLst/>
          </a:prstGeom>
        </p:spPr>
        <p:txBody>
          <a:bodyPr wrap="square" lIns="0" tIns="0" rIns="0" bIns="0" rtlCol="0" anchor="t">
            <a:spAutoFit/>
          </a:bodyPr>
          <a:lstStyle/>
          <a:p>
            <a:pPr marL="518160" lvl="1" indent="-259080" algn="just">
              <a:lnSpc>
                <a:spcPts val="4320"/>
              </a:lnSpc>
              <a:buFont typeface="Arial"/>
              <a:buChar char="•"/>
            </a:pPr>
            <a:r>
              <a:rPr lang="en-US" sz="2800" dirty="0">
                <a:solidFill>
                  <a:srgbClr val="333333"/>
                </a:solidFill>
                <a:latin typeface="Poppins Light "/>
              </a:rPr>
              <a:t>Teachers mentioned that they have taken classes about different concepts of initiating individual’s own business</a:t>
            </a:r>
          </a:p>
          <a:p>
            <a:pPr marL="518160" lvl="1" indent="-259080" algn="just">
              <a:lnSpc>
                <a:spcPts val="4320"/>
              </a:lnSpc>
              <a:buFont typeface="Arial"/>
              <a:buChar char="•"/>
            </a:pPr>
            <a:r>
              <a:rPr lang="en-US" sz="2800" dirty="0">
                <a:solidFill>
                  <a:srgbClr val="333333"/>
                </a:solidFill>
                <a:latin typeface="Poppins Light "/>
              </a:rPr>
              <a:t>They have also talked about that these </a:t>
            </a:r>
            <a:r>
              <a:rPr lang="en-US" sz="2800" dirty="0" err="1">
                <a:solidFill>
                  <a:srgbClr val="333333"/>
                </a:solidFill>
                <a:latin typeface="Poppins Light "/>
              </a:rPr>
              <a:t>initiaitives</a:t>
            </a:r>
            <a:r>
              <a:rPr lang="en-US" sz="2800" dirty="0">
                <a:solidFill>
                  <a:srgbClr val="333333"/>
                </a:solidFill>
                <a:latin typeface="Poppins Light "/>
              </a:rPr>
              <a:t> have the motto of </a:t>
            </a:r>
            <a:r>
              <a:rPr lang="en-US" sz="2800" i="1" dirty="0">
                <a:solidFill>
                  <a:srgbClr val="333333"/>
                </a:solidFill>
                <a:latin typeface="Poppins Light "/>
              </a:rPr>
              <a:t>“</a:t>
            </a:r>
            <a:r>
              <a:rPr lang="en-US" sz="2800" i="1" dirty="0">
                <a:latin typeface="Poppins Light "/>
              </a:rPr>
              <a:t>Learning via Experience, Inspiration and Reflection” </a:t>
            </a:r>
            <a:r>
              <a:rPr lang="en-US" sz="2800" dirty="0">
                <a:latin typeface="Poppins Light "/>
              </a:rPr>
              <a:t>as mentioned by Government.</a:t>
            </a:r>
          </a:p>
          <a:p>
            <a:pPr marL="518160" lvl="1" indent="-259080" algn="just">
              <a:lnSpc>
                <a:spcPts val="4320"/>
              </a:lnSpc>
              <a:buFont typeface="Arial"/>
              <a:buChar char="•"/>
            </a:pPr>
            <a:r>
              <a:rPr lang="en-US" sz="2800" dirty="0">
                <a:latin typeface="Poppins Light "/>
              </a:rPr>
              <a:t>The EMC includes the thematic Units designed by Curriculum developers which are taught in Class 9-12</a:t>
            </a:r>
          </a:p>
          <a:p>
            <a:pPr marL="518160" lvl="1" indent="-259080" algn="just">
              <a:lnSpc>
                <a:spcPts val="4320"/>
              </a:lnSpc>
              <a:buFont typeface="Arial"/>
              <a:buChar char="•"/>
            </a:pPr>
            <a:r>
              <a:rPr lang="en-US" sz="2800" dirty="0">
                <a:latin typeface="Poppins Light "/>
              </a:rPr>
              <a:t>The seed money (2000 INR) was given to the group of students to initiate their business which is related with innovation and creativity, Live Entrepreneur Interactions with eminent personalities like Dr. Blossom </a:t>
            </a:r>
            <a:r>
              <a:rPr lang="en-US" sz="2800" dirty="0" err="1">
                <a:latin typeface="Poppins Light "/>
              </a:rPr>
              <a:t>Kochar</a:t>
            </a:r>
            <a:r>
              <a:rPr lang="en-US" sz="2800" dirty="0">
                <a:latin typeface="Poppins Light "/>
              </a:rPr>
              <a:t>, Smt. </a:t>
            </a:r>
            <a:r>
              <a:rPr lang="en-US" sz="2800" dirty="0" err="1">
                <a:latin typeface="Poppins Light "/>
              </a:rPr>
              <a:t>Sudha</a:t>
            </a:r>
            <a:r>
              <a:rPr lang="en-US" sz="2800" dirty="0">
                <a:latin typeface="Poppins Light "/>
              </a:rPr>
              <a:t> Murthy etc.</a:t>
            </a:r>
          </a:p>
          <a:p>
            <a:pPr marL="518160" lvl="1" indent="-259080" algn="just">
              <a:lnSpc>
                <a:spcPts val="4320"/>
              </a:lnSpc>
              <a:buFont typeface="Arial"/>
              <a:buChar char="•"/>
            </a:pPr>
            <a:r>
              <a:rPr lang="en-US" sz="2800" dirty="0">
                <a:latin typeface="Poppins Light "/>
              </a:rPr>
              <a:t>Teachers mentioned that peer learning is also encouraged with it as Students Specials (where student engage in an activity like debates, discussion), career exploration with interaction, fairs, exhibition and mindfulness activity are also practiced in classrooms.</a:t>
            </a:r>
          </a:p>
          <a:p>
            <a:pPr marL="518160" lvl="1" indent="-259080" algn="just">
              <a:lnSpc>
                <a:spcPts val="4320"/>
              </a:lnSpc>
              <a:buFont typeface="Arial"/>
              <a:buChar char="•"/>
            </a:pPr>
            <a:endParaRPr lang="en-US" sz="2800" dirty="0">
              <a:solidFill>
                <a:srgbClr val="333333"/>
              </a:solidFill>
              <a:latin typeface="Poppins Light "/>
            </a:endParaRPr>
          </a:p>
        </p:txBody>
      </p:sp>
      <p:sp>
        <p:nvSpPr>
          <p:cNvPr id="8" name="TextBox 8"/>
          <p:cNvSpPr txBox="1"/>
          <p:nvPr/>
        </p:nvSpPr>
        <p:spPr>
          <a:xfrm>
            <a:off x="16918147" y="9134475"/>
            <a:ext cx="682307" cy="581025"/>
          </a:xfrm>
          <a:prstGeom prst="rect">
            <a:avLst/>
          </a:prstGeom>
        </p:spPr>
        <p:txBody>
          <a:bodyPr lIns="0" tIns="0" rIns="0" bIns="0" rtlCol="0" anchor="t">
            <a:spAutoFit/>
          </a:bodyPr>
          <a:lstStyle/>
          <a:p>
            <a:pPr algn="r">
              <a:lnSpc>
                <a:spcPts val="4800"/>
              </a:lnSpc>
            </a:pPr>
            <a:r>
              <a:rPr lang="en-US" sz="3000">
                <a:solidFill>
                  <a:srgbClr val="333333"/>
                </a:solidFill>
                <a:latin typeface="Poppins Medium"/>
              </a:rPr>
              <a:t>8</a:t>
            </a:r>
          </a:p>
        </p:txBody>
      </p:sp>
      <p:sp>
        <p:nvSpPr>
          <p:cNvPr id="9" name="TextBox 9"/>
          <p:cNvSpPr txBox="1"/>
          <p:nvPr/>
        </p:nvSpPr>
        <p:spPr>
          <a:xfrm>
            <a:off x="4343400" y="1048871"/>
            <a:ext cx="10592755" cy="486672"/>
          </a:xfrm>
          <a:prstGeom prst="rect">
            <a:avLst/>
          </a:prstGeom>
        </p:spPr>
        <p:txBody>
          <a:bodyPr lIns="0" tIns="0" rIns="0" bIns="0" rtlCol="0" anchor="t">
            <a:spAutoFit/>
          </a:bodyPr>
          <a:lstStyle/>
          <a:p>
            <a:pPr algn="ctr">
              <a:lnSpc>
                <a:spcPts val="2879"/>
              </a:lnSpc>
            </a:pPr>
            <a:r>
              <a:rPr lang="en-US" sz="5400" spc="74" dirty="0">
                <a:solidFill>
                  <a:srgbClr val="333333"/>
                </a:solidFill>
                <a:latin typeface="Poppins Medium"/>
              </a:rPr>
              <a:t>FINDINGS</a:t>
            </a:r>
          </a:p>
        </p:txBody>
      </p:sp>
      <p:sp>
        <p:nvSpPr>
          <p:cNvPr id="10" name="TextBox 10"/>
          <p:cNvSpPr txBox="1"/>
          <p:nvPr/>
        </p:nvSpPr>
        <p:spPr>
          <a:xfrm>
            <a:off x="423885" y="1028700"/>
            <a:ext cx="538253" cy="361950"/>
          </a:xfrm>
          <a:prstGeom prst="rect">
            <a:avLst/>
          </a:prstGeom>
        </p:spPr>
        <p:txBody>
          <a:bodyPr lIns="0" tIns="0" rIns="0" bIns="0" rtlCol="0" anchor="t">
            <a:spAutoFit/>
          </a:bodyPr>
          <a:lstStyle/>
          <a:p>
            <a:pPr algn="ctr">
              <a:lnSpc>
                <a:spcPts val="2879"/>
              </a:lnSpc>
            </a:pPr>
            <a:r>
              <a:rPr lang="en-US" sz="2400" spc="74">
                <a:solidFill>
                  <a:srgbClr val="333333"/>
                </a:solidFill>
                <a:latin typeface="Poppins Medium"/>
              </a:rPr>
              <a:t>II</a:t>
            </a:r>
          </a:p>
        </p:txBody>
      </p:sp>
      <p:pic>
        <p:nvPicPr>
          <p:cNvPr id="12"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0387">
            <a:off x="15240649" y="184475"/>
            <a:ext cx="2842003" cy="417941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1122</Words>
  <Application>Microsoft Office PowerPoint</Application>
  <PresentationFormat>Custom</PresentationFormat>
  <Paragraphs>137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Poppins Light</vt:lpstr>
      <vt:lpstr>Poppins Medium</vt:lpstr>
      <vt:lpstr>Poppins Light </vt:lpstr>
      <vt:lpstr>Poppins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Kazi A. Mannan</dc:creator>
  <cp:lastModifiedBy>Advocate Dr Kazi Abdul Mannan</cp:lastModifiedBy>
  <cp:revision>22</cp:revision>
  <dcterms:created xsi:type="dcterms:W3CDTF">2006-08-16T00:00:00Z</dcterms:created>
  <dcterms:modified xsi:type="dcterms:W3CDTF">2023-11-15T05:41:32Z</dcterms:modified>
  <dc:identifier>DAFQcqdeLUI</dc:identifier>
</cp:coreProperties>
</file>