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9"/>
  </p:notesMasterIdLst>
  <p:sldIdLst>
    <p:sldId id="256" r:id="rId2"/>
    <p:sldId id="275" r:id="rId3"/>
    <p:sldId id="276" r:id="rId4"/>
    <p:sldId id="259" r:id="rId5"/>
    <p:sldId id="260" r:id="rId6"/>
    <p:sldId id="261" r:id="rId7"/>
    <p:sldId id="288" r:id="rId8"/>
    <p:sldId id="264" r:id="rId9"/>
    <p:sldId id="268" r:id="rId10"/>
    <p:sldId id="270" r:id="rId11"/>
    <p:sldId id="279" r:id="rId12"/>
    <p:sldId id="286" r:id="rId13"/>
    <p:sldId id="280" r:id="rId14"/>
    <p:sldId id="290" r:id="rId15"/>
    <p:sldId id="283" r:id="rId16"/>
    <p:sldId id="284" r:id="rId17"/>
    <p:sldId id="285" r:id="rId1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465455"/>
          </a:xfrm>
          <a:prstGeom prst="rect">
            <a:avLst/>
          </a:prstGeom>
        </p:spPr>
        <p:txBody>
          <a:bodyPr vert="horz" lIns="93491" tIns="46745" rIns="93491" bIns="46745" rtlCol="0"/>
          <a:lstStyle>
            <a:lvl1pPr algn="l">
              <a:defRPr sz="1200"/>
            </a:lvl1pPr>
          </a:lstStyle>
          <a:p>
            <a:endParaRPr lang="en-US" dirty="0"/>
          </a:p>
        </p:txBody>
      </p:sp>
      <p:sp>
        <p:nvSpPr>
          <p:cNvPr id="3" name="Date Placeholder 2"/>
          <p:cNvSpPr>
            <a:spLocks noGrp="1"/>
          </p:cNvSpPr>
          <p:nvPr>
            <p:ph type="dt" idx="1"/>
          </p:nvPr>
        </p:nvSpPr>
        <p:spPr>
          <a:xfrm>
            <a:off x="3995218" y="0"/>
            <a:ext cx="3056414" cy="465455"/>
          </a:xfrm>
          <a:prstGeom prst="rect">
            <a:avLst/>
          </a:prstGeom>
        </p:spPr>
        <p:txBody>
          <a:bodyPr vert="horz" lIns="93491" tIns="46745" rIns="93491" bIns="46745" rtlCol="0"/>
          <a:lstStyle>
            <a:lvl1pPr algn="r">
              <a:defRPr sz="1200"/>
            </a:lvl1pPr>
          </a:lstStyle>
          <a:p>
            <a:fld id="{62989EE6-9EB6-4C38-BAC8-0A6047347557}" type="datetimeFigureOut">
              <a:rPr lang="en-US" smtClean="0"/>
              <a:t>11/15/2023</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1" tIns="46745" rIns="93491" bIns="46745"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1" tIns="46745" rIns="93491" bIns="467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56414" cy="465455"/>
          </a:xfrm>
          <a:prstGeom prst="rect">
            <a:avLst/>
          </a:prstGeom>
        </p:spPr>
        <p:txBody>
          <a:bodyPr vert="horz" lIns="93491" tIns="46745" rIns="93491" bIns="4674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8" y="8842030"/>
            <a:ext cx="3056414" cy="465455"/>
          </a:xfrm>
          <a:prstGeom prst="rect">
            <a:avLst/>
          </a:prstGeom>
        </p:spPr>
        <p:txBody>
          <a:bodyPr vert="horz" lIns="93491" tIns="46745" rIns="93491" bIns="46745" rtlCol="0" anchor="b"/>
          <a:lstStyle>
            <a:lvl1pPr algn="r">
              <a:defRPr sz="1200"/>
            </a:lvl1pPr>
          </a:lstStyle>
          <a:p>
            <a:fld id="{B4FBCD16-02FA-4063-A477-253DBE9F4277}" type="slidenum">
              <a:rPr lang="en-US" smtClean="0"/>
              <a:t>‹#›</a:t>
            </a:fld>
            <a:endParaRPr lang="en-US" dirty="0"/>
          </a:p>
        </p:txBody>
      </p:sp>
    </p:spTree>
    <p:extLst>
      <p:ext uri="{BB962C8B-B14F-4D97-AF65-F5344CB8AC3E}">
        <p14:creationId xmlns:p14="http://schemas.microsoft.com/office/powerpoint/2010/main" val="2416039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FBCD16-02FA-4063-A477-253DBE9F4277}" type="slidenum">
              <a:rPr lang="en-US" smtClean="0"/>
              <a:t>1</a:t>
            </a:fld>
            <a:endParaRPr lang="en-US" dirty="0"/>
          </a:p>
        </p:txBody>
      </p:sp>
    </p:spTree>
    <p:extLst>
      <p:ext uri="{BB962C8B-B14F-4D97-AF65-F5344CB8AC3E}">
        <p14:creationId xmlns:p14="http://schemas.microsoft.com/office/powerpoint/2010/main" val="3607114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FBCD16-02FA-4063-A477-253DBE9F4277}" type="slidenum">
              <a:rPr lang="en-US" smtClean="0"/>
              <a:t>2</a:t>
            </a:fld>
            <a:endParaRPr lang="en-US" dirty="0"/>
          </a:p>
        </p:txBody>
      </p:sp>
    </p:spTree>
    <p:extLst>
      <p:ext uri="{BB962C8B-B14F-4D97-AF65-F5344CB8AC3E}">
        <p14:creationId xmlns:p14="http://schemas.microsoft.com/office/powerpoint/2010/main" val="189026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1881124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366343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52761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237661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424723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831284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258084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118319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3251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81562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1F7DC7-F5F7-4CE2-A2E1-B5B3583A8C00}" type="datetimeFigureOut">
              <a:rPr lang="en-US" smtClean="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2CC95B-0E85-4F5D-8483-9FE7AEC2B8B1}" type="slidenum">
              <a:rPr lang="en-US" smtClean="0"/>
              <a:t>‹#›</a:t>
            </a:fld>
            <a:endParaRPr lang="en-US" dirty="0"/>
          </a:p>
        </p:txBody>
      </p:sp>
    </p:spTree>
    <p:extLst>
      <p:ext uri="{BB962C8B-B14F-4D97-AF65-F5344CB8AC3E}">
        <p14:creationId xmlns:p14="http://schemas.microsoft.com/office/powerpoint/2010/main" val="255546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F7DC7-F5F7-4CE2-A2E1-B5B3583A8C00}" type="datetimeFigureOut">
              <a:rPr lang="en-US" smtClean="0"/>
              <a:t>11/15/2023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CC95B-0E85-4F5D-8483-9FE7AEC2B8B1}" type="slidenum">
              <a:rPr lang="en-US" smtClean="0"/>
              <a:t>‹#›</a:t>
            </a:fld>
            <a:endParaRPr lang="en-US" dirty="0"/>
          </a:p>
        </p:txBody>
      </p:sp>
    </p:spTree>
    <p:extLst>
      <p:ext uri="{BB962C8B-B14F-4D97-AF65-F5344CB8AC3E}">
        <p14:creationId xmlns:p14="http://schemas.microsoft.com/office/powerpoint/2010/main" val="682423072"/>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4114800"/>
          </a:xfrm>
        </p:spPr>
        <p:txBody>
          <a:bodyPr>
            <a:noAutofit/>
          </a:bodyPr>
          <a:lstStyle/>
          <a:p>
            <a:pPr algn="ctr"/>
            <a:br>
              <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br>
            <a:r>
              <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ASSESSMENT OF THE ANCHOR BORROWER PROGRAMME ON SMALL HOLDER FARMERS IN ZARIA LOCAL GOVERNMENT AREA OF KADUNA STATE</a:t>
            </a:r>
            <a:br>
              <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br>
            <a:br>
              <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br>
            <a:br>
              <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br>
            <a:r>
              <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BY</a:t>
            </a:r>
            <a:br>
              <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br>
            <a:endPar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3" name="Subtitle 2"/>
          <p:cNvSpPr>
            <a:spLocks noGrp="1"/>
          </p:cNvSpPr>
          <p:nvPr>
            <p:ph type="subTitle" idx="1"/>
          </p:nvPr>
        </p:nvSpPr>
        <p:spPr>
          <a:xfrm>
            <a:off x="533400" y="4572000"/>
            <a:ext cx="8153400" cy="1752600"/>
          </a:xfrm>
        </p:spPr>
        <p:txBody>
          <a:bodyPr>
            <a:noAutofit/>
          </a:bodyPr>
          <a:lstStyle/>
          <a:p>
            <a:pPr algn="ctr"/>
            <a:endParaRPr lang="en-US" sz="28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algn="ctr"/>
            <a:r>
              <a:rPr lang="en-US" sz="28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MUHAMMAD ZUBAIRU</a:t>
            </a:r>
          </a:p>
          <a:p>
            <a:pPr algn="ctr"/>
            <a:endParaRPr lang="en-US" sz="24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230369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6705600" cy="685800"/>
          </a:xfrm>
        </p:spPr>
        <p:txBody>
          <a:bodyPr>
            <a:normAutofit/>
          </a:bodyPr>
          <a:lstStyle/>
          <a:p>
            <a:pPr algn="ctr"/>
            <a:r>
              <a:rPr lang="en-US" sz="2800" b="1">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Questionnaire</a:t>
            </a:r>
            <a:endParaRPr lang="en-US" sz="28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4572000"/>
          </a:xfrm>
        </p:spPr>
        <p:txBody>
          <a:bodyPr>
            <a:normAutofit/>
          </a:bodyPr>
          <a:lstStyle/>
          <a:p>
            <a:pPr algn="just"/>
            <a:endParaRPr lang="en-US" sz="2400" dirty="0">
              <a:latin typeface="Garamond" panose="02020404030301010803" pitchFamily="18" charset="0"/>
              <a:cs typeface="Times New Roman" panose="02020603050405020304" pitchFamily="18" charset="0"/>
            </a:endParaRPr>
          </a:p>
          <a:p>
            <a:pPr algn="just"/>
            <a:r>
              <a:rPr lang="en-US" sz="2400" dirty="0">
                <a:latin typeface="Garamond" panose="02020404030301010803" pitchFamily="18" charset="0"/>
                <a:cs typeface="Times New Roman" panose="02020603050405020304" pitchFamily="18" charset="0"/>
              </a:rPr>
              <a:t>Questionnaire administration was the major instrument for data collection and interview.</a:t>
            </a:r>
          </a:p>
          <a:p>
            <a:pPr algn="just"/>
            <a:endParaRPr lang="en-US" sz="2400" dirty="0">
              <a:latin typeface="Garamond" panose="02020404030301010803" pitchFamily="18" charset="0"/>
            </a:endParaRPr>
          </a:p>
          <a:p>
            <a:pPr algn="just"/>
            <a:r>
              <a:rPr lang="en-US" sz="2400" dirty="0">
                <a:latin typeface="Garamond" panose="02020404030301010803" pitchFamily="18" charset="0"/>
              </a:rPr>
              <a:t>Questionnaire administered and retrieved.</a:t>
            </a:r>
          </a:p>
          <a:p>
            <a:pPr algn="just"/>
            <a:endParaRPr lang="en-US" sz="2400" dirty="0">
              <a:latin typeface="Garamond" panose="02020404030301010803"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30856567"/>
              </p:ext>
            </p:extLst>
          </p:nvPr>
        </p:nvGraphicFramePr>
        <p:xfrm>
          <a:off x="990600" y="3449320"/>
          <a:ext cx="7391400" cy="1656080"/>
        </p:xfrm>
        <a:graphic>
          <a:graphicData uri="http://schemas.openxmlformats.org/drawingml/2006/table">
            <a:tbl>
              <a:tblPr firstRow="1" bandRow="1">
                <a:tableStyleId>{5940675A-B579-460E-94D1-54222C63F5DA}</a:tableStyleId>
              </a:tblPr>
              <a:tblGrid>
                <a:gridCol w="2057400">
                  <a:extLst>
                    <a:ext uri="{9D8B030D-6E8A-4147-A177-3AD203B41FA5}">
                      <a16:colId xmlns:a16="http://schemas.microsoft.com/office/drawing/2014/main" val="20000"/>
                    </a:ext>
                  </a:extLst>
                </a:gridCol>
                <a:gridCol w="1638300">
                  <a:extLst>
                    <a:ext uri="{9D8B030D-6E8A-4147-A177-3AD203B41FA5}">
                      <a16:colId xmlns:a16="http://schemas.microsoft.com/office/drawing/2014/main" val="20001"/>
                    </a:ext>
                  </a:extLst>
                </a:gridCol>
                <a:gridCol w="1847850">
                  <a:extLst>
                    <a:ext uri="{9D8B030D-6E8A-4147-A177-3AD203B41FA5}">
                      <a16:colId xmlns:a16="http://schemas.microsoft.com/office/drawing/2014/main" val="20002"/>
                    </a:ext>
                  </a:extLst>
                </a:gridCol>
                <a:gridCol w="1847850">
                  <a:extLst>
                    <a:ext uri="{9D8B030D-6E8A-4147-A177-3AD203B41FA5}">
                      <a16:colId xmlns:a16="http://schemas.microsoft.com/office/drawing/2014/main" val="20003"/>
                    </a:ext>
                  </a:extLst>
                </a:gridCol>
              </a:tblGrid>
              <a:tr h="741680">
                <a:tc>
                  <a:txBody>
                    <a:bodyPr/>
                    <a:lstStyle/>
                    <a:p>
                      <a:pPr algn="ctr"/>
                      <a:r>
                        <a:rPr lang="en-US" b="1" dirty="0"/>
                        <a:t>Smallholders</a:t>
                      </a:r>
                      <a:r>
                        <a:rPr lang="en-US" b="1" baseline="0" dirty="0"/>
                        <a:t> farmers</a:t>
                      </a:r>
                      <a:endParaRPr lang="en-US" b="1" dirty="0"/>
                    </a:p>
                    <a:p>
                      <a:pPr algn="just"/>
                      <a:r>
                        <a:rPr lang="en-US" b="1" dirty="0">
                          <a:latin typeface="Garamond" panose="02020404030301010803" pitchFamily="18" charset="0"/>
                        </a:rPr>
                        <a:t>Beneficiaries</a:t>
                      </a: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a:t>Questionnaire Administered</a:t>
                      </a:r>
                    </a:p>
                    <a:p>
                      <a:pPr algn="ctr"/>
                      <a:r>
                        <a:rPr lang="en-US" dirty="0"/>
                        <a:t>167</a:t>
                      </a: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a:t>Questionnaire Retrieved</a:t>
                      </a:r>
                    </a:p>
                    <a:p>
                      <a:pPr algn="ctr"/>
                      <a:r>
                        <a:rPr lang="en-US" dirty="0"/>
                        <a:t>156</a:t>
                      </a: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t>Questionnaire not Retrieved</a:t>
                      </a:r>
                    </a:p>
                    <a:p>
                      <a:pPr algn="ctr"/>
                      <a:r>
                        <a:rPr lang="en-US" dirty="0"/>
                        <a:t>11</a:t>
                      </a:r>
                    </a:p>
                  </a:txBody>
                  <a:tcP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just"/>
                      <a:r>
                        <a:rPr lang="en-US" b="1" dirty="0">
                          <a:latin typeface="Garamond" panose="02020404030301010803" pitchFamily="18" charset="0"/>
                        </a:rPr>
                        <a:t>Non-beneficiaries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84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78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algn="ctr"/>
                      <a:endParaRPr lang="en-US" b="1" dirty="0">
                        <a:latin typeface="Garamond" panose="02020404030301010803"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a:t>251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a:t>234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a:t>17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cxnSp>
        <p:nvCxnSpPr>
          <p:cNvPr id="9" name="Straight Connector 8"/>
          <p:cNvCxnSpPr/>
          <p:nvPr/>
        </p:nvCxnSpPr>
        <p:spPr>
          <a:xfrm>
            <a:off x="914400" y="3429000"/>
            <a:ext cx="7467600" cy="0"/>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914400" y="4038600"/>
            <a:ext cx="7467600" cy="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914400" y="5181600"/>
            <a:ext cx="74676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93119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5410200" cy="457200"/>
          </a:xfrm>
        </p:spPr>
        <p:txBody>
          <a:bodyPr>
            <a:noAutofit/>
          </a:bodyPr>
          <a:lstStyle/>
          <a:p>
            <a:r>
              <a:rPr lang="en-US" sz="2800" dirty="0">
                <a:effectLst>
                  <a:outerShdw blurRad="38100" dist="38100" dir="2700000" algn="tl">
                    <a:srgbClr val="000000">
                      <a:alpha val="43137"/>
                    </a:srgbClr>
                  </a:outerShdw>
                </a:effectLst>
                <a:latin typeface="Garamond" panose="02020404030301010803" pitchFamily="18" charset="0"/>
              </a:rPr>
              <a:t>Major Findings</a:t>
            </a:r>
          </a:p>
        </p:txBody>
      </p:sp>
      <p:sp>
        <p:nvSpPr>
          <p:cNvPr id="3" name="Content Placeholder 2"/>
          <p:cNvSpPr>
            <a:spLocks noGrp="1"/>
          </p:cNvSpPr>
          <p:nvPr>
            <p:ph idx="1"/>
          </p:nvPr>
        </p:nvSpPr>
        <p:spPr>
          <a:xfrm>
            <a:off x="381000" y="609600"/>
            <a:ext cx="8382000" cy="5715000"/>
          </a:xfrm>
        </p:spPr>
        <p:txBody>
          <a:bodyPr>
            <a:normAutofit/>
          </a:bodyPr>
          <a:lstStyle/>
          <a:p>
            <a:pPr algn="just"/>
            <a:r>
              <a:rPr lang="en-US" sz="2000" dirty="0">
                <a:latin typeface="Garamond" panose="02020404030301010803" pitchFamily="18" charset="0"/>
              </a:rPr>
              <a:t>Findings from the demographic and socioeconomic characteristics of the respondents revealed that majority were male, married in their youthful age of 31-45 years and have attained different level of education. </a:t>
            </a:r>
          </a:p>
          <a:p>
            <a:pPr algn="just"/>
            <a:r>
              <a:rPr lang="en-US" sz="2000" dirty="0">
                <a:latin typeface="Garamond" panose="02020404030301010803" pitchFamily="18" charset="0"/>
              </a:rPr>
              <a:t>The programme succeeded in the creation of additional economic activity as new generation of farmers emerged under the ABP.</a:t>
            </a:r>
          </a:p>
          <a:p>
            <a:pPr algn="just"/>
            <a:endParaRPr lang="en-US" sz="2000" dirty="0">
              <a:latin typeface="Garamond" panose="02020404030301010803" pitchFamily="18" charset="0"/>
            </a:endParaRPr>
          </a:p>
          <a:p>
            <a:pPr algn="just"/>
            <a:r>
              <a:rPr lang="en-US" sz="2000" dirty="0">
                <a:latin typeface="Garamond" panose="02020404030301010803" pitchFamily="18" charset="0"/>
              </a:rPr>
              <a:t>Farming innovations introduced under the ABP revealed that credit is the major farming innovation introduced, though 52% said the loan given was not sufficient and about 93% said it was disbursed late.</a:t>
            </a:r>
          </a:p>
          <a:p>
            <a:pPr algn="just"/>
            <a:r>
              <a:rPr lang="en-US" sz="2000" dirty="0">
                <a:latin typeface="Garamond" panose="02020404030301010803" pitchFamily="18" charset="0"/>
              </a:rPr>
              <a:t>Farming insurance was a total failure as majority of the beneficiaries farmers were not insured.</a:t>
            </a:r>
          </a:p>
          <a:p>
            <a:pPr algn="just"/>
            <a:r>
              <a:rPr lang="en-US" sz="2000" dirty="0">
                <a:latin typeface="Garamond" panose="02020404030301010803" pitchFamily="18" charset="0"/>
              </a:rPr>
              <a:t>About 98% of the respondents were satisfied about the marketing arrangement under the ABP.</a:t>
            </a:r>
          </a:p>
          <a:p>
            <a:pPr algn="just"/>
            <a:r>
              <a:rPr lang="en-US" sz="2000" dirty="0">
                <a:latin typeface="Garamond" panose="02020404030301010803" pitchFamily="18" charset="0"/>
              </a:rPr>
              <a:t>Also about 87.8% received teams of monitoring and supervision at the beginning of the farming activity only.</a:t>
            </a:r>
          </a:p>
          <a:p>
            <a:pPr algn="just"/>
            <a:r>
              <a:rPr lang="en-US" sz="2000" dirty="0">
                <a:latin typeface="Garamond" panose="02020404030301010803" pitchFamily="18" charset="0"/>
              </a:rPr>
              <a:t>In another innovation, about 83% of the respondents went through various farm training innovation by the ABP.</a:t>
            </a:r>
          </a:p>
        </p:txBody>
      </p:sp>
    </p:spTree>
    <p:extLst>
      <p:ext uri="{BB962C8B-B14F-4D97-AF65-F5344CB8AC3E}">
        <p14:creationId xmlns:p14="http://schemas.microsoft.com/office/powerpoint/2010/main" val="2547623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944562"/>
          </a:xfrm>
        </p:spPr>
        <p:txBody>
          <a:bodyPr>
            <a:normAutofit/>
          </a:bodyPr>
          <a:lstStyle/>
          <a:p>
            <a:r>
              <a:rPr lang="en-US" dirty="0">
                <a:effectLst>
                  <a:outerShdw blurRad="38100" dist="38100" dir="2700000" algn="tl">
                    <a:srgbClr val="000000">
                      <a:alpha val="43137"/>
                    </a:srgbClr>
                  </a:outerShdw>
                </a:effectLst>
                <a:latin typeface="Garamond" panose="02020404030301010803" pitchFamily="18" charset="0"/>
              </a:rPr>
              <a:t>On input-output analysis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4766740"/>
              </p:ext>
            </p:extLst>
          </p:nvPr>
        </p:nvGraphicFramePr>
        <p:xfrm>
          <a:off x="495795" y="1447800"/>
          <a:ext cx="8229600" cy="3555189"/>
        </p:xfrm>
        <a:graphic>
          <a:graphicData uri="http://schemas.openxmlformats.org/drawingml/2006/table">
            <a:tbl>
              <a:tblPr firstRow="1" firstCol="1" bandRow="1">
                <a:tableStyleId>{5940675A-B579-460E-94D1-54222C63F5DA}</a:tableStyleId>
              </a:tblPr>
              <a:tblGrid>
                <a:gridCol w="10668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tblGrid>
              <a:tr h="355106">
                <a:tc rowSpan="2">
                  <a:txBody>
                    <a:bodyPr/>
                    <a:lstStyle/>
                    <a:p>
                      <a:pPr marL="0" marR="0" algn="ctr">
                        <a:spcBef>
                          <a:spcPts val="0"/>
                        </a:spcBef>
                        <a:spcAft>
                          <a:spcPts val="0"/>
                        </a:spcAft>
                      </a:pPr>
                      <a:r>
                        <a:rPr lang="en-US" sz="1400" b="1" dirty="0">
                          <a:effectLst/>
                          <a:latin typeface="Garamond" panose="02020404030301010803" pitchFamily="18" charset="0"/>
                        </a:rPr>
                        <a:t>Variables</a:t>
                      </a:r>
                      <a:endParaRPr lang="en-US" sz="1200" b="1" dirty="0">
                        <a:effectLst/>
                        <a:latin typeface="Garamond" panose="02020404030301010803" pitchFamily="18" charset="0"/>
                        <a:ea typeface="Calibri"/>
                        <a:cs typeface="Arial"/>
                      </a:endParaRPr>
                    </a:p>
                  </a:txBody>
                  <a:tcPr marL="73025" marR="73025" marT="0" marB="0" anchor="ctr">
                    <a:lnL w="12700" cmpd="sng">
                      <a:noFill/>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algn="ctr">
                        <a:spcBef>
                          <a:spcPts val="0"/>
                        </a:spcBef>
                        <a:spcAft>
                          <a:spcPts val="0"/>
                        </a:spcAft>
                      </a:pPr>
                      <a:r>
                        <a:rPr lang="en-US" sz="1800" b="1" dirty="0">
                          <a:effectLst/>
                          <a:latin typeface="Garamond" panose="02020404030301010803" pitchFamily="18" charset="0"/>
                        </a:rPr>
                        <a:t>Beneficiaries</a:t>
                      </a:r>
                      <a:endParaRPr lang="en-US" sz="1800" b="1"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800" b="1" dirty="0">
                          <a:effectLst/>
                          <a:latin typeface="Garamond" panose="02020404030301010803" pitchFamily="18" charset="0"/>
                        </a:rPr>
                        <a:t>Non-beneficiaries</a:t>
                      </a:r>
                      <a:endParaRPr lang="en-US" sz="1800" b="1"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5106">
                <a:tc vMerge="1">
                  <a:txBody>
                    <a:bodyPr/>
                    <a:lstStyle/>
                    <a:p>
                      <a:endParaRPr lang="en-US"/>
                    </a:p>
                  </a:txBody>
                  <a:tcPr/>
                </a:tc>
                <a:tc>
                  <a:txBody>
                    <a:bodyPr/>
                    <a:lstStyle/>
                    <a:p>
                      <a:pPr marL="0" marR="0" algn="ctr">
                        <a:spcBef>
                          <a:spcPts val="0"/>
                        </a:spcBef>
                        <a:spcAft>
                          <a:spcPts val="0"/>
                        </a:spcAft>
                      </a:pPr>
                      <a:r>
                        <a:rPr lang="en-US" sz="1400" b="1" dirty="0">
                          <a:effectLst/>
                          <a:latin typeface="Garamond" panose="02020404030301010803" pitchFamily="18" charset="0"/>
                        </a:rPr>
                        <a:t>Coef.</a:t>
                      </a:r>
                      <a:endParaRPr lang="en-US" sz="1400" b="1"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effectLst/>
                          <a:latin typeface="Garamond" panose="02020404030301010803" pitchFamily="18" charset="0"/>
                        </a:rPr>
                        <a:t>Std.error</a:t>
                      </a:r>
                      <a:endParaRPr lang="en-US" sz="1400" b="1" dirty="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effectLst/>
                          <a:latin typeface="Garamond" panose="02020404030301010803" pitchFamily="18" charset="0"/>
                        </a:rPr>
                        <a:t>t-stat</a:t>
                      </a:r>
                      <a:endParaRPr lang="en-US" sz="1400" b="1" dirty="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effectLst/>
                          <a:latin typeface="Garamond" panose="02020404030301010803" pitchFamily="18" charset="0"/>
                        </a:rPr>
                        <a:t>P-value</a:t>
                      </a:r>
                      <a:endParaRPr lang="en-US" sz="1400" b="1" dirty="0">
                        <a:effectLst/>
                        <a:latin typeface="Garamond" panose="02020404030301010803" pitchFamily="18" charset="0"/>
                        <a:ea typeface="Calibri"/>
                        <a:cs typeface="Arial"/>
                      </a:endParaRPr>
                    </a:p>
                  </a:txBody>
                  <a:tcPr marL="73025" marR="73025" marT="0" marB="0">
                    <a:lnL w="12700" cmpd="sng">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effectLst/>
                          <a:latin typeface="Garamond" panose="02020404030301010803" pitchFamily="18" charset="0"/>
                        </a:rPr>
                        <a:t>Coef.</a:t>
                      </a:r>
                      <a:endParaRPr lang="en-US" sz="1400" b="1"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effectLst/>
                          <a:latin typeface="Garamond" panose="02020404030301010803" pitchFamily="18" charset="0"/>
                        </a:rPr>
                        <a:t>Std.error</a:t>
                      </a:r>
                      <a:endParaRPr lang="en-US" sz="1400" b="1" dirty="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effectLst/>
                          <a:latin typeface="Garamond" panose="02020404030301010803" pitchFamily="18" charset="0"/>
                        </a:rPr>
                        <a:t>t-stat</a:t>
                      </a:r>
                      <a:endParaRPr lang="en-US" sz="1400" b="1" dirty="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effectLst/>
                          <a:latin typeface="Garamond" panose="02020404030301010803" pitchFamily="18" charset="0"/>
                        </a:rPr>
                        <a:t>P-value</a:t>
                      </a:r>
                      <a:endParaRPr lang="en-US" sz="1400" b="1" dirty="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55106">
                <a:tc>
                  <a:txBody>
                    <a:bodyPr/>
                    <a:lstStyle/>
                    <a:p>
                      <a:pPr marL="0" marR="0" algn="l">
                        <a:spcBef>
                          <a:spcPts val="0"/>
                        </a:spcBef>
                        <a:spcAft>
                          <a:spcPts val="0"/>
                        </a:spcAft>
                      </a:pPr>
                      <a:r>
                        <a:rPr lang="en-US" sz="1400" b="1" dirty="0">
                          <a:effectLst/>
                          <a:latin typeface="Garamond" panose="02020404030301010803" pitchFamily="18" charset="0"/>
                        </a:rPr>
                        <a:t>llabour</a:t>
                      </a:r>
                      <a:endParaRPr lang="en-US" sz="1400" b="1" dirty="0">
                        <a:effectLst/>
                        <a:latin typeface="Garamond" panose="02020404030301010803" pitchFamily="18" charset="0"/>
                        <a:ea typeface="Calibri"/>
                        <a:cs typeface="Arial"/>
                      </a:endParaRPr>
                    </a:p>
                  </a:txBody>
                  <a:tcPr marL="73025" marR="73025" marT="0" marB="0">
                    <a:lnL w="12700" cmpd="sng">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0.418986</a:t>
                      </a:r>
                      <a:endParaRPr lang="en-US" sz="1400"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latin typeface="Garamond" panose="02020404030301010803" pitchFamily="18" charset="0"/>
                        </a:rPr>
                        <a:t>0.199024</a:t>
                      </a:r>
                      <a:endParaRPr lang="en-US" sz="140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2.11</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0.037</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latin typeface="Garamond" panose="02020404030301010803" pitchFamily="18" charset="0"/>
                        </a:rPr>
                        <a:t>0.834734</a:t>
                      </a:r>
                      <a:endParaRPr lang="en-US" sz="140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0.289368</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latin typeface="Garamond" panose="02020404030301010803" pitchFamily="18" charset="0"/>
                        </a:rPr>
                        <a:t>2.97</a:t>
                      </a:r>
                      <a:endParaRPr lang="en-US" sz="140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0.004</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55106">
                <a:tc>
                  <a:txBody>
                    <a:bodyPr/>
                    <a:lstStyle/>
                    <a:p>
                      <a:pPr marL="0" marR="0" algn="l">
                        <a:spcBef>
                          <a:spcPts val="0"/>
                        </a:spcBef>
                        <a:spcAft>
                          <a:spcPts val="0"/>
                        </a:spcAft>
                      </a:pPr>
                      <a:r>
                        <a:rPr lang="en-US" sz="1400" b="1" dirty="0">
                          <a:effectLst/>
                          <a:latin typeface="Garamond" panose="02020404030301010803" pitchFamily="18" charset="0"/>
                        </a:rPr>
                        <a:t>lseed</a:t>
                      </a:r>
                      <a:endParaRPr lang="en-US" sz="1400" b="1" dirty="0">
                        <a:effectLst/>
                        <a:latin typeface="Garamond" panose="02020404030301010803" pitchFamily="18" charset="0"/>
                        <a:ea typeface="Calibri"/>
                        <a:cs typeface="Arial"/>
                      </a:endParaRPr>
                    </a:p>
                  </a:txBody>
                  <a:tcPr marL="73025" marR="73025" marT="0" marB="0">
                    <a:lnL w="12700" cmpd="sng">
                      <a:noFill/>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0.145962</a:t>
                      </a:r>
                      <a:endParaRPr lang="en-US" sz="1400"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0.261883</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0.56</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0.578</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0.327615</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0.2624574</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0.12</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0.901</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5106">
                <a:tc>
                  <a:txBody>
                    <a:bodyPr/>
                    <a:lstStyle/>
                    <a:p>
                      <a:pPr marL="0" marR="0" algn="l">
                        <a:spcBef>
                          <a:spcPts val="0"/>
                        </a:spcBef>
                        <a:spcAft>
                          <a:spcPts val="0"/>
                        </a:spcAft>
                      </a:pPr>
                      <a:r>
                        <a:rPr lang="en-US" sz="1400" b="1" dirty="0">
                          <a:effectLst/>
                          <a:latin typeface="Garamond" panose="02020404030301010803" pitchFamily="18" charset="0"/>
                        </a:rPr>
                        <a:t>lfert</a:t>
                      </a:r>
                      <a:endParaRPr lang="en-US" sz="1400" b="1" dirty="0">
                        <a:effectLst/>
                        <a:latin typeface="Garamond" panose="02020404030301010803" pitchFamily="18" charset="0"/>
                        <a:ea typeface="Calibri"/>
                        <a:cs typeface="Arial"/>
                      </a:endParaRPr>
                    </a:p>
                  </a:txBody>
                  <a:tcPr marL="73025" marR="73025" marT="0" marB="0">
                    <a:lnL w="12700" cmpd="sng">
                      <a:noFill/>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0.165232</a:t>
                      </a:r>
                      <a:endParaRPr lang="en-US" sz="1400"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0.169136</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0.98</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0.330</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-0.328278</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0.3354062</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-0.98</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0.331</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55106">
                <a:tc>
                  <a:txBody>
                    <a:bodyPr/>
                    <a:lstStyle/>
                    <a:p>
                      <a:pPr marL="0" marR="0" algn="l">
                        <a:spcBef>
                          <a:spcPts val="0"/>
                        </a:spcBef>
                        <a:spcAft>
                          <a:spcPts val="0"/>
                        </a:spcAft>
                      </a:pPr>
                      <a:r>
                        <a:rPr lang="en-US" sz="1400" b="1" dirty="0">
                          <a:effectLst/>
                          <a:latin typeface="Garamond" panose="02020404030301010803" pitchFamily="18" charset="0"/>
                        </a:rPr>
                        <a:t>lherb</a:t>
                      </a:r>
                      <a:endParaRPr lang="en-US" sz="1400" b="1" dirty="0">
                        <a:effectLst/>
                        <a:latin typeface="Garamond" panose="02020404030301010803" pitchFamily="18" charset="0"/>
                        <a:ea typeface="Calibri"/>
                        <a:cs typeface="Arial"/>
                      </a:endParaRPr>
                    </a:p>
                  </a:txBody>
                  <a:tcPr marL="73025" marR="73025" marT="0" marB="0">
                    <a:lnL w="12700" cmpd="sng">
                      <a:noFill/>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0.403287</a:t>
                      </a:r>
                      <a:endParaRPr lang="en-US" sz="1400"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latin typeface="Garamond" panose="02020404030301010803" pitchFamily="18" charset="0"/>
                        </a:rPr>
                        <a:t>0.222795</a:t>
                      </a:r>
                      <a:endParaRPr lang="en-US" sz="140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latin typeface="Garamond" panose="02020404030301010803" pitchFamily="18" charset="0"/>
                        </a:rPr>
                        <a:t>1.81</a:t>
                      </a:r>
                      <a:endParaRPr lang="en-US" sz="140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latin typeface="Garamond" panose="02020404030301010803" pitchFamily="18" charset="0"/>
                        </a:rPr>
                        <a:t>0.072</a:t>
                      </a:r>
                      <a:endParaRPr lang="en-US" sz="140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latin typeface="Garamond" panose="02020404030301010803" pitchFamily="18" charset="0"/>
                        </a:rPr>
                        <a:t>0.257674</a:t>
                      </a:r>
                      <a:endParaRPr lang="en-US" sz="140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0.1645936</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latin typeface="Garamond" panose="02020404030301010803" pitchFamily="18" charset="0"/>
                        </a:rPr>
                        <a:t>1.57</a:t>
                      </a:r>
                      <a:endParaRPr lang="en-US" sz="140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0.122</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55106">
                <a:tc>
                  <a:txBody>
                    <a:bodyPr/>
                    <a:lstStyle/>
                    <a:p>
                      <a:pPr marL="0" marR="0" algn="l">
                        <a:spcBef>
                          <a:spcPts val="0"/>
                        </a:spcBef>
                        <a:spcAft>
                          <a:spcPts val="0"/>
                        </a:spcAft>
                      </a:pPr>
                      <a:r>
                        <a:rPr lang="en-US" sz="1400" b="1" dirty="0">
                          <a:effectLst/>
                          <a:latin typeface="Garamond" panose="02020404030301010803" pitchFamily="18" charset="0"/>
                        </a:rPr>
                        <a:t>C</a:t>
                      </a:r>
                      <a:endParaRPr lang="en-US" sz="1400" b="1" dirty="0">
                        <a:effectLst/>
                        <a:latin typeface="Garamond" panose="02020404030301010803" pitchFamily="18" charset="0"/>
                        <a:ea typeface="Calibri"/>
                        <a:cs typeface="Arial"/>
                      </a:endParaRPr>
                    </a:p>
                  </a:txBody>
                  <a:tcPr marL="73025" marR="73025" marT="0" marB="0">
                    <a:lnL w="12700" cmpd="sng">
                      <a:noFill/>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-0.38301</a:t>
                      </a:r>
                      <a:endParaRPr lang="en-US" sz="1400"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0.445848</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-0.86</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0.392</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0.190070</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0.6007173</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latin typeface="Garamond" panose="02020404030301010803" pitchFamily="18" charset="0"/>
                        </a:rPr>
                        <a:t>0.32</a:t>
                      </a:r>
                      <a:endParaRPr lang="en-US" sz="140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0.753</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27779">
                <a:tc>
                  <a:txBody>
                    <a:bodyPr/>
                    <a:lstStyle/>
                    <a:p>
                      <a:pPr marL="0" marR="0" algn="l">
                        <a:spcBef>
                          <a:spcPts val="0"/>
                        </a:spcBef>
                        <a:spcAft>
                          <a:spcPts val="0"/>
                        </a:spcAft>
                      </a:pPr>
                      <a:r>
                        <a:rPr lang="en-US" sz="1400" b="1" dirty="0">
                          <a:effectLst/>
                          <a:latin typeface="Garamond" panose="02020404030301010803" pitchFamily="18" charset="0"/>
                        </a:rPr>
                        <a:t>Return to Scale</a:t>
                      </a:r>
                      <a:endParaRPr lang="en-US" sz="1400" b="1" dirty="0">
                        <a:effectLst/>
                        <a:latin typeface="Garamond" panose="02020404030301010803" pitchFamily="18" charset="0"/>
                        <a:ea typeface="Calibri"/>
                        <a:cs typeface="Arial"/>
                      </a:endParaRPr>
                    </a:p>
                  </a:txBody>
                  <a:tcPr marL="73025" marR="73025" marT="0" marB="0">
                    <a:lnL w="12700" cmpd="sng">
                      <a:noFill/>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1.13347</a:t>
                      </a:r>
                    </a:p>
                    <a:p>
                      <a:pPr marL="0" marR="0" algn="ctr">
                        <a:spcBef>
                          <a:spcPts val="0"/>
                        </a:spcBef>
                        <a:spcAft>
                          <a:spcPts val="0"/>
                        </a:spcAft>
                      </a:pPr>
                      <a:r>
                        <a:rPr lang="en-US" sz="1400" dirty="0">
                          <a:effectLst/>
                          <a:latin typeface="Garamond" panose="02020404030301010803" pitchFamily="18" charset="0"/>
                        </a:rPr>
                        <a:t> </a:t>
                      </a:r>
                      <a:endParaRPr lang="en-US" sz="1400"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1.091745</a:t>
                      </a:r>
                    </a:p>
                    <a:p>
                      <a:pPr marL="0" marR="0" algn="ctr">
                        <a:spcBef>
                          <a:spcPts val="0"/>
                        </a:spcBef>
                        <a:spcAft>
                          <a:spcPts val="0"/>
                        </a:spcAft>
                      </a:pPr>
                      <a:r>
                        <a:rPr lang="en-US" sz="1400" dirty="0">
                          <a:effectLst/>
                          <a:latin typeface="Garamond" panose="02020404030301010803" pitchFamily="18" charset="0"/>
                        </a:rPr>
                        <a:t> </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641668">
                <a:tc>
                  <a:txBody>
                    <a:bodyPr/>
                    <a:lstStyle/>
                    <a:p>
                      <a:pPr marL="0" marR="0" algn="l">
                        <a:spcBef>
                          <a:spcPts val="0"/>
                        </a:spcBef>
                        <a:spcAft>
                          <a:spcPts val="0"/>
                        </a:spcAft>
                      </a:pPr>
                      <a:r>
                        <a:rPr lang="en-US" sz="1400" b="1" dirty="0">
                          <a:effectLst/>
                          <a:latin typeface="Garamond" panose="02020404030301010803" pitchFamily="18" charset="0"/>
                        </a:rPr>
                        <a:t>Efficien</a:t>
                      </a:r>
                      <a:r>
                        <a:rPr lang="en-US" sz="1400" b="1" baseline="0" dirty="0">
                          <a:effectLst/>
                          <a:latin typeface="Garamond" panose="02020404030301010803" pitchFamily="18" charset="0"/>
                        </a:rPr>
                        <a:t>cy </a:t>
                      </a:r>
                      <a:r>
                        <a:rPr lang="en-US" sz="1400" b="1" dirty="0">
                          <a:effectLst/>
                          <a:latin typeface="Garamond" panose="02020404030301010803" pitchFamily="18" charset="0"/>
                        </a:rPr>
                        <a:t>Parameter</a:t>
                      </a:r>
                    </a:p>
                    <a:p>
                      <a:pPr marL="0" marR="0" algn="l">
                        <a:spcBef>
                          <a:spcPts val="0"/>
                        </a:spcBef>
                        <a:spcAft>
                          <a:spcPts val="0"/>
                        </a:spcAft>
                      </a:pPr>
                      <a:r>
                        <a:rPr lang="en-US" sz="1400" b="1" dirty="0">
                          <a:effectLst/>
                          <a:latin typeface="Garamond" panose="02020404030301010803" pitchFamily="18" charset="0"/>
                        </a:rPr>
                        <a:t> </a:t>
                      </a:r>
                      <a:endParaRPr lang="en-US" sz="1400" b="1" dirty="0">
                        <a:effectLst/>
                        <a:latin typeface="Garamond" panose="02020404030301010803" pitchFamily="18" charset="0"/>
                        <a:ea typeface="Calibri"/>
                        <a:cs typeface="Arial"/>
                      </a:endParaRPr>
                    </a:p>
                  </a:txBody>
                  <a:tcPr marL="73025" marR="73025" marT="0" marB="0">
                    <a:lnL w="12700" cmpd="sng">
                      <a:noFill/>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1.466693</a:t>
                      </a:r>
                      <a:endParaRPr lang="en-US" sz="1400" dirty="0">
                        <a:effectLst/>
                        <a:latin typeface="Garamond" panose="02020404030301010803" pitchFamily="18" charset="0"/>
                        <a:ea typeface="Calibri"/>
                        <a:cs typeface="Arial"/>
                      </a:endParaRPr>
                    </a:p>
                  </a:txBody>
                  <a:tcPr marL="73025" marR="73025" marT="0" marB="0">
                    <a:lnL w="19050" cap="flat" cmpd="sng" algn="ctr">
                      <a:solidFill>
                        <a:schemeClr val="tx1"/>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1.209334</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latin typeface="Garamond" panose="02020404030301010803" pitchFamily="18" charset="0"/>
                        </a:rPr>
                        <a:t>-</a:t>
                      </a:r>
                      <a:endParaRPr lang="en-US" sz="1400" dirty="0">
                        <a:effectLst/>
                        <a:latin typeface="Garamond" panose="02020404030301010803" pitchFamily="18" charset="0"/>
                        <a:ea typeface="Calibri"/>
                        <a:cs typeface="Arial"/>
                      </a:endParaRPr>
                    </a:p>
                  </a:txBody>
                  <a:tcPr marL="73025" marR="73025" marT="0" marB="0">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
        <p:nvSpPr>
          <p:cNvPr id="7" name="Rectangle 6"/>
          <p:cNvSpPr/>
          <p:nvPr/>
        </p:nvSpPr>
        <p:spPr>
          <a:xfrm>
            <a:off x="533400" y="5105400"/>
            <a:ext cx="8382000" cy="1200329"/>
          </a:xfrm>
          <a:prstGeom prst="rect">
            <a:avLst/>
          </a:prstGeom>
        </p:spPr>
        <p:txBody>
          <a:bodyPr wrap="square">
            <a:spAutoFit/>
          </a:bodyPr>
          <a:lstStyle/>
          <a:p>
            <a:pPr algn="just"/>
            <a:r>
              <a:rPr lang="en-US" dirty="0">
                <a:latin typeface="Garamond" panose="02020404030301010803" pitchFamily="18" charset="0"/>
              </a:rPr>
              <a:t>Result from linear regression above shows that both beneficiaries and non-beneficiaries are both experiencing increasing return to scale. In terms of efficiency of production, the efficiency parameter of the beneficiaries is higher than the non-beneficiaries and this is because of the intervention of the ABP.</a:t>
            </a:r>
          </a:p>
        </p:txBody>
      </p:sp>
      <p:cxnSp>
        <p:nvCxnSpPr>
          <p:cNvPr id="5" name="Straight Connector 4"/>
          <p:cNvCxnSpPr/>
          <p:nvPr/>
        </p:nvCxnSpPr>
        <p:spPr>
          <a:xfrm>
            <a:off x="457200" y="1447800"/>
            <a:ext cx="82296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40002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effectLst>
                  <a:outerShdw blurRad="38100" dist="38100" dir="2700000" algn="tl">
                    <a:srgbClr val="000000">
                      <a:alpha val="43137"/>
                    </a:srgbClr>
                  </a:outerShdw>
                </a:effectLst>
              </a:rPr>
              <a:t>On the extent of Profitability</a:t>
            </a:r>
          </a:p>
        </p:txBody>
      </p:sp>
      <p:sp>
        <p:nvSpPr>
          <p:cNvPr id="3" name="Content Placeholder 2"/>
          <p:cNvSpPr>
            <a:spLocks noGrp="1"/>
          </p:cNvSpPr>
          <p:nvPr>
            <p:ph idx="1"/>
          </p:nvPr>
        </p:nvSpPr>
        <p:spPr>
          <a:xfrm>
            <a:off x="457200" y="1371600"/>
            <a:ext cx="8229600" cy="4754563"/>
          </a:xfrm>
        </p:spPr>
        <p:txBody>
          <a:bodyPr>
            <a:normAutofit/>
          </a:bodyPr>
          <a:lstStyle/>
          <a:p>
            <a:pPr algn="just"/>
            <a:endParaRPr lang="en-US" sz="1800" dirty="0"/>
          </a:p>
          <a:p>
            <a:pPr algn="just"/>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562922007"/>
              </p:ext>
            </p:extLst>
          </p:nvPr>
        </p:nvGraphicFramePr>
        <p:xfrm>
          <a:off x="533400" y="1295400"/>
          <a:ext cx="7543800" cy="2209801"/>
        </p:xfrm>
        <a:graphic>
          <a:graphicData uri="http://schemas.openxmlformats.org/drawingml/2006/table">
            <a:tbl>
              <a:tblPr firstRow="1" firstCol="1" bandRow="1">
                <a:tableStyleId>{2D5ABB26-0587-4C30-8999-92F81FD0307C}</a:tableStyleId>
              </a:tblPr>
              <a:tblGrid>
                <a:gridCol w="22860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99664">
                <a:tc>
                  <a:txBody>
                    <a:bodyPr/>
                    <a:lstStyle/>
                    <a:p>
                      <a:pPr marL="0" marR="0" algn="just">
                        <a:spcBef>
                          <a:spcPts val="0"/>
                        </a:spcBef>
                        <a:spcAft>
                          <a:spcPts val="0"/>
                        </a:spcAft>
                      </a:pPr>
                      <a:r>
                        <a:rPr lang="en-US" sz="1800" b="1" dirty="0">
                          <a:effectLst/>
                          <a:latin typeface="Garamond" panose="02020404030301010803" pitchFamily="18" charset="0"/>
                        </a:rPr>
                        <a:t>Farmers </a:t>
                      </a:r>
                      <a:endParaRPr lang="en-US" sz="1600" b="1" dirty="0">
                        <a:solidFill>
                          <a:srgbClr val="000000"/>
                        </a:solidFill>
                        <a:effectLst/>
                        <a:latin typeface="Garamond" panose="02020404030301010803" pitchFamily="18" charset="0"/>
                        <a:ea typeface="Calibri"/>
                        <a:cs typeface="Arial"/>
                      </a:endParaRPr>
                    </a:p>
                  </a:txBody>
                  <a:tcPr marL="68580" marR="68580" marT="0" marB="0"/>
                </a:tc>
                <a:tc>
                  <a:txBody>
                    <a:bodyPr/>
                    <a:lstStyle/>
                    <a:p>
                      <a:pPr marL="0" marR="0" algn="just">
                        <a:spcBef>
                          <a:spcPts val="0"/>
                        </a:spcBef>
                        <a:spcAft>
                          <a:spcPts val="0"/>
                        </a:spcAft>
                      </a:pPr>
                      <a:r>
                        <a:rPr lang="en-US" sz="1800" b="1" dirty="0">
                          <a:effectLst/>
                          <a:latin typeface="Garamond" panose="02020404030301010803" pitchFamily="18" charset="0"/>
                        </a:rPr>
                        <a:t>Beneficiary (N= 156)</a:t>
                      </a:r>
                      <a:endParaRPr lang="en-US" sz="1600" b="1" dirty="0">
                        <a:solidFill>
                          <a:srgbClr val="000000"/>
                        </a:solidFill>
                        <a:effectLst/>
                        <a:latin typeface="Garamond" panose="02020404030301010803" pitchFamily="18" charset="0"/>
                        <a:ea typeface="Calibri"/>
                        <a:cs typeface="Arial"/>
                      </a:endParaRPr>
                    </a:p>
                  </a:txBody>
                  <a:tcPr marL="68580" marR="68580" marT="0" marB="0"/>
                </a:tc>
                <a:tc>
                  <a:txBody>
                    <a:bodyPr/>
                    <a:lstStyle/>
                    <a:p>
                      <a:pPr marL="0" marR="0" algn="just">
                        <a:spcBef>
                          <a:spcPts val="0"/>
                        </a:spcBef>
                        <a:spcAft>
                          <a:spcPts val="0"/>
                        </a:spcAft>
                      </a:pPr>
                      <a:r>
                        <a:rPr lang="en-US" sz="1800" b="1" dirty="0">
                          <a:effectLst/>
                          <a:latin typeface="Garamond" panose="02020404030301010803" pitchFamily="18" charset="0"/>
                        </a:rPr>
                        <a:t>Non-beneficiary</a:t>
                      </a:r>
                      <a:r>
                        <a:rPr lang="en-US" sz="1800" b="1" baseline="0" dirty="0">
                          <a:effectLst/>
                          <a:latin typeface="Garamond" panose="02020404030301010803" pitchFamily="18" charset="0"/>
                        </a:rPr>
                        <a:t> </a:t>
                      </a:r>
                      <a:r>
                        <a:rPr lang="en-US" sz="1800" b="1" dirty="0">
                          <a:effectLst/>
                          <a:latin typeface="Garamond" panose="02020404030301010803" pitchFamily="18" charset="0"/>
                        </a:rPr>
                        <a:t>(N= 78)</a:t>
                      </a:r>
                      <a:endParaRPr lang="en-US" sz="1600" b="1" dirty="0">
                        <a:solidFill>
                          <a:srgbClr val="000000"/>
                        </a:solidFill>
                        <a:effectLst/>
                        <a:latin typeface="Garamond" panose="02020404030301010803" pitchFamily="18" charset="0"/>
                        <a:ea typeface="Calibri"/>
                        <a:cs typeface="Arial"/>
                      </a:endParaRPr>
                    </a:p>
                  </a:txBody>
                  <a:tcPr marL="68580" marR="68580" marT="0" marB="0"/>
                </a:tc>
                <a:extLst>
                  <a:ext uri="{0D108BD9-81ED-4DB2-BD59-A6C34878D82A}">
                    <a16:rowId xmlns:a16="http://schemas.microsoft.com/office/drawing/2014/main" val="10000"/>
                  </a:ext>
                </a:extLst>
              </a:tr>
              <a:tr h="599496">
                <a:tc>
                  <a:txBody>
                    <a:bodyPr/>
                    <a:lstStyle/>
                    <a:p>
                      <a:pPr marL="0" marR="0" algn="just">
                        <a:lnSpc>
                          <a:spcPct val="115000"/>
                        </a:lnSpc>
                        <a:spcBef>
                          <a:spcPts val="0"/>
                        </a:spcBef>
                        <a:spcAft>
                          <a:spcPts val="0"/>
                        </a:spcAft>
                      </a:pPr>
                      <a:r>
                        <a:rPr lang="en-US" sz="1800" b="1" dirty="0">
                          <a:effectLst/>
                          <a:latin typeface="Garamond" panose="02020404030301010803" pitchFamily="18" charset="0"/>
                        </a:rPr>
                        <a:t>Total Revenue</a:t>
                      </a:r>
                      <a:endParaRPr lang="en-US" sz="1600" b="1" dirty="0">
                        <a:solidFill>
                          <a:srgbClr val="000000"/>
                        </a:solidFill>
                        <a:effectLst/>
                        <a:latin typeface="Garamond" panose="02020404030301010803" pitchFamily="18" charset="0"/>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dirty="0">
                          <a:effectLst/>
                          <a:latin typeface="Garamond" panose="02020404030301010803" pitchFamily="18" charset="0"/>
                        </a:rPr>
                        <a:t>₦23,664,000.00</a:t>
                      </a:r>
                      <a:endParaRPr lang="en-US" sz="1600" dirty="0">
                        <a:solidFill>
                          <a:srgbClr val="000000"/>
                        </a:solidFill>
                        <a:effectLst/>
                        <a:latin typeface="Garamond" panose="02020404030301010803" pitchFamily="18" charset="0"/>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dirty="0">
                          <a:effectLst/>
                          <a:latin typeface="Garamond" panose="02020404030301010803" pitchFamily="18" charset="0"/>
                        </a:rPr>
                        <a:t>₦8,731,450.00</a:t>
                      </a:r>
                      <a:endParaRPr lang="en-US" sz="1600" dirty="0">
                        <a:solidFill>
                          <a:srgbClr val="000000"/>
                        </a:solidFill>
                        <a:effectLst/>
                        <a:latin typeface="Garamond" panose="02020404030301010803" pitchFamily="18" charset="0"/>
                        <a:ea typeface="Calibri"/>
                        <a:cs typeface="Arial"/>
                      </a:endParaRPr>
                    </a:p>
                  </a:txBody>
                  <a:tcPr marL="68580" marR="68580" marT="0" marB="0"/>
                </a:tc>
                <a:extLst>
                  <a:ext uri="{0D108BD9-81ED-4DB2-BD59-A6C34878D82A}">
                    <a16:rowId xmlns:a16="http://schemas.microsoft.com/office/drawing/2014/main" val="10001"/>
                  </a:ext>
                </a:extLst>
              </a:tr>
              <a:tr h="599496">
                <a:tc>
                  <a:txBody>
                    <a:bodyPr/>
                    <a:lstStyle/>
                    <a:p>
                      <a:pPr marL="0" marR="0" algn="just">
                        <a:lnSpc>
                          <a:spcPct val="115000"/>
                        </a:lnSpc>
                        <a:spcBef>
                          <a:spcPts val="0"/>
                        </a:spcBef>
                        <a:spcAft>
                          <a:spcPts val="0"/>
                        </a:spcAft>
                      </a:pPr>
                      <a:r>
                        <a:rPr lang="en-US" sz="1800" b="1" dirty="0">
                          <a:effectLst/>
                          <a:latin typeface="Garamond" panose="02020404030301010803" pitchFamily="18" charset="0"/>
                        </a:rPr>
                        <a:t>Total Variable Cost </a:t>
                      </a:r>
                      <a:endParaRPr lang="en-US" sz="1600" b="1" dirty="0">
                        <a:solidFill>
                          <a:srgbClr val="000000"/>
                        </a:solidFill>
                        <a:effectLst/>
                        <a:latin typeface="Garamond" panose="02020404030301010803" pitchFamily="18" charset="0"/>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dirty="0">
                          <a:effectLst/>
                          <a:latin typeface="Garamond" panose="02020404030301010803" pitchFamily="18" charset="0"/>
                        </a:rPr>
                        <a:t>₦21,457,800.00</a:t>
                      </a:r>
                      <a:endParaRPr lang="en-US" sz="1600" dirty="0">
                        <a:solidFill>
                          <a:srgbClr val="000000"/>
                        </a:solidFill>
                        <a:effectLst/>
                        <a:latin typeface="Garamond" panose="02020404030301010803" pitchFamily="18" charset="0"/>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dirty="0">
                          <a:effectLst/>
                          <a:latin typeface="Garamond" panose="02020404030301010803" pitchFamily="18" charset="0"/>
                        </a:rPr>
                        <a:t>₦7,253,900.00</a:t>
                      </a:r>
                      <a:endParaRPr lang="en-US" sz="1600" dirty="0">
                        <a:solidFill>
                          <a:srgbClr val="000000"/>
                        </a:solidFill>
                        <a:effectLst/>
                        <a:latin typeface="Garamond" panose="02020404030301010803" pitchFamily="18" charset="0"/>
                        <a:ea typeface="Calibri"/>
                        <a:cs typeface="Arial"/>
                      </a:endParaRPr>
                    </a:p>
                  </a:txBody>
                  <a:tcPr marL="68580" marR="68580" marT="0" marB="0"/>
                </a:tc>
                <a:extLst>
                  <a:ext uri="{0D108BD9-81ED-4DB2-BD59-A6C34878D82A}">
                    <a16:rowId xmlns:a16="http://schemas.microsoft.com/office/drawing/2014/main" val="10002"/>
                  </a:ext>
                </a:extLst>
              </a:tr>
              <a:tr h="611145">
                <a:tc>
                  <a:txBody>
                    <a:bodyPr/>
                    <a:lstStyle/>
                    <a:p>
                      <a:pPr marL="0" marR="0" algn="just">
                        <a:lnSpc>
                          <a:spcPct val="115000"/>
                        </a:lnSpc>
                        <a:spcBef>
                          <a:spcPts val="0"/>
                        </a:spcBef>
                        <a:spcAft>
                          <a:spcPts val="0"/>
                        </a:spcAft>
                      </a:pPr>
                      <a:r>
                        <a:rPr lang="en-US" sz="1800" b="1" dirty="0">
                          <a:effectLst/>
                          <a:latin typeface="Garamond" panose="02020404030301010803" pitchFamily="18" charset="0"/>
                        </a:rPr>
                        <a:t>Profit Margin</a:t>
                      </a:r>
                      <a:endParaRPr lang="en-US" sz="1600" b="1" dirty="0">
                        <a:solidFill>
                          <a:srgbClr val="000000"/>
                        </a:solidFill>
                        <a:effectLst/>
                        <a:latin typeface="Garamond" panose="02020404030301010803" pitchFamily="18" charset="0"/>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effectLst/>
                          <a:latin typeface="Garamond" panose="02020404030301010803" pitchFamily="18" charset="0"/>
                        </a:rPr>
                        <a:t>₦2,206,200.00</a:t>
                      </a:r>
                      <a:endParaRPr lang="en-US" sz="1600" b="1" dirty="0">
                        <a:solidFill>
                          <a:srgbClr val="000000"/>
                        </a:solidFill>
                        <a:effectLst/>
                        <a:latin typeface="Garamond" panose="02020404030301010803" pitchFamily="18" charset="0"/>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effectLst/>
                          <a:latin typeface="Garamond" panose="02020404030301010803" pitchFamily="18" charset="0"/>
                        </a:rPr>
                        <a:t>₦1,477,550.00</a:t>
                      </a:r>
                      <a:endParaRPr lang="en-US" sz="1600" b="1" dirty="0">
                        <a:solidFill>
                          <a:srgbClr val="000000"/>
                        </a:solidFill>
                        <a:effectLst/>
                        <a:latin typeface="Garamond" panose="02020404030301010803" pitchFamily="18" charset="0"/>
                        <a:ea typeface="Calibri"/>
                        <a:cs typeface="Arial"/>
                      </a:endParaRPr>
                    </a:p>
                  </a:txBody>
                  <a:tcPr marL="68580" marR="68580" marT="0" marB="0"/>
                </a:tc>
                <a:extLst>
                  <a:ext uri="{0D108BD9-81ED-4DB2-BD59-A6C34878D82A}">
                    <a16:rowId xmlns:a16="http://schemas.microsoft.com/office/drawing/2014/main" val="10003"/>
                  </a:ext>
                </a:extLst>
              </a:tr>
            </a:tbl>
          </a:graphicData>
        </a:graphic>
      </p:graphicFrame>
      <p:cxnSp>
        <p:nvCxnSpPr>
          <p:cNvPr id="9" name="Straight Connector 8"/>
          <p:cNvCxnSpPr/>
          <p:nvPr/>
        </p:nvCxnSpPr>
        <p:spPr>
          <a:xfrm>
            <a:off x="533400" y="1600200"/>
            <a:ext cx="75438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533400" y="1143000"/>
            <a:ext cx="7543800" cy="0"/>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498764" y="2743200"/>
            <a:ext cx="754380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33400" y="3352800"/>
            <a:ext cx="7543800" cy="0"/>
          </a:xfrm>
          <a:prstGeom prst="line">
            <a:avLst/>
          </a:prstGeom>
        </p:spPr>
        <p:style>
          <a:lnRef idx="2">
            <a:schemeClr val="dk1"/>
          </a:lnRef>
          <a:fillRef idx="0">
            <a:schemeClr val="dk1"/>
          </a:fillRef>
          <a:effectRef idx="1">
            <a:schemeClr val="dk1"/>
          </a:effectRef>
          <a:fontRef idx="minor">
            <a:schemeClr val="tx1"/>
          </a:fontRef>
        </p:style>
      </p:cxnSp>
      <p:sp>
        <p:nvSpPr>
          <p:cNvPr id="19" name="Rectangle 18"/>
          <p:cNvSpPr/>
          <p:nvPr/>
        </p:nvSpPr>
        <p:spPr>
          <a:xfrm>
            <a:off x="685800" y="3810000"/>
            <a:ext cx="7620000" cy="923330"/>
          </a:xfrm>
          <a:prstGeom prst="rect">
            <a:avLst/>
          </a:prstGeom>
        </p:spPr>
        <p:txBody>
          <a:bodyPr wrap="square">
            <a:spAutoFit/>
          </a:bodyPr>
          <a:lstStyle/>
          <a:p>
            <a:pPr algn="just"/>
            <a:r>
              <a:rPr lang="en-US" dirty="0">
                <a:latin typeface="Garamond" panose="02020404030301010803" pitchFamily="18" charset="0"/>
              </a:rPr>
              <a:t>The profitability analysis below reveals that at the programme participation level, small household farmers have a higher gross margin more than the non-beneficiaries of the anchor borrower programme.</a:t>
            </a:r>
          </a:p>
        </p:txBody>
      </p:sp>
    </p:spTree>
    <p:extLst>
      <p:ext uri="{BB962C8B-B14F-4D97-AF65-F5344CB8AC3E}">
        <p14:creationId xmlns:p14="http://schemas.microsoft.com/office/powerpoint/2010/main" val="58837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2400" dirty="0">
                <a:effectLst>
                  <a:outerShdw blurRad="38100" dist="38100" dir="2700000" algn="tl">
                    <a:srgbClr val="000000">
                      <a:alpha val="43137"/>
                    </a:srgbClr>
                  </a:outerShdw>
                </a:effectLst>
                <a:latin typeface="Garamond" panose="02020404030301010803" pitchFamily="18" charset="0"/>
              </a:rPr>
              <a:t>On the extent of the programme impacts on the welfare of its beneficiaries and non-beneficiaries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3331583"/>
              </p:ext>
            </p:extLst>
          </p:nvPr>
        </p:nvGraphicFramePr>
        <p:xfrm>
          <a:off x="457200" y="990600"/>
          <a:ext cx="8305800" cy="3810004"/>
        </p:xfrm>
        <a:graphic>
          <a:graphicData uri="http://schemas.openxmlformats.org/drawingml/2006/table">
            <a:tbl>
              <a:tblPr firstRow="1" firstCol="1" bandRow="1">
                <a:tableStyleId>{2D5ABB26-0587-4C30-8999-92F81FD0307C}</a:tableStyleId>
              </a:tblPr>
              <a:tblGrid>
                <a:gridCol w="3951953">
                  <a:extLst>
                    <a:ext uri="{9D8B030D-6E8A-4147-A177-3AD203B41FA5}">
                      <a16:colId xmlns:a16="http://schemas.microsoft.com/office/drawing/2014/main" val="20000"/>
                    </a:ext>
                  </a:extLst>
                </a:gridCol>
                <a:gridCol w="2204833">
                  <a:extLst>
                    <a:ext uri="{9D8B030D-6E8A-4147-A177-3AD203B41FA5}">
                      <a16:colId xmlns:a16="http://schemas.microsoft.com/office/drawing/2014/main" val="20001"/>
                    </a:ext>
                  </a:extLst>
                </a:gridCol>
                <a:gridCol w="2149014">
                  <a:extLst>
                    <a:ext uri="{9D8B030D-6E8A-4147-A177-3AD203B41FA5}">
                      <a16:colId xmlns:a16="http://schemas.microsoft.com/office/drawing/2014/main" val="20002"/>
                    </a:ext>
                  </a:extLst>
                </a:gridCol>
              </a:tblGrid>
              <a:tr h="346364">
                <a:tc>
                  <a:txBody>
                    <a:bodyPr/>
                    <a:lstStyle/>
                    <a:p>
                      <a:pPr marL="0" marR="0">
                        <a:lnSpc>
                          <a:spcPct val="150000"/>
                        </a:lnSpc>
                        <a:spcBef>
                          <a:spcPts val="0"/>
                        </a:spcBef>
                        <a:spcAft>
                          <a:spcPts val="0"/>
                        </a:spcAft>
                      </a:pPr>
                      <a:r>
                        <a:rPr lang="en-US" sz="1400" b="1" dirty="0">
                          <a:effectLst/>
                          <a:latin typeface="Garamond" panose="02020404030301010803" pitchFamily="18" charset="0"/>
                        </a:rPr>
                        <a:t>Index</a:t>
                      </a:r>
                      <a:endParaRPr lang="en-US" sz="1400" b="1"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b="1" dirty="0">
                          <a:effectLst/>
                          <a:latin typeface="Garamond" panose="02020404030301010803" pitchFamily="18" charset="0"/>
                        </a:rPr>
                        <a:t>Beneficiaries</a:t>
                      </a:r>
                      <a:endParaRPr lang="en-US" sz="1400" b="1"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b="1">
                          <a:effectLst/>
                          <a:latin typeface="Garamond" panose="02020404030301010803" pitchFamily="18" charset="0"/>
                        </a:rPr>
                        <a:t>Non-beneficiaries</a:t>
                      </a:r>
                      <a:endParaRPr lang="en-US" sz="1400" b="1">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39092">
                <a:tc>
                  <a:txBody>
                    <a:bodyPr/>
                    <a:lstStyle/>
                    <a:p>
                      <a:pPr marL="0" marR="0">
                        <a:lnSpc>
                          <a:spcPct val="150000"/>
                        </a:lnSpc>
                        <a:spcBef>
                          <a:spcPts val="0"/>
                        </a:spcBef>
                        <a:spcAft>
                          <a:spcPts val="0"/>
                        </a:spcAft>
                      </a:pPr>
                      <a:r>
                        <a:rPr lang="en-US" sz="1400" b="1" dirty="0">
                          <a:effectLst/>
                          <a:latin typeface="Garamond" panose="02020404030301010803" pitchFamily="18" charset="0"/>
                        </a:rPr>
                        <a:t>Mean Annual Income</a:t>
                      </a:r>
                    </a:p>
                    <a:p>
                      <a:pPr marL="0" marR="0">
                        <a:lnSpc>
                          <a:spcPct val="150000"/>
                        </a:lnSpc>
                        <a:spcBef>
                          <a:spcPts val="0"/>
                        </a:spcBef>
                        <a:spcAft>
                          <a:spcPts val="0"/>
                        </a:spcAft>
                      </a:pPr>
                      <a:r>
                        <a:rPr lang="en-US" sz="1400" b="1" dirty="0">
                          <a:effectLst/>
                          <a:latin typeface="Garamond" panose="02020404030301010803" pitchFamily="18" charset="0"/>
                        </a:rPr>
                        <a:t>2/3</a:t>
                      </a:r>
                      <a:r>
                        <a:rPr lang="en-US" sz="1400" b="1" baseline="30000" dirty="0">
                          <a:effectLst/>
                          <a:latin typeface="Garamond" panose="02020404030301010803" pitchFamily="18" charset="0"/>
                        </a:rPr>
                        <a:t>rd</a:t>
                      </a:r>
                      <a:r>
                        <a:rPr lang="en-US" sz="1400" b="1" dirty="0">
                          <a:effectLst/>
                          <a:latin typeface="Garamond" panose="02020404030301010803" pitchFamily="18" charset="0"/>
                        </a:rPr>
                        <a:t> of Mean Income</a:t>
                      </a:r>
                    </a:p>
                    <a:p>
                      <a:pPr marL="0" marR="0">
                        <a:lnSpc>
                          <a:spcPct val="150000"/>
                        </a:lnSpc>
                        <a:spcBef>
                          <a:spcPts val="0"/>
                        </a:spcBef>
                        <a:spcAft>
                          <a:spcPts val="0"/>
                        </a:spcAft>
                      </a:pPr>
                      <a:r>
                        <a:rPr lang="en-US" sz="1400" b="1" dirty="0">
                          <a:effectLst/>
                          <a:latin typeface="Garamond" panose="02020404030301010803" pitchFamily="18" charset="0"/>
                        </a:rPr>
                        <a:t>1/3</a:t>
                      </a:r>
                      <a:r>
                        <a:rPr lang="en-US" sz="1400" b="1" baseline="30000" dirty="0">
                          <a:effectLst/>
                          <a:latin typeface="Garamond" panose="02020404030301010803" pitchFamily="18" charset="0"/>
                        </a:rPr>
                        <a:t>rd</a:t>
                      </a:r>
                      <a:r>
                        <a:rPr lang="en-US" sz="1400" b="1" dirty="0">
                          <a:effectLst/>
                          <a:latin typeface="Garamond" panose="02020404030301010803" pitchFamily="18" charset="0"/>
                        </a:rPr>
                        <a:t> of Mean Income</a:t>
                      </a:r>
                      <a:endParaRPr lang="en-US" sz="1400" b="1"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b="1" dirty="0">
                          <a:effectLst/>
                          <a:latin typeface="Garamond" panose="02020404030301010803" pitchFamily="18" charset="0"/>
                        </a:rPr>
                        <a:t>₦ 81,962.82</a:t>
                      </a:r>
                    </a:p>
                    <a:p>
                      <a:pPr marL="0" marR="0" algn="ctr">
                        <a:lnSpc>
                          <a:spcPct val="150000"/>
                        </a:lnSpc>
                        <a:spcBef>
                          <a:spcPts val="0"/>
                        </a:spcBef>
                        <a:spcAft>
                          <a:spcPts val="0"/>
                        </a:spcAft>
                      </a:pPr>
                      <a:r>
                        <a:rPr lang="en-US" sz="1400" b="1" dirty="0">
                          <a:effectLst/>
                          <a:latin typeface="Garamond" panose="02020404030301010803" pitchFamily="18" charset="0"/>
                        </a:rPr>
                        <a:t>₦ 54,641.88</a:t>
                      </a:r>
                    </a:p>
                    <a:p>
                      <a:pPr marL="0" marR="0" algn="ctr">
                        <a:lnSpc>
                          <a:spcPct val="150000"/>
                        </a:lnSpc>
                        <a:spcBef>
                          <a:spcPts val="0"/>
                        </a:spcBef>
                        <a:spcAft>
                          <a:spcPts val="0"/>
                        </a:spcAft>
                      </a:pPr>
                      <a:r>
                        <a:rPr lang="en-US" sz="1400" b="1" dirty="0">
                          <a:effectLst/>
                          <a:latin typeface="Garamond" panose="02020404030301010803" pitchFamily="18" charset="0"/>
                        </a:rPr>
                        <a:t>₦ 27,320.94</a:t>
                      </a:r>
                      <a:endParaRPr lang="en-US" sz="1400" b="1"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b="1" dirty="0">
                          <a:effectLst/>
                          <a:latin typeface="Garamond" panose="02020404030301010803" pitchFamily="18" charset="0"/>
                        </a:rPr>
                        <a:t>₦ 87.083.97</a:t>
                      </a:r>
                    </a:p>
                    <a:p>
                      <a:pPr marL="0" marR="0" algn="ctr">
                        <a:lnSpc>
                          <a:spcPct val="150000"/>
                        </a:lnSpc>
                        <a:spcBef>
                          <a:spcPts val="0"/>
                        </a:spcBef>
                        <a:spcAft>
                          <a:spcPts val="0"/>
                        </a:spcAft>
                      </a:pPr>
                      <a:r>
                        <a:rPr lang="en-US" sz="1400" b="1" dirty="0">
                          <a:effectLst/>
                          <a:latin typeface="Garamond" panose="02020404030301010803" pitchFamily="18" charset="0"/>
                        </a:rPr>
                        <a:t>₦ 58,055.98</a:t>
                      </a:r>
                    </a:p>
                    <a:p>
                      <a:pPr marL="0" marR="0" algn="ctr">
                        <a:lnSpc>
                          <a:spcPct val="150000"/>
                        </a:lnSpc>
                        <a:spcBef>
                          <a:spcPts val="0"/>
                        </a:spcBef>
                        <a:spcAft>
                          <a:spcPts val="0"/>
                        </a:spcAft>
                      </a:pPr>
                      <a:r>
                        <a:rPr lang="en-US" sz="1400" b="1" dirty="0">
                          <a:effectLst/>
                          <a:latin typeface="Garamond" panose="02020404030301010803" pitchFamily="18" charset="0"/>
                        </a:rPr>
                        <a:t>₦ 29,027.99</a:t>
                      </a:r>
                      <a:endParaRPr lang="en-US" sz="1400" b="1"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6364">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400" b="1" dirty="0">
                          <a:effectLst/>
                          <a:latin typeface="Garamond" panose="02020404030301010803" pitchFamily="18" charset="0"/>
                        </a:rPr>
                        <a:t>Headcount Index</a:t>
                      </a:r>
                      <a:r>
                        <a:rPr lang="en-US" sz="1400" dirty="0">
                          <a:effectLst/>
                          <a:latin typeface="Garamond" panose="02020404030301010803" pitchFamily="18" charset="0"/>
                        </a:rPr>
                        <a:t>            Core Poor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9.62%</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12.82%</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46364">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400" dirty="0">
                          <a:effectLst/>
                          <a:latin typeface="Garamond" panose="02020404030301010803" pitchFamily="18" charset="0"/>
                        </a:rPr>
                        <a:t>                                          Moderate Poor</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42.95%</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19.23%</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46364">
                <a:tc>
                  <a:txBody>
                    <a:bodyPr/>
                    <a:lstStyle/>
                    <a:p>
                      <a:pPr marL="0" marR="0">
                        <a:lnSpc>
                          <a:spcPct val="150000"/>
                        </a:lnSpc>
                        <a:spcBef>
                          <a:spcPts val="0"/>
                        </a:spcBef>
                        <a:spcAft>
                          <a:spcPts val="0"/>
                        </a:spcAft>
                      </a:pPr>
                      <a:r>
                        <a:rPr lang="en-US" sz="1400" dirty="0">
                          <a:effectLst/>
                          <a:latin typeface="Garamond" panose="02020404030301010803" pitchFamily="18" charset="0"/>
                        </a:rPr>
                        <a:t>                                          Non-Poor</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47.44%</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67.95%</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46364">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400" dirty="0">
                          <a:effectLst/>
                          <a:latin typeface="Garamond" panose="02020404030301010803" pitchFamily="18" charset="0"/>
                        </a:rPr>
                        <a:t>    </a:t>
                      </a:r>
                      <a:r>
                        <a:rPr lang="en-US" sz="1400" b="1" dirty="0">
                          <a:effectLst/>
                          <a:latin typeface="Garamond" panose="02020404030301010803" pitchFamily="18" charset="0"/>
                        </a:rPr>
                        <a:t>Poverty Gap Index</a:t>
                      </a:r>
                      <a:r>
                        <a:rPr lang="en-US" sz="1400" dirty="0">
                          <a:effectLst/>
                          <a:latin typeface="Garamond" panose="02020404030301010803" pitchFamily="18" charset="0"/>
                        </a:rPr>
                        <a:t>      Core Poor</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0.1103 (11.03%)</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0.1216 (12.70%)</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46364">
                <a:tc>
                  <a:txBody>
                    <a:bodyPr/>
                    <a:lstStyle/>
                    <a:p>
                      <a:pPr marL="0" marR="0">
                        <a:lnSpc>
                          <a:spcPct val="150000"/>
                        </a:lnSpc>
                        <a:spcBef>
                          <a:spcPts val="0"/>
                        </a:spcBef>
                        <a:spcAft>
                          <a:spcPts val="0"/>
                        </a:spcAft>
                      </a:pPr>
                      <a:r>
                        <a:rPr lang="en-US" sz="1400" dirty="0">
                          <a:effectLst/>
                          <a:latin typeface="Garamond" panose="02020404030301010803" pitchFamily="18" charset="0"/>
                        </a:rPr>
                        <a:t>                                          Moderate Poor</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a:effectLst/>
                          <a:latin typeface="Garamond" panose="02020404030301010803" pitchFamily="18" charset="0"/>
                        </a:rPr>
                        <a:t>0.0817 (8.17%)</a:t>
                      </a:r>
                      <a:endParaRPr lang="en-US" sz="140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0.08733 (8.73%)</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46364">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400" dirty="0">
                          <a:effectLst/>
                          <a:latin typeface="Garamond" panose="02020404030301010803" pitchFamily="18" charset="0"/>
                        </a:rPr>
                        <a:t>      </a:t>
                      </a:r>
                      <a:r>
                        <a:rPr lang="en-US" sz="1400" b="1" dirty="0">
                          <a:effectLst/>
                          <a:latin typeface="Garamond" panose="02020404030301010803" pitchFamily="18" charset="0"/>
                        </a:rPr>
                        <a:t>Poverty Severity</a:t>
                      </a:r>
                      <a:r>
                        <a:rPr lang="en-US" sz="1400" dirty="0">
                          <a:effectLst/>
                          <a:latin typeface="Garamond" panose="02020404030301010803" pitchFamily="18" charset="0"/>
                        </a:rPr>
                        <a:t>         Core Poor</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a:effectLst/>
                          <a:latin typeface="Garamond" panose="02020404030301010803" pitchFamily="18" charset="0"/>
                        </a:rPr>
                        <a:t>0.0697 (6.97%)</a:t>
                      </a:r>
                      <a:endParaRPr lang="en-US" sz="140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0.1211 (12.11%)</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46364">
                <a:tc>
                  <a:txBody>
                    <a:bodyPr/>
                    <a:lstStyle/>
                    <a:p>
                      <a:pPr marL="0" marR="0">
                        <a:lnSpc>
                          <a:spcPct val="150000"/>
                        </a:lnSpc>
                        <a:spcBef>
                          <a:spcPts val="0"/>
                        </a:spcBef>
                        <a:spcAft>
                          <a:spcPts val="0"/>
                        </a:spcAft>
                      </a:pPr>
                      <a:r>
                        <a:rPr lang="en-US" sz="1400" dirty="0">
                          <a:effectLst/>
                          <a:latin typeface="Garamond" panose="02020404030301010803" pitchFamily="18" charset="0"/>
                        </a:rPr>
                        <a:t>                                          Moderate Poor</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0.0385 (3.85%)</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a:effectLst/>
                          <a:latin typeface="Garamond" panose="02020404030301010803" pitchFamily="18" charset="0"/>
                        </a:rPr>
                        <a:t>0.4197 (4.20%)</a:t>
                      </a:r>
                      <a:endParaRPr lang="en-US" sz="1400" dirty="0">
                        <a:effectLst/>
                        <a:latin typeface="Garamond" panose="02020404030301010803" pitchFamily="18" charset="0"/>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cxnSp>
        <p:nvCxnSpPr>
          <p:cNvPr id="13" name="Straight Connector 12"/>
          <p:cNvCxnSpPr/>
          <p:nvPr/>
        </p:nvCxnSpPr>
        <p:spPr>
          <a:xfrm>
            <a:off x="2209800" y="2362200"/>
            <a:ext cx="0" cy="2438400"/>
          </a:xfrm>
          <a:prstGeom prst="line">
            <a:avLst/>
          </a:prstGeom>
        </p:spPr>
        <p:style>
          <a:lnRef idx="1">
            <a:schemeClr val="dk1"/>
          </a:lnRef>
          <a:fillRef idx="0">
            <a:schemeClr val="dk1"/>
          </a:fillRef>
          <a:effectRef idx="0">
            <a:schemeClr val="dk1"/>
          </a:effectRef>
          <a:fontRef idx="minor">
            <a:schemeClr val="tx1"/>
          </a:fontRef>
        </p:style>
      </p:cxnSp>
      <p:sp>
        <p:nvSpPr>
          <p:cNvPr id="3" name="Rectangle 2"/>
          <p:cNvSpPr/>
          <p:nvPr/>
        </p:nvSpPr>
        <p:spPr>
          <a:xfrm>
            <a:off x="457200" y="4953000"/>
            <a:ext cx="8305800" cy="1554272"/>
          </a:xfrm>
          <a:prstGeom prst="rect">
            <a:avLst/>
          </a:prstGeom>
        </p:spPr>
        <p:txBody>
          <a:bodyPr wrap="square">
            <a:spAutoFit/>
          </a:bodyPr>
          <a:lstStyle/>
          <a:p>
            <a:pPr algn="just"/>
            <a:r>
              <a:rPr lang="en-US" sz="1900" dirty="0">
                <a:latin typeface="Garamond" panose="02020404030301010803" pitchFamily="18" charset="0"/>
              </a:rPr>
              <a:t>The results of the farmer’s poverty status show that there is high incidence of head count index among the beneficiaries farmers as is higher than that of the non-beneficiaries while the result poverty depth indices (FGT</a:t>
            </a:r>
            <a:r>
              <a:rPr lang="en-US" sz="1900" baseline="-25000" dirty="0">
                <a:latin typeface="Garamond" panose="02020404030301010803" pitchFamily="18" charset="0"/>
              </a:rPr>
              <a:t>1</a:t>
            </a:r>
            <a:r>
              <a:rPr lang="en-US" sz="1900" dirty="0">
                <a:latin typeface="Garamond" panose="02020404030301010803" pitchFamily="18" charset="0"/>
              </a:rPr>
              <a:t>) and poverty severity indices (FGT</a:t>
            </a:r>
            <a:r>
              <a:rPr lang="en-US" sz="1900" baseline="-25000" dirty="0">
                <a:latin typeface="Garamond" panose="02020404030301010803" pitchFamily="18" charset="0"/>
              </a:rPr>
              <a:t>2</a:t>
            </a:r>
            <a:r>
              <a:rPr lang="en-US" sz="1900" dirty="0">
                <a:latin typeface="Garamond" panose="02020404030301010803" pitchFamily="18" charset="0"/>
              </a:rPr>
              <a:t>) among the beneficiaries in the study area are low as compared to the non-beneficiaries in the study area.</a:t>
            </a:r>
          </a:p>
        </p:txBody>
      </p:sp>
    </p:spTree>
    <p:extLst>
      <p:ext uri="{BB962C8B-B14F-4D97-AF65-F5344CB8AC3E}">
        <p14:creationId xmlns:p14="http://schemas.microsoft.com/office/powerpoint/2010/main" val="1263288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latin typeface="Garamond" panose="02020404030301010803" pitchFamily="18" charset="0"/>
              </a:rPr>
              <a:t>Conclusion</a:t>
            </a:r>
          </a:p>
        </p:txBody>
      </p:sp>
      <p:sp>
        <p:nvSpPr>
          <p:cNvPr id="3" name="Content Placeholder 2"/>
          <p:cNvSpPr>
            <a:spLocks noGrp="1"/>
          </p:cNvSpPr>
          <p:nvPr>
            <p:ph idx="1"/>
          </p:nvPr>
        </p:nvSpPr>
        <p:spPr>
          <a:xfrm>
            <a:off x="457200" y="1524000"/>
            <a:ext cx="8229600" cy="2667001"/>
          </a:xfrm>
        </p:spPr>
        <p:txBody>
          <a:bodyPr>
            <a:normAutofit/>
          </a:bodyPr>
          <a:lstStyle/>
          <a:p>
            <a:pPr marL="0" indent="0" algn="just">
              <a:buNone/>
            </a:pPr>
            <a:endParaRPr lang="en-US" sz="2500" dirty="0">
              <a:latin typeface="Garamond" panose="02020404030301010803" pitchFamily="18" charset="0"/>
            </a:endParaRPr>
          </a:p>
          <a:p>
            <a:pPr algn="just"/>
            <a:r>
              <a:rPr lang="en-US" sz="2500" dirty="0">
                <a:latin typeface="Garamond" panose="02020404030301010803" pitchFamily="18" charset="0"/>
              </a:rPr>
              <a:t>The study has found out that the anchor borrower programme intervention has the tendency of improving the agricultural production if farm inputs are properly disbursed at the appropriate time and the full implementation of the innovations introduced by the  programme.</a:t>
            </a:r>
          </a:p>
          <a:p>
            <a:pPr marL="0" indent="0" algn="just">
              <a:buNone/>
            </a:pPr>
            <a:endParaRPr lang="en-US" sz="2500" dirty="0">
              <a:latin typeface="Garamond" panose="02020404030301010803" pitchFamily="18" charset="0"/>
            </a:endParaRPr>
          </a:p>
        </p:txBody>
      </p:sp>
    </p:spTree>
    <p:extLst>
      <p:ext uri="{BB962C8B-B14F-4D97-AF65-F5344CB8AC3E}">
        <p14:creationId xmlns:p14="http://schemas.microsoft.com/office/powerpoint/2010/main" val="3507134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a:effectLst>
                  <a:outerShdw blurRad="38100" dist="38100" dir="2700000" algn="tl">
                    <a:srgbClr val="000000">
                      <a:alpha val="43137"/>
                    </a:srgbClr>
                  </a:outerShdw>
                </a:effectLst>
                <a:latin typeface="Garamond" panose="02020404030301010803" pitchFamily="18" charset="0"/>
              </a:rPr>
              <a:t>Recommendations</a:t>
            </a:r>
          </a:p>
        </p:txBody>
      </p:sp>
      <p:sp>
        <p:nvSpPr>
          <p:cNvPr id="3" name="Content Placeholder 2"/>
          <p:cNvSpPr>
            <a:spLocks noGrp="1"/>
          </p:cNvSpPr>
          <p:nvPr>
            <p:ph idx="1"/>
          </p:nvPr>
        </p:nvSpPr>
        <p:spPr>
          <a:xfrm>
            <a:off x="457200" y="1066800"/>
            <a:ext cx="8229600" cy="5059363"/>
          </a:xfrm>
        </p:spPr>
        <p:txBody>
          <a:bodyPr>
            <a:normAutofit/>
          </a:bodyPr>
          <a:lstStyle/>
          <a:p>
            <a:pPr algn="just"/>
            <a:endParaRPr lang="en-US" sz="2200" dirty="0">
              <a:latin typeface="Garamond" panose="02020404030301010803" pitchFamily="18" charset="0"/>
            </a:endParaRPr>
          </a:p>
          <a:p>
            <a:pPr algn="just"/>
            <a:r>
              <a:rPr lang="en-US" sz="2200" dirty="0">
                <a:latin typeface="Garamond" panose="02020404030301010803" pitchFamily="18" charset="0"/>
              </a:rPr>
              <a:t>The study recommend that lapses identified in some of the activities of the programme such as insufficient and late disbursement of cash and farm inputs to farmers should be improved.</a:t>
            </a:r>
          </a:p>
          <a:p>
            <a:pPr marL="0" indent="0" algn="just">
              <a:buNone/>
            </a:pPr>
            <a:endParaRPr lang="en-US" sz="2200" dirty="0">
              <a:latin typeface="Garamond" panose="02020404030301010803" pitchFamily="18" charset="0"/>
            </a:endParaRPr>
          </a:p>
          <a:p>
            <a:pPr algn="just"/>
            <a:r>
              <a:rPr lang="en-US" sz="2200" dirty="0">
                <a:latin typeface="Garamond" panose="02020404030301010803" pitchFamily="18" charset="0"/>
              </a:rPr>
              <a:t>The study also recommend high commitment of all the stakeholders involved especially in the area of monitoring and supervision.</a:t>
            </a:r>
          </a:p>
          <a:p>
            <a:pPr marL="0" indent="0" algn="just">
              <a:buNone/>
            </a:pPr>
            <a:endParaRPr lang="en-US" sz="2200" dirty="0">
              <a:latin typeface="Garamond" panose="02020404030301010803" pitchFamily="18" charset="0"/>
            </a:endParaRPr>
          </a:p>
          <a:p>
            <a:pPr algn="just"/>
            <a:r>
              <a:rPr lang="en-US" sz="2200" dirty="0">
                <a:latin typeface="Garamond" panose="02020404030301010803" pitchFamily="18" charset="0"/>
              </a:rPr>
              <a:t>The ABP has shown some potentials of a promising success among the beneficiaries of the programme despite the setbacks experienced, thus the programme should be extended to more communities and local governments in the state.</a:t>
            </a:r>
          </a:p>
        </p:txBody>
      </p:sp>
    </p:spTree>
    <p:extLst>
      <p:ext uri="{BB962C8B-B14F-4D97-AF65-F5344CB8AC3E}">
        <p14:creationId xmlns:p14="http://schemas.microsoft.com/office/powerpoint/2010/main" val="2302853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895600"/>
            <a:ext cx="8229600" cy="990600"/>
          </a:xfrm>
        </p:spPr>
        <p:txBody>
          <a:bodyPr>
            <a:noAutofit/>
          </a:bodyPr>
          <a:lstStyle/>
          <a:p>
            <a:pPr marL="0" indent="0" algn="ctr">
              <a:buNone/>
            </a:pPr>
            <a:r>
              <a:rPr lang="en-US" sz="5400" spc="300"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THANK</a:t>
            </a:r>
            <a:r>
              <a:rPr lang="en-US" sz="5400"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YOU</a:t>
            </a:r>
          </a:p>
        </p:txBody>
      </p:sp>
    </p:spTree>
    <p:extLst>
      <p:ext uri="{BB962C8B-B14F-4D97-AF65-F5344CB8AC3E}">
        <p14:creationId xmlns:p14="http://schemas.microsoft.com/office/powerpoint/2010/main" val="355372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4703618" cy="563562"/>
          </a:xfrm>
        </p:spPr>
        <p:txBody>
          <a:bodyPr>
            <a:noAutofit/>
          </a:bodyPr>
          <a:lstStyle/>
          <a:p>
            <a:r>
              <a:rPr lang="en-US" sz="2800" dirty="0">
                <a:effectLst>
                  <a:outerShdw blurRad="38100" dist="38100" dir="2700000" algn="tl">
                    <a:srgbClr val="000000">
                      <a:alpha val="43137"/>
                    </a:srgbClr>
                  </a:outerShdw>
                </a:effectLst>
                <a:latin typeface="Garamond" panose="02020404030301010803" pitchFamily="18" charset="0"/>
              </a:rPr>
              <a:t>Introduction</a:t>
            </a:r>
          </a:p>
        </p:txBody>
      </p:sp>
      <p:sp>
        <p:nvSpPr>
          <p:cNvPr id="3" name="Content Placeholder 2"/>
          <p:cNvSpPr>
            <a:spLocks noGrp="1"/>
          </p:cNvSpPr>
          <p:nvPr>
            <p:ph idx="1"/>
          </p:nvPr>
        </p:nvSpPr>
        <p:spPr>
          <a:xfrm>
            <a:off x="457200" y="1143000"/>
            <a:ext cx="8229600" cy="4724399"/>
          </a:xfrm>
        </p:spPr>
        <p:txBody>
          <a:bodyPr>
            <a:normAutofit fontScale="77500" lnSpcReduction="20000"/>
          </a:bodyPr>
          <a:lstStyle/>
          <a:p>
            <a:pPr algn="just"/>
            <a:endParaRPr lang="en-US" sz="2800" dirty="0">
              <a:latin typeface="Garamond" panose="02020404030301010803" pitchFamily="18" charset="0"/>
              <a:cs typeface="Times New Roman" panose="02020603050405020304" pitchFamily="18" charset="0"/>
            </a:endParaRPr>
          </a:p>
          <a:p>
            <a:pPr algn="just"/>
            <a:r>
              <a:rPr lang="en-US" sz="2800" dirty="0">
                <a:latin typeface="Garamond" panose="02020404030301010803" pitchFamily="18" charset="0"/>
                <a:cs typeface="Times New Roman" panose="02020603050405020304" pitchFamily="18" charset="0"/>
              </a:rPr>
              <a:t>Agricultural production over the years has experienced various farming innovations/programmes which are aimed to addressed the problems faced by smallholder farmers, but the efforts has not yielded the desired result.</a:t>
            </a:r>
          </a:p>
          <a:p>
            <a:pPr algn="just"/>
            <a:endParaRPr lang="en-US" sz="2800" dirty="0">
              <a:latin typeface="Garamond" panose="02020404030301010803" pitchFamily="18" charset="0"/>
              <a:cs typeface="Times New Roman" panose="02020603050405020304" pitchFamily="18" charset="0"/>
            </a:endParaRPr>
          </a:p>
          <a:p>
            <a:pPr algn="just"/>
            <a:r>
              <a:rPr lang="en-US" sz="2800" dirty="0">
                <a:latin typeface="Garamond" panose="02020404030301010803" pitchFamily="18" charset="0"/>
                <a:cs typeface="Times New Roman" panose="02020603050405020304" pitchFamily="18" charset="0"/>
              </a:rPr>
              <a:t>Anchor borrower programme (ABP) is one the renewed credit scheme intervention programme along other chain of programmes.</a:t>
            </a:r>
          </a:p>
          <a:p>
            <a:pPr algn="just"/>
            <a:endParaRPr lang="en-US" sz="2800" dirty="0">
              <a:latin typeface="Garamond" panose="02020404030301010803" pitchFamily="18" charset="0"/>
              <a:cs typeface="Times New Roman" panose="02020603050405020304" pitchFamily="18" charset="0"/>
            </a:endParaRPr>
          </a:p>
          <a:p>
            <a:pPr algn="just"/>
            <a:r>
              <a:rPr lang="en-US" sz="2800" dirty="0">
                <a:latin typeface="Garamond" panose="02020404030301010803" pitchFamily="18" charset="0"/>
                <a:cs typeface="Times New Roman" panose="02020603050405020304" pitchFamily="18" charset="0"/>
              </a:rPr>
              <a:t>ABP was conceived out by the CBN in collaboration with state government, anchor companies (Off-takers) and other stakeholders to resolve and achieve a strong viable agricultural base economy with a more integrated value chains</a:t>
            </a:r>
            <a:r>
              <a:rPr lang="en-US" sz="2800" dirty="0">
                <a:latin typeface="Garamond" panose="02020404030301010803" pitchFamily="18" charset="0"/>
              </a:rPr>
              <a:t>, enhanced food security, eradicating rural poverty and increase productivity in the sector.</a:t>
            </a:r>
          </a:p>
          <a:p>
            <a:pPr algn="just"/>
            <a:endParaRPr lang="en-US" sz="2800"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16255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a:bodyPr>
          <a:lstStyle/>
          <a:p>
            <a:r>
              <a:rPr lang="en-US" sz="2800" dirty="0">
                <a:effectLst>
                  <a:outerShdw blurRad="38100" dist="38100" dir="2700000" algn="tl">
                    <a:srgbClr val="000000">
                      <a:alpha val="43137"/>
                    </a:srgbClr>
                  </a:outerShdw>
                </a:effectLst>
                <a:latin typeface="Garamond" panose="02020404030301010803" pitchFamily="18" charset="0"/>
              </a:rPr>
              <a:t>Introduction Cont.</a:t>
            </a:r>
            <a:endParaRPr lang="en-US" sz="2800" dirty="0"/>
          </a:p>
        </p:txBody>
      </p:sp>
      <p:sp>
        <p:nvSpPr>
          <p:cNvPr id="3" name="Content Placeholder 2"/>
          <p:cNvSpPr>
            <a:spLocks noGrp="1"/>
          </p:cNvSpPr>
          <p:nvPr>
            <p:ph idx="1"/>
          </p:nvPr>
        </p:nvSpPr>
        <p:spPr>
          <a:xfrm>
            <a:off x="304800" y="990600"/>
            <a:ext cx="8610600" cy="5334000"/>
          </a:xfrm>
        </p:spPr>
        <p:txBody>
          <a:bodyPr>
            <a:normAutofit/>
          </a:bodyPr>
          <a:lstStyle/>
          <a:p>
            <a:pPr marL="0" indent="0" algn="just">
              <a:buNone/>
            </a:pPr>
            <a:r>
              <a:rPr lang="en-US" sz="1800" dirty="0">
                <a:latin typeface="Garamond" panose="02020404030301010803" pitchFamily="18" charset="0"/>
              </a:rPr>
              <a:t>These are some of the peculiar problems of the farmers that the ABP recognized which were not addressed in the previous programmes that is incorporated into ABP model which includes the following:</a:t>
            </a:r>
          </a:p>
          <a:p>
            <a:pPr algn="just"/>
            <a:endParaRPr lang="en-US" sz="2000" dirty="0">
              <a:latin typeface="Garamond" panose="020204040303010108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6716379"/>
              </p:ext>
            </p:extLst>
          </p:nvPr>
        </p:nvGraphicFramePr>
        <p:xfrm>
          <a:off x="381000" y="1905001"/>
          <a:ext cx="8458200" cy="4615899"/>
        </p:xfrm>
        <a:graphic>
          <a:graphicData uri="http://schemas.openxmlformats.org/drawingml/2006/table">
            <a:tbl>
              <a:tblPr firstRow="1" firstCol="1" bandRow="1">
                <a:tableStyleId>{5940675A-B579-460E-94D1-54222C63F5DA}</a:tableStyleId>
              </a:tblPr>
              <a:tblGrid>
                <a:gridCol w="41148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80999">
                <a:tc>
                  <a:txBody>
                    <a:bodyPr/>
                    <a:lstStyle/>
                    <a:p>
                      <a:pPr marL="0" marR="0">
                        <a:lnSpc>
                          <a:spcPct val="115000"/>
                        </a:lnSpc>
                        <a:spcBef>
                          <a:spcPts val="0"/>
                        </a:spcBef>
                        <a:spcAft>
                          <a:spcPts val="0"/>
                        </a:spcAft>
                      </a:pPr>
                      <a:r>
                        <a:rPr lang="en-US" sz="1700" b="1" dirty="0">
                          <a:effectLst>
                            <a:outerShdw blurRad="38100" dist="38100" dir="2700000" algn="tl">
                              <a:srgbClr val="000000">
                                <a:alpha val="43137"/>
                              </a:srgbClr>
                            </a:outerShdw>
                          </a:effectLst>
                          <a:latin typeface="Garamond" panose="02020404030301010803" pitchFamily="18" charset="0"/>
                        </a:rPr>
                        <a:t>Problems encountered by farmers.</a:t>
                      </a:r>
                      <a:endParaRPr lang="en-US" sz="1700" b="1" dirty="0">
                        <a:effectLst>
                          <a:outerShdw blurRad="38100" dist="38100" dir="2700000" algn="tl">
                            <a:srgbClr val="000000">
                              <a:alpha val="43137"/>
                            </a:srgbClr>
                          </a:outerShdw>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700" b="1" dirty="0">
                          <a:effectLst>
                            <a:outerShdw blurRad="38100" dist="38100" dir="2700000" algn="tl">
                              <a:srgbClr val="000000">
                                <a:alpha val="43137"/>
                              </a:srgbClr>
                            </a:outerShdw>
                          </a:effectLst>
                          <a:latin typeface="Garamond" panose="02020404030301010803" pitchFamily="18" charset="0"/>
                        </a:rPr>
                        <a:t>Anchor Borrower Programme model</a:t>
                      </a:r>
                      <a:endParaRPr lang="en-US" sz="1700" b="1" dirty="0">
                        <a:effectLst>
                          <a:outerShdw blurRad="38100" dist="38100" dir="2700000" algn="tl">
                            <a:srgbClr val="000000">
                              <a:alpha val="43137"/>
                            </a:srgbClr>
                          </a:outerShdw>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27538">
                <a:tc>
                  <a:txBody>
                    <a:bodyPr/>
                    <a:lstStyle/>
                    <a:p>
                      <a:pPr marL="285750" marR="0" indent="-285750">
                        <a:lnSpc>
                          <a:spcPct val="115000"/>
                        </a:lnSpc>
                        <a:spcBef>
                          <a:spcPts val="0"/>
                        </a:spcBef>
                        <a:spcAft>
                          <a:spcPts val="0"/>
                        </a:spcAft>
                        <a:buFont typeface="Arial" panose="020B0604020202020204" pitchFamily="34" charset="0"/>
                        <a:buChar char="•"/>
                      </a:pPr>
                      <a:r>
                        <a:rPr lang="en-US" sz="1700" dirty="0">
                          <a:effectLst/>
                          <a:latin typeface="Garamond" panose="02020404030301010803" pitchFamily="18" charset="0"/>
                        </a:rPr>
                        <a:t>Credit constraint/high cost of farm inputs</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marR="0" indent="-285750">
                        <a:lnSpc>
                          <a:spcPct val="115000"/>
                        </a:lnSpc>
                        <a:spcBef>
                          <a:spcPts val="0"/>
                        </a:spcBef>
                        <a:spcAft>
                          <a:spcPts val="0"/>
                        </a:spcAft>
                        <a:buFont typeface="Wingdings" panose="05000000000000000000" pitchFamily="2" charset="2"/>
                        <a:buChar char="ü"/>
                      </a:pPr>
                      <a:r>
                        <a:rPr lang="en-US" sz="1700" dirty="0">
                          <a:effectLst/>
                          <a:latin typeface="Garamond" panose="02020404030301010803" pitchFamily="18" charset="0"/>
                        </a:rPr>
                        <a:t>Credit provision in cash and kind</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03384">
                <a:tc>
                  <a:txBody>
                    <a:bodyPr/>
                    <a:lstStyle/>
                    <a:p>
                      <a:pPr marL="285750" marR="0" indent="-285750">
                        <a:lnSpc>
                          <a:spcPct val="115000"/>
                        </a:lnSpc>
                        <a:spcBef>
                          <a:spcPts val="0"/>
                        </a:spcBef>
                        <a:spcAft>
                          <a:spcPts val="0"/>
                        </a:spcAft>
                        <a:buFont typeface="Arial" panose="020B0604020202020204" pitchFamily="34" charset="0"/>
                        <a:buChar char="•"/>
                      </a:pPr>
                      <a:r>
                        <a:rPr lang="en-US" sz="1700" dirty="0">
                          <a:effectLst/>
                          <a:latin typeface="Garamond" panose="02020404030301010803" pitchFamily="18" charset="0"/>
                        </a:rPr>
                        <a:t>Poor use of farming technique/low crop yield</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marR="0" indent="-285750">
                        <a:lnSpc>
                          <a:spcPct val="115000"/>
                        </a:lnSpc>
                        <a:spcBef>
                          <a:spcPts val="0"/>
                        </a:spcBef>
                        <a:spcAft>
                          <a:spcPts val="0"/>
                        </a:spcAft>
                        <a:buFont typeface="Wingdings" panose="05000000000000000000" pitchFamily="2" charset="2"/>
                        <a:buChar char="ü"/>
                      </a:pPr>
                      <a:r>
                        <a:rPr lang="en-US" sz="1700" dirty="0">
                          <a:effectLst/>
                          <a:latin typeface="Garamond" panose="02020404030301010803" pitchFamily="18" charset="0"/>
                        </a:rPr>
                        <a:t>Comprehensive farming education/high crop yield</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03384">
                <a:tc>
                  <a:txBody>
                    <a:bodyPr/>
                    <a:lstStyle/>
                    <a:p>
                      <a:pPr marL="285750" marR="0"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700" dirty="0">
                          <a:effectLst/>
                          <a:latin typeface="Garamond" panose="02020404030301010803" pitchFamily="18" charset="0"/>
                        </a:rPr>
                        <a:t>Market uncertainty/Price volatility</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marR="0" indent="-285750">
                        <a:lnSpc>
                          <a:spcPct val="115000"/>
                        </a:lnSpc>
                        <a:spcBef>
                          <a:spcPts val="0"/>
                        </a:spcBef>
                        <a:spcAft>
                          <a:spcPts val="0"/>
                        </a:spcAft>
                        <a:buFont typeface="Wingdings" panose="05000000000000000000" pitchFamily="2" charset="2"/>
                        <a:buChar char="ü"/>
                      </a:pPr>
                      <a:r>
                        <a:rPr lang="en-US" sz="1700" dirty="0">
                          <a:effectLst/>
                          <a:latin typeface="Garamond" panose="02020404030301010803" pitchFamily="18" charset="0"/>
                        </a:rPr>
                        <a:t>Guarantee sale of harvest</a:t>
                      </a:r>
                      <a:r>
                        <a:rPr lang="en-US" sz="1700" baseline="0" dirty="0">
                          <a:effectLst/>
                          <a:latin typeface="Garamond" panose="02020404030301010803" pitchFamily="18" charset="0"/>
                        </a:rPr>
                        <a:t> by the anchor companies (</a:t>
                      </a:r>
                      <a:r>
                        <a:rPr lang="en-US" sz="1700" dirty="0">
                          <a:effectLst/>
                          <a:latin typeface="Garamond" panose="02020404030301010803" pitchFamily="18" charset="0"/>
                        </a:rPr>
                        <a:t>Off-takers) at an</a:t>
                      </a:r>
                      <a:r>
                        <a:rPr lang="en-US" sz="1700" baseline="0" dirty="0">
                          <a:effectLst/>
                          <a:latin typeface="Garamond" panose="02020404030301010803" pitchFamily="18" charset="0"/>
                        </a:rPr>
                        <a:t> agreed </a:t>
                      </a:r>
                      <a:r>
                        <a:rPr lang="en-US" sz="1700" dirty="0">
                          <a:effectLst/>
                          <a:latin typeface="Garamond" panose="02020404030301010803" pitchFamily="18" charset="0"/>
                        </a:rPr>
                        <a:t>future market price.</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703384">
                <a:tc>
                  <a:txBody>
                    <a:bodyPr/>
                    <a:lstStyle/>
                    <a:p>
                      <a:pPr marL="285750" marR="0" indent="-285750">
                        <a:lnSpc>
                          <a:spcPct val="115000"/>
                        </a:lnSpc>
                        <a:spcBef>
                          <a:spcPts val="0"/>
                        </a:spcBef>
                        <a:spcAft>
                          <a:spcPts val="0"/>
                        </a:spcAft>
                        <a:buFont typeface="Arial" panose="020B0604020202020204" pitchFamily="34" charset="0"/>
                        <a:buChar char="•"/>
                      </a:pPr>
                      <a:r>
                        <a:rPr lang="en-US" sz="1700" dirty="0">
                          <a:effectLst/>
                          <a:latin typeface="Garamond" panose="02020404030301010803" pitchFamily="18" charset="0"/>
                        </a:rPr>
                        <a:t>Lack of commitment after harvest by farmers/ unemployment</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marR="0" indent="-285750">
                        <a:lnSpc>
                          <a:spcPct val="115000"/>
                        </a:lnSpc>
                        <a:spcBef>
                          <a:spcPts val="0"/>
                        </a:spcBef>
                        <a:spcAft>
                          <a:spcPts val="0"/>
                        </a:spcAft>
                        <a:buFont typeface="Wingdings" panose="05000000000000000000" pitchFamily="2" charset="2"/>
                        <a:buChar char="ü"/>
                      </a:pPr>
                      <a:r>
                        <a:rPr lang="en-US" sz="1700" dirty="0">
                          <a:effectLst/>
                          <a:latin typeface="Garamond" panose="02020404030301010803" pitchFamily="18" charset="0"/>
                        </a:rPr>
                        <a:t>Investment opportunities in derivatives from the sale proceeds.</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703384">
                <a:tc>
                  <a:txBody>
                    <a:bodyPr/>
                    <a:lstStyle/>
                    <a:p>
                      <a:pPr marL="285750" marR="0" indent="-285750">
                        <a:lnSpc>
                          <a:spcPct val="115000"/>
                        </a:lnSpc>
                        <a:spcBef>
                          <a:spcPts val="0"/>
                        </a:spcBef>
                        <a:spcAft>
                          <a:spcPts val="0"/>
                        </a:spcAft>
                        <a:buFont typeface="Arial" panose="020B0604020202020204" pitchFamily="34" charset="0"/>
                        <a:buChar char="•"/>
                      </a:pPr>
                      <a:r>
                        <a:rPr lang="en-US" sz="1700" dirty="0">
                          <a:effectLst/>
                          <a:latin typeface="Garamond" panose="02020404030301010803" pitchFamily="18" charset="0"/>
                        </a:rPr>
                        <a:t>Poor monitoring and evaluation of the programme.</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marR="0" indent="-285750">
                        <a:lnSpc>
                          <a:spcPct val="115000"/>
                        </a:lnSpc>
                        <a:spcBef>
                          <a:spcPts val="0"/>
                        </a:spcBef>
                        <a:spcAft>
                          <a:spcPts val="0"/>
                        </a:spcAft>
                        <a:buFont typeface="Wingdings" panose="05000000000000000000" pitchFamily="2" charset="2"/>
                        <a:buChar char="ü"/>
                      </a:pPr>
                      <a:r>
                        <a:rPr lang="en-US" sz="1700" dirty="0">
                          <a:effectLst/>
                          <a:latin typeface="Garamond" panose="02020404030301010803" pitchFamily="18" charset="0"/>
                        </a:rPr>
                        <a:t>Effective monitoring and</a:t>
                      </a:r>
                      <a:r>
                        <a:rPr lang="en-US" sz="1700" baseline="0" dirty="0">
                          <a:effectLst/>
                          <a:latin typeface="Garamond" panose="02020404030301010803" pitchFamily="18" charset="0"/>
                        </a:rPr>
                        <a:t> supervision</a:t>
                      </a:r>
                      <a:r>
                        <a:rPr lang="en-US" sz="1700" dirty="0">
                          <a:effectLst/>
                          <a:latin typeface="Garamond" panose="02020404030301010803" pitchFamily="18" charset="0"/>
                        </a:rPr>
                        <a:t> by all the stakeholders involved.</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703384">
                <a:tc>
                  <a:txBody>
                    <a:bodyPr/>
                    <a:lstStyle/>
                    <a:p>
                      <a:pPr marL="285750" marR="0" indent="-285750">
                        <a:lnSpc>
                          <a:spcPct val="115000"/>
                        </a:lnSpc>
                        <a:spcBef>
                          <a:spcPts val="0"/>
                        </a:spcBef>
                        <a:spcAft>
                          <a:spcPts val="0"/>
                        </a:spcAft>
                        <a:buFont typeface="Arial" panose="020B0604020202020204" pitchFamily="34" charset="0"/>
                        <a:buChar char="•"/>
                      </a:pPr>
                      <a:r>
                        <a:rPr lang="en-US" sz="1700" dirty="0">
                          <a:effectLst/>
                          <a:latin typeface="Garamond" panose="02020404030301010803" pitchFamily="18" charset="0"/>
                        </a:rPr>
                        <a:t>Loss of harvest due to flood,</a:t>
                      </a:r>
                      <a:r>
                        <a:rPr lang="en-US" sz="1700" baseline="0" dirty="0">
                          <a:effectLst/>
                          <a:latin typeface="Garamond" panose="02020404030301010803" pitchFamily="18" charset="0"/>
                        </a:rPr>
                        <a:t> </a:t>
                      </a:r>
                      <a:r>
                        <a:rPr lang="en-US" sz="1700" dirty="0">
                          <a:effectLst/>
                          <a:latin typeface="Garamond" panose="02020404030301010803" pitchFamily="18" charset="0"/>
                        </a:rPr>
                        <a:t>drought</a:t>
                      </a:r>
                      <a:r>
                        <a:rPr lang="en-US" sz="1700" baseline="0" dirty="0">
                          <a:effectLst/>
                          <a:latin typeface="Garamond" panose="02020404030301010803" pitchFamily="18" charset="0"/>
                        </a:rPr>
                        <a:t> or </a:t>
                      </a:r>
                      <a:r>
                        <a:rPr lang="en-US" sz="1700" dirty="0">
                          <a:effectLst/>
                          <a:latin typeface="Garamond" panose="02020404030301010803" pitchFamily="18" charset="0"/>
                        </a:rPr>
                        <a:t>natural disaster.</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marR="0" indent="-285750">
                        <a:lnSpc>
                          <a:spcPct val="115000"/>
                        </a:lnSpc>
                        <a:spcBef>
                          <a:spcPts val="0"/>
                        </a:spcBef>
                        <a:spcAft>
                          <a:spcPts val="0"/>
                        </a:spcAft>
                        <a:buFont typeface="Wingdings" panose="05000000000000000000" pitchFamily="2" charset="2"/>
                        <a:buChar char="ü"/>
                      </a:pPr>
                      <a:r>
                        <a:rPr lang="en-US" sz="1700" dirty="0">
                          <a:effectLst/>
                          <a:latin typeface="Garamond" panose="02020404030301010803" pitchFamily="18" charset="0"/>
                        </a:rPr>
                        <a:t>Insurance cover (NAIC)</a:t>
                      </a:r>
                      <a:endParaRPr lang="en-US" sz="1700" dirty="0">
                        <a:effectLst/>
                        <a:latin typeface="Garamond" panose="02020404030301010803" pitchFamily="18" charset="0"/>
                        <a:ea typeface="Calibri"/>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7154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en-US" sz="28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Research Objectives</a:t>
            </a:r>
            <a:endParaRPr lang="en-US" sz="2800"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3" name="Content Placeholder 2"/>
          <p:cNvSpPr>
            <a:spLocks noGrp="1"/>
          </p:cNvSpPr>
          <p:nvPr>
            <p:ph idx="1"/>
          </p:nvPr>
        </p:nvSpPr>
        <p:spPr>
          <a:xfrm>
            <a:off x="304800" y="884237"/>
            <a:ext cx="8610600" cy="5592763"/>
          </a:xfrm>
        </p:spPr>
        <p:txBody>
          <a:bodyPr>
            <a:noAutofit/>
          </a:bodyPr>
          <a:lstStyle/>
          <a:p>
            <a:pPr marL="0" lvl="0" indent="0" algn="just">
              <a:buNone/>
            </a:pPr>
            <a:r>
              <a:rPr lang="en-US" sz="1950" b="1" dirty="0">
                <a:latin typeface="Garamond" panose="02020404030301010803" pitchFamily="18" charset="0"/>
                <a:cs typeface="Times New Roman" panose="02020603050405020304" pitchFamily="18" charset="0"/>
              </a:rPr>
              <a:t>Main objective of the study:</a:t>
            </a:r>
          </a:p>
          <a:p>
            <a:pPr lvl="0" algn="just"/>
            <a:r>
              <a:rPr lang="en-US" sz="1950" dirty="0">
                <a:latin typeface="Garamond" panose="02020404030301010803" pitchFamily="18" charset="0"/>
                <a:cs typeface="Times New Roman" panose="02020603050405020304" pitchFamily="18" charset="0"/>
              </a:rPr>
              <a:t> To access the impact of the anchor borrower programme on smallholder farmers in the study area.</a:t>
            </a:r>
          </a:p>
          <a:p>
            <a:pPr marL="0" lvl="0" indent="0" algn="just">
              <a:buNone/>
            </a:pPr>
            <a:endParaRPr lang="en-US" sz="1950" dirty="0">
              <a:latin typeface="Garamond" panose="02020404030301010803" pitchFamily="18" charset="0"/>
              <a:cs typeface="Times New Roman" panose="02020603050405020304" pitchFamily="18" charset="0"/>
            </a:endParaRPr>
          </a:p>
          <a:p>
            <a:pPr marL="0" lvl="0" indent="0" algn="just">
              <a:buNone/>
            </a:pPr>
            <a:r>
              <a:rPr lang="en-US" sz="1950" b="1" dirty="0">
                <a:latin typeface="Garamond" panose="02020404030301010803" pitchFamily="18" charset="0"/>
                <a:cs typeface="Times New Roman" panose="02020603050405020304" pitchFamily="18" charset="0"/>
              </a:rPr>
              <a:t>Specific objective of the study:</a:t>
            </a:r>
          </a:p>
          <a:p>
            <a:pPr lvl="0" algn="just"/>
            <a:r>
              <a:rPr lang="en-US" sz="1950" dirty="0">
                <a:latin typeface="Garamond" panose="02020404030301010803" pitchFamily="18" charset="0"/>
                <a:cs typeface="Times New Roman" panose="02020603050405020304" pitchFamily="18" charset="0"/>
              </a:rPr>
              <a:t>To examine the socioeconomic characteristics of the respondents in the study area.</a:t>
            </a:r>
          </a:p>
          <a:p>
            <a:pPr marL="0" lvl="0" indent="0" algn="just">
              <a:buNone/>
            </a:pPr>
            <a:endParaRPr lang="en-US" sz="1950" dirty="0">
              <a:latin typeface="Garamond" panose="02020404030301010803" pitchFamily="18" charset="0"/>
              <a:cs typeface="Times New Roman" panose="02020603050405020304" pitchFamily="18" charset="0"/>
            </a:endParaRPr>
          </a:p>
          <a:p>
            <a:pPr lvl="0" algn="just"/>
            <a:r>
              <a:rPr lang="en-US" sz="1950" dirty="0">
                <a:latin typeface="Garamond" panose="02020404030301010803" pitchFamily="18" charset="0"/>
                <a:cs typeface="Times New Roman" panose="02020603050405020304" pitchFamily="18" charset="0"/>
              </a:rPr>
              <a:t>To analyse the various innovations introduced by the anchor borrower programme and the extent of implementation on the beneficiaries in the study area.</a:t>
            </a:r>
          </a:p>
          <a:p>
            <a:pPr lvl="0" algn="just"/>
            <a:endParaRPr lang="en-US" sz="1950" dirty="0">
              <a:latin typeface="Garamond" panose="02020404030301010803" pitchFamily="18" charset="0"/>
              <a:cs typeface="Times New Roman" panose="02020603050405020304" pitchFamily="18" charset="0"/>
            </a:endParaRPr>
          </a:p>
          <a:p>
            <a:pPr lvl="0" algn="just"/>
            <a:r>
              <a:rPr lang="en-US" sz="1950" dirty="0">
                <a:latin typeface="Garamond" panose="02020404030301010803" pitchFamily="18" charset="0"/>
                <a:cs typeface="Times New Roman" panose="02020603050405020304" pitchFamily="18" charset="0"/>
              </a:rPr>
              <a:t>To analyse the extent of output, income and profitability of small holder farmers under the anchor borrower programme in the study area.</a:t>
            </a:r>
          </a:p>
          <a:p>
            <a:pPr algn="just"/>
            <a:endParaRPr lang="en-US" sz="1950" dirty="0">
              <a:latin typeface="Garamond" panose="02020404030301010803" pitchFamily="18" charset="0"/>
              <a:cs typeface="Times New Roman" panose="02020603050405020304" pitchFamily="18" charset="0"/>
            </a:endParaRPr>
          </a:p>
          <a:p>
            <a:pPr algn="just"/>
            <a:r>
              <a:rPr lang="en-US" sz="1950" dirty="0">
                <a:latin typeface="Garamond" panose="02020404030301010803" pitchFamily="18" charset="0"/>
                <a:cs typeface="Times New Roman" panose="02020603050405020304" pitchFamily="18" charset="0"/>
              </a:rPr>
              <a:t>To examine the extent of the anchor borrower programme impacts on the welfare of the participating small holder farmers in the study area.`</a:t>
            </a:r>
          </a:p>
        </p:txBody>
      </p:sp>
    </p:spTree>
    <p:extLst>
      <p:ext uri="{BB962C8B-B14F-4D97-AF65-F5344CB8AC3E}">
        <p14:creationId xmlns:p14="http://schemas.microsoft.com/office/powerpoint/2010/main" val="3453139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8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Literature Review</a:t>
            </a:r>
            <a:endParaRPr lang="en-US" sz="2800"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5105400"/>
          </a:xfrm>
        </p:spPr>
        <p:txBody>
          <a:bodyPr>
            <a:noAutofit/>
          </a:bodyPr>
          <a:lstStyle/>
          <a:p>
            <a:pPr marL="0" indent="0" algn="just">
              <a:buNone/>
            </a:pPr>
            <a:r>
              <a:rPr lang="en-US" sz="2400" b="1" dirty="0">
                <a:latin typeface="Garamond" panose="02020404030301010803" pitchFamily="18" charset="0"/>
                <a:cs typeface="Times New Roman" panose="02020603050405020304" pitchFamily="18" charset="0"/>
              </a:rPr>
              <a:t>Conceptual Definition.</a:t>
            </a:r>
            <a:r>
              <a:rPr lang="en-US" sz="2400" dirty="0">
                <a:latin typeface="Garamond" panose="02020404030301010803" pitchFamily="18" charset="0"/>
                <a:cs typeface="Times New Roman" panose="02020603050405020304" pitchFamily="18" charset="0"/>
              </a:rPr>
              <a:t> </a:t>
            </a:r>
          </a:p>
          <a:p>
            <a:pPr algn="just">
              <a:buSzPct val="120000"/>
            </a:pPr>
            <a:r>
              <a:rPr lang="en-US" sz="2000" dirty="0">
                <a:latin typeface="Garamond" panose="02020404030301010803" pitchFamily="18" charset="0"/>
                <a:cs typeface="Times New Roman" panose="02020603050405020304" pitchFamily="18" charset="0"/>
              </a:rPr>
              <a:t>Anchor Borrower Programme and Smallholder farmers</a:t>
            </a:r>
          </a:p>
          <a:p>
            <a:pPr marL="0" indent="0" algn="just">
              <a:buSzPct val="120000"/>
              <a:buNone/>
            </a:pPr>
            <a:endParaRPr lang="en-US" sz="2000" dirty="0">
              <a:latin typeface="Garamond" panose="02020404030301010803" pitchFamily="18" charset="0"/>
              <a:cs typeface="Times New Roman" panose="02020603050405020304" pitchFamily="18" charset="0"/>
            </a:endParaRPr>
          </a:p>
          <a:p>
            <a:pPr marL="0" indent="0" algn="just">
              <a:buNone/>
            </a:pPr>
            <a:r>
              <a:rPr lang="en-US" sz="2400" b="1" dirty="0">
                <a:latin typeface="Garamond" panose="02020404030301010803" pitchFamily="18" charset="0"/>
                <a:cs typeface="Times New Roman" panose="02020603050405020304" pitchFamily="18" charset="0"/>
              </a:rPr>
              <a:t>Theoretical Literature. </a:t>
            </a:r>
          </a:p>
          <a:p>
            <a:pPr algn="just"/>
            <a:r>
              <a:rPr lang="en-US" sz="2000" b="1" dirty="0">
                <a:latin typeface="Garamond" panose="02020404030301010803" pitchFamily="18" charset="0"/>
                <a:cs typeface="Times New Roman" panose="02020603050405020304" pitchFamily="18" charset="0"/>
              </a:rPr>
              <a:t>theories of agricultural technology adoption</a:t>
            </a:r>
            <a:r>
              <a:rPr lang="en-US" sz="2000" dirty="0">
                <a:latin typeface="Garamond" panose="02020404030301010803" pitchFamily="18" charset="0"/>
                <a:cs typeface="Times New Roman" panose="02020603050405020304" pitchFamily="18" charset="0"/>
              </a:rPr>
              <a:t>: theory of innovation decision process, theory of individual innovativeness, theory of rate of adoption and theory of perceived attributes</a:t>
            </a:r>
          </a:p>
          <a:p>
            <a:pPr algn="just"/>
            <a:r>
              <a:rPr lang="en-US" sz="2000" b="1" dirty="0">
                <a:latin typeface="Garamond" panose="02020404030301010803" pitchFamily="18" charset="0"/>
                <a:cs typeface="Times New Roman" panose="02020603050405020304" pitchFamily="18" charset="0"/>
              </a:rPr>
              <a:t>impact evaluations models</a:t>
            </a:r>
            <a:r>
              <a:rPr lang="en-US" sz="2000" dirty="0">
                <a:latin typeface="Garamond" panose="02020404030301010803" pitchFamily="18" charset="0"/>
                <a:cs typeface="Times New Roman" panose="02020603050405020304" pitchFamily="18" charset="0"/>
              </a:rPr>
              <a:t>: before and after model, participant and non-participant model and the project objectives, inputs, output, effects, impacts and beneficiary evaluation models.</a:t>
            </a:r>
          </a:p>
          <a:p>
            <a:pPr algn="just"/>
            <a:endParaRPr lang="en-US" sz="2000" dirty="0">
              <a:latin typeface="Garamond" panose="02020404030301010803" pitchFamily="18" charset="0"/>
              <a:cs typeface="Times New Roman" panose="02020603050405020304" pitchFamily="18" charset="0"/>
            </a:endParaRPr>
          </a:p>
          <a:p>
            <a:pPr marL="0" indent="0" algn="just">
              <a:buNone/>
            </a:pPr>
            <a:r>
              <a:rPr lang="en-US" sz="2000" b="1" dirty="0">
                <a:latin typeface="Garamond" panose="02020404030301010803" pitchFamily="18" charset="0"/>
                <a:cs typeface="Times New Roman" panose="02020603050405020304" pitchFamily="18" charset="0"/>
              </a:rPr>
              <a:t>Empirical Literature.</a:t>
            </a:r>
          </a:p>
          <a:p>
            <a:pPr algn="just"/>
            <a:r>
              <a:rPr lang="en-US" sz="2000" dirty="0">
                <a:latin typeface="Garamond" panose="02020404030301010803" pitchFamily="18" charset="0"/>
                <a:cs typeface="Times New Roman" panose="02020603050405020304" pitchFamily="18" charset="0"/>
              </a:rPr>
              <a:t>Relevant existing's literatures were reviewed which revealed different findings and conclusions.</a:t>
            </a:r>
            <a:endParaRPr lang="en-US" sz="2400" b="1"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227864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pPr algn="ctr"/>
            <a:r>
              <a:rPr lang="en-US" sz="36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The Study Area</a:t>
            </a:r>
            <a:endParaRPr lang="en-US" sz="3600"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419600"/>
          </a:xfrm>
        </p:spPr>
        <p:txBody>
          <a:bodyPr>
            <a:noAutofit/>
          </a:bodyPr>
          <a:lstStyle/>
          <a:p>
            <a:pPr algn="just"/>
            <a:r>
              <a:rPr lang="en-US" sz="2800" dirty="0">
                <a:latin typeface="Garamond" panose="02020404030301010803" pitchFamily="18" charset="0"/>
                <a:cs typeface="Times New Roman" panose="02020603050405020304" pitchFamily="18" charset="0"/>
              </a:rPr>
              <a:t>The study was carried out in Zaria Local Government Area of Kaduna State. </a:t>
            </a:r>
          </a:p>
          <a:p>
            <a:pPr algn="just"/>
            <a:endParaRPr lang="en-US" sz="2800" dirty="0">
              <a:latin typeface="Garamond" panose="02020404030301010803" pitchFamily="18" charset="0"/>
              <a:cs typeface="Times New Roman" panose="02020603050405020304" pitchFamily="18" charset="0"/>
            </a:endParaRPr>
          </a:p>
          <a:p>
            <a:pPr algn="just"/>
            <a:r>
              <a:rPr lang="en-US" sz="2800" dirty="0">
                <a:latin typeface="Garamond" panose="02020404030301010803" pitchFamily="18" charset="0"/>
                <a:cs typeface="Times New Roman" panose="02020603050405020304" pitchFamily="18" charset="0"/>
              </a:rPr>
              <a:t>Zaria LGA is politically composed of thirteen (13) council wards which include; </a:t>
            </a:r>
            <a:r>
              <a:rPr lang="en-US" sz="2800" dirty="0">
                <a:latin typeface="Garamond" panose="02020404030301010803" pitchFamily="18" charset="0"/>
              </a:rPr>
              <a:t>Dambo, Dutsen-Abba, Gyallesu, Kaura, Kufena, Kwarbai A, Kwarbai B, Limancin-Kona, Tudun-Wada, Tukur-Tukur, Unguwan-Fatika, Unguwan-Juma and Wuciciri</a:t>
            </a:r>
            <a:r>
              <a:rPr lang="en-US" sz="2800" dirty="0">
                <a:latin typeface="Garamond" panose="02020404030301010803" pitchFamily="18" charset="0"/>
                <a:cs typeface="Times New Roman" panose="02020603050405020304" pitchFamily="18" charset="0"/>
              </a:rPr>
              <a:t>.</a:t>
            </a:r>
          </a:p>
          <a:p>
            <a:pPr algn="just"/>
            <a:endParaRPr lang="en-US" sz="2800"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25011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6248400" cy="381000"/>
          </a:xfrm>
        </p:spPr>
        <p:txBody>
          <a:bodyPr>
            <a:normAutofit fontScale="90000"/>
          </a:bodyPr>
          <a:lstStyle/>
          <a:p>
            <a:r>
              <a:rPr lang="en-US" b="1" dirty="0">
                <a:effectLst>
                  <a:outerShdw blurRad="38100" dist="38100" dir="2700000" algn="tl">
                    <a:srgbClr val="000000">
                      <a:alpha val="43137"/>
                    </a:srgbClr>
                  </a:outerShdw>
                </a:effectLst>
                <a:latin typeface="Garamond" panose="02020404030301010803" pitchFamily="18" charset="0"/>
              </a:rPr>
              <a:t>Conceptual Framework</a:t>
            </a:r>
            <a:endParaRPr lang="en-US" dirty="0"/>
          </a:p>
        </p:txBody>
      </p:sp>
      <p:pic>
        <p:nvPicPr>
          <p:cNvPr id="3074" name="Picture 2" descr="C:\Users\USER\Documents\Xtnal\Captur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533400"/>
            <a:ext cx="90678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96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6629400" cy="457200"/>
          </a:xfrm>
        </p:spPr>
        <p:txBody>
          <a:bodyPr>
            <a:noAutofit/>
          </a:bodyPr>
          <a:lstStyle/>
          <a:p>
            <a:pPr algn="ctr"/>
            <a:r>
              <a:rPr lang="en-US" sz="28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Models (Analytical Techniques)</a:t>
            </a:r>
            <a:endParaRPr lang="en-US" sz="2800"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66800"/>
                <a:ext cx="8229600" cy="5105400"/>
              </a:xfrm>
            </p:spPr>
            <p:txBody>
              <a:bodyPr>
                <a:noAutofit/>
              </a:bodyPr>
              <a:lstStyle/>
              <a:p>
                <a:pPr marL="0" indent="0" algn="just">
                  <a:buNone/>
                </a:pPr>
                <a:r>
                  <a:rPr lang="en-US" sz="2000" dirty="0">
                    <a:latin typeface="Garamond" panose="02020404030301010803" pitchFamily="18" charset="0"/>
                    <a:cs typeface="Times New Roman" panose="02020603050405020304" pitchFamily="18" charset="0"/>
                  </a:rPr>
                  <a:t>The analytical techniques employed for this study are based on the study objectives; </a:t>
                </a:r>
              </a:p>
              <a:p>
                <a:pPr algn="just"/>
                <a:r>
                  <a:rPr lang="en-US" sz="2000" dirty="0">
                    <a:latin typeface="Garamond" panose="02020404030301010803" pitchFamily="18" charset="0"/>
                    <a:cs typeface="Times New Roman" panose="02020603050405020304" pitchFamily="18" charset="0"/>
                  </a:rPr>
                  <a:t>Descriptive Statistics.</a:t>
                </a:r>
              </a:p>
              <a:p>
                <a:pPr marL="0" indent="0" algn="just">
                  <a:buNone/>
                </a:pPr>
                <a:r>
                  <a:rPr lang="en-US" sz="2000" dirty="0">
                    <a:latin typeface="Garamond" panose="02020404030301010803" pitchFamily="18" charset="0"/>
                    <a:cs typeface="Times New Roman" panose="02020603050405020304" pitchFamily="18" charset="0"/>
                  </a:rPr>
                  <a:t>	Percentages and Tables</a:t>
                </a:r>
              </a:p>
              <a:p>
                <a:pPr marL="0" indent="0" algn="just">
                  <a:buNone/>
                </a:pPr>
                <a:endParaRPr lang="en-US" sz="2000" dirty="0">
                  <a:latin typeface="Garamond" panose="02020404030301010803" pitchFamily="18" charset="0"/>
                  <a:cs typeface="Times New Roman" panose="02020603050405020304" pitchFamily="18" charset="0"/>
                </a:endParaRPr>
              </a:p>
              <a:p>
                <a:pPr algn="just"/>
                <a:r>
                  <a:rPr lang="en-US" sz="2000" dirty="0">
                    <a:latin typeface="Garamond" panose="02020404030301010803" pitchFamily="18" charset="0"/>
                    <a:cs typeface="Times New Roman" panose="02020603050405020304" pitchFamily="18" charset="0"/>
                  </a:rPr>
                  <a:t>Specification for input-output analysis (Cobb Douglas Production Function)</a:t>
                </a:r>
              </a:p>
              <a:p>
                <a:pPr marL="0" indent="0">
                  <a:buNone/>
                </a:pPr>
                <a:r>
                  <a:rPr lang="en-US" sz="2000" dirty="0">
                    <a:latin typeface="Garamond" panose="02020404030301010803" pitchFamily="18" charset="0"/>
                  </a:rPr>
                  <a:t>	Y = AX</a:t>
                </a:r>
                <a:r>
                  <a:rPr lang="en-US" sz="2000" baseline="-25000" dirty="0">
                    <a:latin typeface="Garamond" panose="02020404030301010803" pitchFamily="18" charset="0"/>
                  </a:rPr>
                  <a:t>1</a:t>
                </a:r>
                <a:r>
                  <a:rPr lang="en-US" sz="2000" baseline="30000" dirty="0">
                    <a:latin typeface="Garamond" panose="02020404030301010803" pitchFamily="18" charset="0"/>
                  </a:rPr>
                  <a:t>β1</a:t>
                </a:r>
                <a:r>
                  <a:rPr lang="en-US" sz="2000" dirty="0">
                    <a:latin typeface="Garamond" panose="02020404030301010803" pitchFamily="18" charset="0"/>
                  </a:rPr>
                  <a:t>X</a:t>
                </a:r>
                <a:r>
                  <a:rPr lang="en-US" sz="2000" baseline="-25000" dirty="0">
                    <a:latin typeface="Garamond" panose="02020404030301010803" pitchFamily="18" charset="0"/>
                  </a:rPr>
                  <a:t>2</a:t>
                </a:r>
                <a:r>
                  <a:rPr lang="en-US" sz="2000" baseline="30000" dirty="0">
                    <a:latin typeface="Garamond" panose="02020404030301010803" pitchFamily="18" charset="0"/>
                  </a:rPr>
                  <a:t>β2</a:t>
                </a:r>
                <a:r>
                  <a:rPr lang="en-US" sz="2000" dirty="0">
                    <a:latin typeface="Garamond" panose="02020404030301010803" pitchFamily="18" charset="0"/>
                  </a:rPr>
                  <a:t> X</a:t>
                </a:r>
                <a:r>
                  <a:rPr lang="en-US" sz="2000" baseline="-25000" dirty="0">
                    <a:latin typeface="Garamond" panose="02020404030301010803" pitchFamily="18" charset="0"/>
                  </a:rPr>
                  <a:t>3</a:t>
                </a:r>
                <a:r>
                  <a:rPr lang="en-US" sz="2000" baseline="30000" dirty="0">
                    <a:latin typeface="Garamond" panose="02020404030301010803" pitchFamily="18" charset="0"/>
                  </a:rPr>
                  <a:t>β3</a:t>
                </a:r>
                <a:r>
                  <a:rPr lang="en-US" sz="2000" dirty="0">
                    <a:latin typeface="Garamond" panose="02020404030301010803" pitchFamily="18" charset="0"/>
                  </a:rPr>
                  <a:t>X</a:t>
                </a:r>
                <a:r>
                  <a:rPr lang="en-US" sz="2000" baseline="-25000" dirty="0">
                    <a:latin typeface="Garamond" panose="02020404030301010803" pitchFamily="18" charset="0"/>
                  </a:rPr>
                  <a:t>4</a:t>
                </a:r>
                <a:r>
                  <a:rPr lang="en-US" sz="2000" baseline="30000" dirty="0">
                    <a:latin typeface="Garamond" panose="02020404030301010803" pitchFamily="18" charset="0"/>
                  </a:rPr>
                  <a:t>β4</a:t>
                </a:r>
                <a:r>
                  <a:rPr lang="en-US" sz="2000" dirty="0">
                    <a:latin typeface="Garamond" panose="02020404030301010803" pitchFamily="18" charset="0"/>
                  </a:rPr>
                  <a:t> X</a:t>
                </a:r>
                <a:r>
                  <a:rPr lang="en-US" sz="2000" baseline="-25000" dirty="0">
                    <a:latin typeface="Garamond" panose="02020404030301010803" pitchFamily="18" charset="0"/>
                  </a:rPr>
                  <a:t>5</a:t>
                </a:r>
                <a:r>
                  <a:rPr lang="en-US" sz="2000" baseline="30000" dirty="0">
                    <a:latin typeface="Garamond" panose="02020404030301010803" pitchFamily="18" charset="0"/>
                  </a:rPr>
                  <a:t>β5</a:t>
                </a:r>
                <a:r>
                  <a:rPr lang="en-US" sz="2000" dirty="0">
                    <a:latin typeface="Garamond" panose="02020404030301010803" pitchFamily="18" charset="0"/>
                  </a:rPr>
                  <a:t>e</a:t>
                </a:r>
                <a:r>
                  <a:rPr lang="en-US" sz="2000" baseline="30000" dirty="0">
                    <a:latin typeface="Garamond" panose="02020404030301010803" pitchFamily="18" charset="0"/>
                  </a:rPr>
                  <a:t>U</a:t>
                </a:r>
                <a:r>
                  <a:rPr lang="en-US" sz="2000" dirty="0">
                    <a:latin typeface="Garamond" panose="02020404030301010803" pitchFamily="18" charset="0"/>
                  </a:rPr>
                  <a:t> ………………………………….3.1</a:t>
                </a:r>
                <a:endParaRPr lang="en-US" sz="2000" dirty="0">
                  <a:latin typeface="Garamond" panose="02020404030301010803" pitchFamily="18" charset="0"/>
                  <a:cs typeface="Times New Roman" panose="02020603050405020304" pitchFamily="18" charset="0"/>
                </a:endParaRPr>
              </a:p>
              <a:p>
                <a:pPr algn="just"/>
                <a:endParaRPr lang="en-US" sz="2000" dirty="0">
                  <a:latin typeface="Garamond" panose="02020404030301010803" pitchFamily="18" charset="0"/>
                  <a:cs typeface="Times New Roman" panose="02020603050405020304" pitchFamily="18" charset="0"/>
                </a:endParaRPr>
              </a:p>
              <a:p>
                <a:pPr algn="just"/>
                <a:r>
                  <a:rPr lang="en-US" sz="2000" dirty="0">
                    <a:latin typeface="Garamond" panose="02020404030301010803" pitchFamily="18" charset="0"/>
                    <a:cs typeface="Times New Roman" panose="02020603050405020304" pitchFamily="18" charset="0"/>
                  </a:rPr>
                  <a:t>Specification for profitability analysis</a:t>
                </a:r>
              </a:p>
              <a:p>
                <a:pPr marL="0" indent="0" algn="just">
                  <a:buNone/>
                </a:pPr>
                <a:r>
                  <a:rPr lang="en-US" sz="2000" dirty="0">
                    <a:latin typeface="Garamond" panose="02020404030301010803" pitchFamily="18" charset="0"/>
                    <a:cs typeface="Times New Roman" panose="02020603050405020304" pitchFamily="18" charset="0"/>
                  </a:rPr>
                  <a:t>	</a:t>
                </a:r>
                <a:r>
                  <a:rPr lang="en-US" sz="2000" dirty="0">
                    <a:latin typeface="Garamond" panose="02020404030301010803" pitchFamily="18" charset="0"/>
                  </a:rPr>
                  <a:t>GM = TR – TVC ………………………. 3.2</a:t>
                </a:r>
              </a:p>
              <a:p>
                <a:pPr marL="0" indent="0" algn="just">
                  <a:buNone/>
                </a:pPr>
                <a:endParaRPr lang="en-US" sz="2000" dirty="0">
                  <a:latin typeface="Garamond" panose="02020404030301010803" pitchFamily="18" charset="0"/>
                  <a:cs typeface="Times New Roman" panose="02020603050405020304" pitchFamily="18" charset="0"/>
                </a:endParaRPr>
              </a:p>
              <a:p>
                <a:pPr algn="just"/>
                <a:r>
                  <a:rPr lang="en-US" sz="2000" dirty="0">
                    <a:latin typeface="Garamond" panose="02020404030301010803" pitchFamily="18" charset="0"/>
                    <a:cs typeface="Times New Roman" panose="02020603050405020304" pitchFamily="18" charset="0"/>
                  </a:rPr>
                  <a:t>Specification of the FGT index</a:t>
                </a:r>
              </a:p>
              <a:p>
                <a:pPr marL="0" indent="0" algn="just">
                  <a:buNone/>
                </a:pPr>
                <a:r>
                  <a:rPr lang="en-US" sz="2000" dirty="0">
                    <a:latin typeface="Garamond" panose="02020404030301010803" pitchFamily="18" charset="0"/>
                    <a:cs typeface="Times New Roman" panose="02020603050405020304" pitchFamily="18" charset="0"/>
                  </a:rPr>
                  <a:t>	</a:t>
                </a:r>
                <a:r>
                  <a:rPr lang="en-US" sz="2000" dirty="0">
                    <a:latin typeface="Garamond" panose="02020404030301010803" pitchFamily="18" charset="0"/>
                  </a:rPr>
                  <a:t>P</a:t>
                </a:r>
                <a14:m>
                  <m:oMath xmlns:m="http://schemas.openxmlformats.org/officeDocument/2006/math">
                    <m:r>
                      <a:rPr lang="en-US" sz="2000" i="1" baseline="-25000">
                        <a:latin typeface="Cambria Math"/>
                      </a:rPr>
                      <m:t>𝛼</m:t>
                    </m:r>
                    <m:r>
                      <a:rPr lang="en-US" sz="2000" i="1">
                        <a:latin typeface="Cambria Math"/>
                      </a:rPr>
                      <m:t> </m:t>
                    </m:r>
                  </m:oMath>
                </a14:m>
                <a:r>
                  <a:rPr lang="en-US" sz="2000" dirty="0">
                    <a:latin typeface="Garamond" panose="02020404030301010803" pitchFamily="18" charset="0"/>
                  </a:rPr>
                  <a:t>= </a:t>
                </a:r>
                <a14:m>
                  <m:oMath xmlns:m="http://schemas.openxmlformats.org/officeDocument/2006/math">
                    <m:f>
                      <m:fPr>
                        <m:ctrlPr>
                          <a:rPr lang="en-US" sz="2000" i="1">
                            <a:latin typeface="Cambria Math" panose="02040503050406030204" pitchFamily="18" charset="0"/>
                          </a:rPr>
                        </m:ctrlPr>
                      </m:fPr>
                      <m:num>
                        <m:r>
                          <a:rPr lang="en-US" sz="2000" i="1">
                            <a:latin typeface="Cambria Math"/>
                          </a:rPr>
                          <m:t>1</m:t>
                        </m:r>
                      </m:num>
                      <m:den>
                        <m:r>
                          <a:rPr lang="en-US" sz="2000" i="1">
                            <a:latin typeface="Cambria Math"/>
                          </a:rPr>
                          <m:t>𝑁</m:t>
                        </m:r>
                      </m:den>
                    </m:f>
                  </m:oMath>
                </a14:m>
                <a:r>
                  <a:rPr lang="en-US" sz="2000" dirty="0">
                    <a:latin typeface="Garamond" panose="02020404030301010803" pitchFamily="18" charset="0"/>
                  </a:rPr>
                  <a:t> </a:t>
                </a:r>
                <a14:m>
                  <m:oMath xmlns:m="http://schemas.openxmlformats.org/officeDocument/2006/math">
                    <m:nary>
                      <m:naryPr>
                        <m:chr m:val="∑"/>
                        <m:limLoc m:val="undOvr"/>
                        <m:ctrlPr>
                          <a:rPr lang="en-US" sz="2000" i="1">
                            <a:latin typeface="Cambria Math" panose="02040503050406030204" pitchFamily="18" charset="0"/>
                          </a:rPr>
                        </m:ctrlPr>
                      </m:naryPr>
                      <m:sub>
                        <m:r>
                          <a:rPr lang="en-US" sz="2000" i="1">
                            <a:latin typeface="Cambria Math"/>
                          </a:rPr>
                          <m:t>𝑖</m:t>
                        </m:r>
                        <m:r>
                          <a:rPr lang="en-US" sz="2000" i="1">
                            <a:latin typeface="Cambria Math"/>
                          </a:rPr>
                          <m:t>=1</m:t>
                        </m:r>
                      </m:sub>
                      <m:sup>
                        <m:r>
                          <a:rPr lang="en-US" sz="2000" i="1">
                            <a:latin typeface="Cambria Math"/>
                          </a:rPr>
                          <m:t>𝑁</m:t>
                        </m:r>
                      </m:sup>
                      <m:e>
                        <m:sSup>
                          <m:sSupPr>
                            <m:ctrlPr>
                              <a:rPr lang="en-US" sz="2000" i="1">
                                <a:latin typeface="Cambria Math" panose="02040503050406030204" pitchFamily="18" charset="0"/>
                              </a:rPr>
                            </m:ctrlPr>
                          </m:sSupPr>
                          <m:e>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a:rPr>
                                          <m:t>𝐺</m:t>
                                        </m:r>
                                      </m:e>
                                      <m:sub>
                                        <m:r>
                                          <a:rPr lang="en-US" sz="2000" i="1">
                                            <a:latin typeface="Cambria Math"/>
                                          </a:rPr>
                                          <m:t>𝑖</m:t>
                                        </m:r>
                                      </m:sub>
                                    </m:sSub>
                                  </m:num>
                                  <m:den>
                                    <m:r>
                                      <a:rPr lang="en-US" sz="2000" i="1">
                                        <a:latin typeface="Cambria Math"/>
                                      </a:rPr>
                                      <m:t>𝑧</m:t>
                                    </m:r>
                                  </m:den>
                                </m:f>
                              </m:e>
                            </m:d>
                          </m:e>
                          <m:sup>
                            <m:r>
                              <a:rPr lang="en-US" sz="2000" i="1">
                                <a:latin typeface="Cambria Math"/>
                              </a:rPr>
                              <m:t>𝛼</m:t>
                            </m:r>
                          </m:sup>
                        </m:sSup>
                      </m:e>
                    </m:nary>
                  </m:oMath>
                </a14:m>
                <a:r>
                  <a:rPr lang="en-US" sz="2000" dirty="0">
                    <a:latin typeface="Garamond" panose="02020404030301010803" pitchFamily="18" charset="0"/>
                  </a:rPr>
                  <a:t>, (</a:t>
                </a:r>
                <a:r>
                  <a:rPr lang="en-US" sz="2000" i="1" dirty="0">
                    <a:latin typeface="Garamond" panose="02020404030301010803" pitchFamily="18" charset="0"/>
                  </a:rPr>
                  <a:t>α </a:t>
                </a:r>
                <a:r>
                  <a:rPr lang="en-US" sz="2000" dirty="0">
                    <a:latin typeface="Garamond" panose="02020404030301010803" pitchFamily="18" charset="0"/>
                  </a:rPr>
                  <a:t>≥ 0) ……………………….3.3</a:t>
                </a:r>
                <a:endParaRPr lang="en-US" sz="2000" dirty="0">
                  <a:latin typeface="Garamond" panose="02020404030301010803"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66800"/>
                <a:ext cx="8229600" cy="5105400"/>
              </a:xfrm>
              <a:blipFill rotWithShape="1">
                <a:blip r:embed="rId2"/>
                <a:stretch>
                  <a:fillRect l="-741" t="-597" r="-741"/>
                </a:stretch>
              </a:blipFill>
            </p:spPr>
            <p:txBody>
              <a:bodyPr/>
              <a:lstStyle/>
              <a:p>
                <a:r>
                  <a:rPr lang="en-US">
                    <a:noFill/>
                  </a:rPr>
                  <a:t> </a:t>
                </a:r>
              </a:p>
            </p:txBody>
          </p:sp>
        </mc:Fallback>
      </mc:AlternateContent>
    </p:spTree>
    <p:extLst>
      <p:ext uri="{BB962C8B-B14F-4D97-AF65-F5344CB8AC3E}">
        <p14:creationId xmlns:p14="http://schemas.microsoft.com/office/powerpoint/2010/main" val="49118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924800" cy="762000"/>
          </a:xfrm>
        </p:spPr>
        <p:txBody>
          <a:bodyPr>
            <a:noAutofit/>
          </a:bodyPr>
          <a:lstStyle/>
          <a:p>
            <a:r>
              <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Research Design, Sources </a:t>
            </a:r>
            <a:r>
              <a:rPr lang="en-US" sz="24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of Data, Population, Sampling </a:t>
            </a:r>
            <a:r>
              <a:rPr lang="en-US" sz="2400" b="1"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Technique </a:t>
            </a:r>
            <a:r>
              <a:rPr lang="en-US" sz="2400" b="1" dirty="0">
                <a:solidFill>
                  <a:schemeClr val="tx1"/>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and Sample Size Determination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371600"/>
                <a:ext cx="8305800" cy="5181600"/>
              </a:xfrm>
            </p:spPr>
            <p:txBody>
              <a:bodyPr>
                <a:normAutofit fontScale="92500" lnSpcReduction="10000"/>
              </a:bodyPr>
              <a:lstStyle/>
              <a:p>
                <a:pPr algn="just"/>
                <a:endParaRPr lang="en-US" sz="2000" b="1" dirty="0">
                  <a:latin typeface="Garamond" panose="02020404030301010803" pitchFamily="18" charset="0"/>
                  <a:cs typeface="Times New Roman" panose="02020603050405020304" pitchFamily="18" charset="0"/>
                </a:endParaRPr>
              </a:p>
              <a:p>
                <a:pPr algn="just"/>
                <a:r>
                  <a:rPr lang="en-US" sz="2100" b="1" dirty="0">
                    <a:latin typeface="Garamond" panose="02020404030301010803" pitchFamily="18" charset="0"/>
                    <a:cs typeface="Times New Roman" panose="02020603050405020304" pitchFamily="18" charset="0"/>
                  </a:rPr>
                  <a:t>Research Design: </a:t>
                </a:r>
                <a:r>
                  <a:rPr lang="en-US" sz="2100" dirty="0">
                    <a:latin typeface="Garamond" panose="02020404030301010803" pitchFamily="18" charset="0"/>
                    <a:cs typeface="Times New Roman" panose="02020603050405020304" pitchFamily="18" charset="0"/>
                  </a:rPr>
                  <a:t>A</a:t>
                </a:r>
                <a:r>
                  <a:rPr lang="en-US" sz="2100" b="1" dirty="0">
                    <a:latin typeface="Garamond" panose="02020404030301010803" pitchFamily="18" charset="0"/>
                    <a:cs typeface="Times New Roman" panose="02020603050405020304" pitchFamily="18" charset="0"/>
                  </a:rPr>
                  <a:t> </a:t>
                </a:r>
                <a:r>
                  <a:rPr lang="en-US" sz="2100" dirty="0">
                    <a:latin typeface="Garamond" panose="02020404030301010803" pitchFamily="18" charset="0"/>
                    <a:cs typeface="Times New Roman" panose="02020603050405020304" pitchFamily="18" charset="0"/>
                  </a:rPr>
                  <a:t>cross sectional survey design.</a:t>
                </a:r>
              </a:p>
              <a:p>
                <a:pPr algn="just"/>
                <a:endParaRPr lang="en-US" sz="2100" dirty="0">
                  <a:latin typeface="Garamond" panose="02020404030301010803" pitchFamily="18" charset="0"/>
                  <a:cs typeface="Times New Roman" panose="02020603050405020304" pitchFamily="18" charset="0"/>
                </a:endParaRPr>
              </a:p>
              <a:p>
                <a:pPr algn="just"/>
                <a:r>
                  <a:rPr lang="en-US" sz="2100" b="1" dirty="0">
                    <a:latin typeface="Garamond" panose="02020404030301010803" pitchFamily="18" charset="0"/>
                    <a:cs typeface="Times New Roman" panose="02020603050405020304" pitchFamily="18" charset="0"/>
                  </a:rPr>
                  <a:t>Source of Data: </a:t>
                </a:r>
                <a:r>
                  <a:rPr lang="en-US" sz="2100" dirty="0">
                    <a:latin typeface="Garamond" panose="02020404030301010803" pitchFamily="18" charset="0"/>
                    <a:cs typeface="Times New Roman" panose="02020603050405020304" pitchFamily="18" charset="0"/>
                  </a:rPr>
                  <a:t>Primary and Secondary sources.</a:t>
                </a:r>
              </a:p>
              <a:p>
                <a:pPr marL="0" indent="0" algn="just">
                  <a:buNone/>
                </a:pPr>
                <a:endParaRPr lang="en-US" sz="2100" b="1" dirty="0">
                  <a:latin typeface="Garamond" panose="02020404030301010803" pitchFamily="18" charset="0"/>
                  <a:cs typeface="Times New Roman" panose="02020603050405020304" pitchFamily="18" charset="0"/>
                </a:endParaRPr>
              </a:p>
              <a:p>
                <a:pPr algn="just"/>
                <a:r>
                  <a:rPr lang="en-US" sz="2100" b="1" dirty="0">
                    <a:latin typeface="Garamond" panose="02020404030301010803" pitchFamily="18" charset="0"/>
                    <a:cs typeface="Times New Roman" panose="02020603050405020304" pitchFamily="18" charset="0"/>
                  </a:rPr>
                  <a:t>Population of the Study: </a:t>
                </a:r>
                <a:r>
                  <a:rPr lang="en-US" sz="2100" dirty="0">
                    <a:latin typeface="Garamond" panose="02020404030301010803" pitchFamily="18" charset="0"/>
                    <a:cs typeface="Times New Roman" panose="02020603050405020304" pitchFamily="18" charset="0"/>
                  </a:rPr>
                  <a:t>its comprises of the 296 beneficiaries maize farmers under the programme in the 2016 farming wet season</a:t>
                </a:r>
                <a:r>
                  <a:rPr lang="en-US" sz="2100" dirty="0">
                    <a:latin typeface="Garamond" panose="02020404030301010803" pitchFamily="18" charset="0"/>
                  </a:rPr>
                  <a:t>.</a:t>
                </a:r>
              </a:p>
              <a:p>
                <a:pPr marL="0" indent="0" algn="just">
                  <a:buNone/>
                </a:pPr>
                <a:endParaRPr lang="en-US" sz="2100" dirty="0">
                  <a:latin typeface="Garamond" panose="02020404030301010803" pitchFamily="18" charset="0"/>
                  <a:cs typeface="Times New Roman" panose="02020603050405020304" pitchFamily="18" charset="0"/>
                </a:endParaRPr>
              </a:p>
              <a:p>
                <a:pPr algn="just"/>
                <a:r>
                  <a:rPr lang="en-US" sz="2100" b="1" dirty="0">
                    <a:latin typeface="Garamond" panose="02020404030301010803" pitchFamily="18" charset="0"/>
                    <a:cs typeface="Times New Roman" panose="02020603050405020304" pitchFamily="18" charset="0"/>
                  </a:rPr>
                  <a:t>Sampling technique: </a:t>
                </a:r>
                <a:r>
                  <a:rPr lang="en-US" sz="2100" dirty="0">
                    <a:latin typeface="Garamond" panose="02020404030301010803" pitchFamily="18" charset="0"/>
                  </a:rPr>
                  <a:t>the research employs the use of simple random sampling for the respondents because its give equal opportunity to all the beneficiaries and the non-beneficiaries of the programme.</a:t>
                </a:r>
              </a:p>
              <a:p>
                <a:pPr marL="0" indent="0" algn="just">
                  <a:buNone/>
                </a:pPr>
                <a:endParaRPr lang="en-US" sz="2100" b="1" dirty="0">
                  <a:latin typeface="Garamond" panose="02020404030301010803" pitchFamily="18" charset="0"/>
                  <a:cs typeface="Times New Roman" panose="02020603050405020304" pitchFamily="18" charset="0"/>
                </a:endParaRPr>
              </a:p>
              <a:p>
                <a:pPr algn="just"/>
                <a:r>
                  <a:rPr lang="en-US" sz="2100" b="1" dirty="0">
                    <a:latin typeface="Garamond" panose="02020404030301010803" pitchFamily="18" charset="0"/>
                    <a:cs typeface="Times New Roman" panose="02020603050405020304" pitchFamily="18" charset="0"/>
                  </a:rPr>
                  <a:t>Sample size determination:</a:t>
                </a:r>
                <a:r>
                  <a:rPr lang="en-US" sz="2100" dirty="0">
                    <a:latin typeface="Garamond" panose="02020404030301010803" pitchFamily="18" charset="0"/>
                    <a:cs typeface="Times New Roman" panose="02020603050405020304" pitchFamily="18" charset="0"/>
                  </a:rPr>
                  <a:t> Krejcie and Morgan (1970) in Kenya project organization (KENPRO, 2013). The formula for the sample size determination for a finite population; </a:t>
                </a:r>
              </a:p>
              <a:p>
                <a:r>
                  <a:rPr lang="en-US" sz="2100" b="1" dirty="0">
                    <a:latin typeface="Garamond" panose="02020404030301010803" pitchFamily="18" charset="0"/>
                    <a:cs typeface="Times New Roman" panose="02020603050405020304" pitchFamily="18" charset="0"/>
                  </a:rPr>
                  <a:t>S= </a:t>
                </a:r>
                <a14:m>
                  <m:oMath xmlns:m="http://schemas.openxmlformats.org/officeDocument/2006/math">
                    <m:f>
                      <m:fPr>
                        <m:ctrlPr>
                          <a:rPr lang="en-US" sz="2100" b="1" i="1">
                            <a:latin typeface="Cambria Math" panose="02040503050406030204" pitchFamily="18" charset="0"/>
                          </a:rPr>
                        </m:ctrlPr>
                      </m:fPr>
                      <m:num>
                        <m:sSup>
                          <m:sSupPr>
                            <m:ctrlPr>
                              <a:rPr lang="en-US" sz="2100" b="1" i="1">
                                <a:latin typeface="Cambria Math" panose="02040503050406030204" pitchFamily="18" charset="0"/>
                              </a:rPr>
                            </m:ctrlPr>
                          </m:sSupPr>
                          <m:e>
                            <m:r>
                              <a:rPr lang="en-US" sz="2100" b="1" i="1">
                                <a:latin typeface="Cambria Math"/>
                              </a:rPr>
                              <m:t>𝒙</m:t>
                            </m:r>
                          </m:e>
                          <m:sup>
                            <m:r>
                              <a:rPr lang="en-US" sz="2100" b="1" i="1">
                                <a:latin typeface="Cambria Math"/>
                              </a:rPr>
                              <m:t>𝟐</m:t>
                            </m:r>
                          </m:sup>
                        </m:sSup>
                        <m:r>
                          <a:rPr lang="en-US" sz="2100" b="1" i="1">
                            <a:latin typeface="Cambria Math"/>
                          </a:rPr>
                          <m:t>𝑵𝑷</m:t>
                        </m:r>
                        <m:r>
                          <a:rPr lang="en-US" sz="2100" b="1" i="1">
                            <a:latin typeface="Cambria Math"/>
                          </a:rPr>
                          <m:t>(</m:t>
                        </m:r>
                        <m:r>
                          <a:rPr lang="en-US" sz="2100" b="1" i="1">
                            <a:latin typeface="Cambria Math"/>
                          </a:rPr>
                          <m:t>𝟏</m:t>
                        </m:r>
                        <m:r>
                          <a:rPr lang="en-US" sz="2100" b="1" i="1">
                            <a:latin typeface="Cambria Math"/>
                          </a:rPr>
                          <m:t>−</m:t>
                        </m:r>
                        <m:r>
                          <a:rPr lang="en-US" sz="2100" b="1" i="1">
                            <a:latin typeface="Cambria Math"/>
                          </a:rPr>
                          <m:t>𝑷</m:t>
                        </m:r>
                        <m:r>
                          <a:rPr lang="en-US" sz="2100" b="1" i="1">
                            <a:latin typeface="Cambria Math"/>
                          </a:rPr>
                          <m:t>)</m:t>
                        </m:r>
                      </m:num>
                      <m:den>
                        <m:sSup>
                          <m:sSupPr>
                            <m:ctrlPr>
                              <a:rPr lang="en-US" sz="2100" b="1" i="1">
                                <a:latin typeface="Cambria Math" panose="02040503050406030204" pitchFamily="18" charset="0"/>
                              </a:rPr>
                            </m:ctrlPr>
                          </m:sSupPr>
                          <m:e>
                            <m:r>
                              <a:rPr lang="en-US" sz="2100" b="1" i="1">
                                <a:latin typeface="Cambria Math"/>
                              </a:rPr>
                              <m:t>𝒅</m:t>
                            </m:r>
                          </m:e>
                          <m:sup>
                            <m:r>
                              <a:rPr lang="en-US" sz="2100" b="1" i="1">
                                <a:latin typeface="Cambria Math"/>
                              </a:rPr>
                              <m:t>𝟐</m:t>
                            </m:r>
                          </m:sup>
                        </m:sSup>
                        <m:d>
                          <m:dPr>
                            <m:ctrlPr>
                              <a:rPr lang="en-US" sz="2100" b="1" i="1">
                                <a:latin typeface="Cambria Math" panose="02040503050406030204" pitchFamily="18" charset="0"/>
                              </a:rPr>
                            </m:ctrlPr>
                          </m:dPr>
                          <m:e>
                            <m:r>
                              <a:rPr lang="en-US" sz="2100" b="1" i="1" smtClean="0">
                                <a:latin typeface="Cambria Math"/>
                              </a:rPr>
                              <m:t>𝑵</m:t>
                            </m:r>
                            <m:r>
                              <a:rPr lang="en-US" sz="2100" b="1" i="1" smtClean="0">
                                <a:latin typeface="Cambria Math"/>
                              </a:rPr>
                              <m:t>−</m:t>
                            </m:r>
                            <m:r>
                              <a:rPr lang="en-US" sz="2100" b="1" i="1" smtClean="0">
                                <a:latin typeface="Cambria Math"/>
                              </a:rPr>
                              <m:t>𝟏</m:t>
                            </m:r>
                          </m:e>
                        </m:d>
                        <m:r>
                          <a:rPr lang="en-US" sz="2100" b="1" i="1">
                            <a:latin typeface="Cambria Math"/>
                          </a:rPr>
                          <m:t>+</m:t>
                        </m:r>
                        <m:sSup>
                          <m:sSupPr>
                            <m:ctrlPr>
                              <a:rPr lang="en-US" sz="2100" b="1" i="1">
                                <a:latin typeface="Cambria Math" panose="02040503050406030204" pitchFamily="18" charset="0"/>
                              </a:rPr>
                            </m:ctrlPr>
                          </m:sSupPr>
                          <m:e>
                            <m:r>
                              <a:rPr lang="en-US" sz="2100" b="1" i="1">
                                <a:latin typeface="Cambria Math"/>
                              </a:rPr>
                              <m:t>𝒙</m:t>
                            </m:r>
                          </m:e>
                          <m:sup>
                            <m:r>
                              <a:rPr lang="en-US" sz="2100" b="1" i="1">
                                <a:latin typeface="Cambria Math"/>
                              </a:rPr>
                              <m:t>𝟐</m:t>
                            </m:r>
                          </m:sup>
                        </m:sSup>
                        <m:r>
                          <a:rPr lang="en-US" sz="2100" b="1" i="1">
                            <a:latin typeface="Cambria Math"/>
                          </a:rPr>
                          <m:t>𝑷</m:t>
                        </m:r>
                        <m:r>
                          <a:rPr lang="en-US" sz="2100" b="1" i="1">
                            <a:latin typeface="Cambria Math"/>
                          </a:rPr>
                          <m:t>(</m:t>
                        </m:r>
                        <m:r>
                          <a:rPr lang="en-US" sz="2100" b="1" i="1">
                            <a:latin typeface="Cambria Math"/>
                          </a:rPr>
                          <m:t>𝟏</m:t>
                        </m:r>
                        <m:r>
                          <a:rPr lang="en-US" sz="2100" b="1" i="1">
                            <a:latin typeface="Cambria Math"/>
                          </a:rPr>
                          <m:t>−</m:t>
                        </m:r>
                        <m:r>
                          <a:rPr lang="en-US" sz="2100" b="1" i="1">
                            <a:latin typeface="Cambria Math"/>
                          </a:rPr>
                          <m:t>𝑷</m:t>
                        </m:r>
                        <m:r>
                          <a:rPr lang="en-US" sz="2100" b="1" i="1">
                            <a:latin typeface="Cambria Math"/>
                          </a:rPr>
                          <m:t>)</m:t>
                        </m:r>
                      </m:den>
                    </m:f>
                    <m:r>
                      <a:rPr lang="en-US" sz="2100" b="1" i="1" smtClean="0">
                        <a:latin typeface="Cambria Math"/>
                      </a:rPr>
                      <m:t> </m:t>
                    </m:r>
                  </m:oMath>
                </a14:m>
                <a:r>
                  <a:rPr lang="en-US" sz="2100" b="1" dirty="0">
                    <a:latin typeface="Garamond" panose="02020404030301010803" pitchFamily="18" charset="0"/>
                    <a:cs typeface="Times New Roman" panose="02020603050405020304" pitchFamily="18" charset="0"/>
                  </a:rPr>
                  <a:t>=</a:t>
                </a:r>
                <a14:m>
                  <m:oMath xmlns:m="http://schemas.openxmlformats.org/officeDocument/2006/math">
                    <m:r>
                      <a:rPr lang="en-US" sz="2100" b="1" i="1">
                        <a:latin typeface="Cambria Math"/>
                      </a:rPr>
                      <m:t> </m:t>
                    </m:r>
                    <m:f>
                      <m:fPr>
                        <m:ctrlPr>
                          <a:rPr lang="en-US" sz="2100" b="1" i="1">
                            <a:latin typeface="Cambria Math" panose="02040503050406030204" pitchFamily="18" charset="0"/>
                          </a:rPr>
                        </m:ctrlPr>
                      </m:fPr>
                      <m:num>
                        <m:r>
                          <a:rPr lang="en-US" sz="2100" b="1" i="1">
                            <a:latin typeface="Cambria Math"/>
                          </a:rPr>
                          <m:t>𝟑</m:t>
                        </m:r>
                        <m:r>
                          <a:rPr lang="en-US" sz="2100" b="1" i="1">
                            <a:latin typeface="Cambria Math"/>
                          </a:rPr>
                          <m:t>.</m:t>
                        </m:r>
                        <m:r>
                          <a:rPr lang="en-US" sz="2100" b="1" i="1">
                            <a:latin typeface="Cambria Math"/>
                          </a:rPr>
                          <m:t>𝟖𝟒𝟏𝟔</m:t>
                        </m:r>
                        <m:r>
                          <a:rPr lang="en-US" sz="2100" b="1" i="1">
                            <a:latin typeface="Cambria Math"/>
                          </a:rPr>
                          <m:t> </m:t>
                        </m:r>
                        <m:r>
                          <a:rPr lang="en-US" sz="2100" b="1" i="1">
                            <a:latin typeface="Cambria Math"/>
                          </a:rPr>
                          <m:t>𝑿</m:t>
                        </m:r>
                        <m:r>
                          <a:rPr lang="en-US" sz="2100" b="1" i="1">
                            <a:latin typeface="Cambria Math"/>
                          </a:rPr>
                          <m:t> </m:t>
                        </m:r>
                        <m:r>
                          <a:rPr lang="en-US" sz="2100" b="1" i="1">
                            <a:latin typeface="Cambria Math"/>
                          </a:rPr>
                          <m:t>𝟐𝟗𝟔</m:t>
                        </m:r>
                        <m:d>
                          <m:dPr>
                            <m:ctrlPr>
                              <a:rPr lang="en-US" sz="2100" b="1" i="1">
                                <a:latin typeface="Cambria Math" panose="02040503050406030204" pitchFamily="18" charset="0"/>
                              </a:rPr>
                            </m:ctrlPr>
                          </m:dPr>
                          <m:e>
                            <m:r>
                              <a:rPr lang="en-US" sz="2100" b="1" i="1">
                                <a:latin typeface="Cambria Math"/>
                              </a:rPr>
                              <m:t>𝟎</m:t>
                            </m:r>
                            <m:r>
                              <a:rPr lang="en-US" sz="2100" b="1" i="1">
                                <a:latin typeface="Cambria Math"/>
                              </a:rPr>
                              <m:t>.</m:t>
                            </m:r>
                            <m:r>
                              <a:rPr lang="en-US" sz="2100" b="1" i="1">
                                <a:latin typeface="Cambria Math"/>
                              </a:rPr>
                              <m:t>𝟓</m:t>
                            </m:r>
                          </m:e>
                        </m:d>
                        <m:r>
                          <a:rPr lang="en-US" sz="2100" b="1" i="1">
                            <a:latin typeface="Cambria Math"/>
                          </a:rPr>
                          <m:t>(</m:t>
                        </m:r>
                        <m:r>
                          <a:rPr lang="en-US" sz="2100" b="1" i="1">
                            <a:latin typeface="Cambria Math"/>
                          </a:rPr>
                          <m:t>𝟏</m:t>
                        </m:r>
                        <m:r>
                          <a:rPr lang="en-US" sz="2100" b="1" i="1">
                            <a:latin typeface="Cambria Math"/>
                          </a:rPr>
                          <m:t>−</m:t>
                        </m:r>
                        <m:r>
                          <a:rPr lang="en-US" sz="2100" b="1" i="1">
                            <a:latin typeface="Cambria Math"/>
                          </a:rPr>
                          <m:t>𝟎</m:t>
                        </m:r>
                        <m:r>
                          <a:rPr lang="en-US" sz="2100" b="1" i="1">
                            <a:latin typeface="Cambria Math"/>
                          </a:rPr>
                          <m:t>.</m:t>
                        </m:r>
                        <m:r>
                          <a:rPr lang="en-US" sz="2100" b="1" i="1">
                            <a:latin typeface="Cambria Math"/>
                          </a:rPr>
                          <m:t>𝟓</m:t>
                        </m:r>
                        <m:r>
                          <a:rPr lang="en-US" sz="2100" b="1" i="1">
                            <a:latin typeface="Cambria Math"/>
                          </a:rPr>
                          <m:t>)</m:t>
                        </m:r>
                      </m:num>
                      <m:den>
                        <m:d>
                          <m:dPr>
                            <m:ctrlPr>
                              <a:rPr lang="en-US" sz="2100" b="1" i="1">
                                <a:latin typeface="Cambria Math" panose="02040503050406030204" pitchFamily="18" charset="0"/>
                              </a:rPr>
                            </m:ctrlPr>
                          </m:dPr>
                          <m:e>
                            <m:r>
                              <a:rPr lang="en-US" sz="2100" b="1" i="1">
                                <a:latin typeface="Cambria Math"/>
                              </a:rPr>
                              <m:t>𝟎</m:t>
                            </m:r>
                            <m:r>
                              <a:rPr lang="en-US" sz="2100" b="1" i="1">
                                <a:latin typeface="Cambria Math"/>
                              </a:rPr>
                              <m:t>.</m:t>
                            </m:r>
                            <m:r>
                              <a:rPr lang="en-US" sz="2100" b="1" i="1">
                                <a:latin typeface="Cambria Math"/>
                              </a:rPr>
                              <m:t>𝟎𝟎𝟐𝟓</m:t>
                            </m:r>
                          </m:e>
                        </m:d>
                        <m:d>
                          <m:dPr>
                            <m:ctrlPr>
                              <a:rPr lang="en-US" sz="2100" b="1" i="1">
                                <a:latin typeface="Cambria Math" panose="02040503050406030204" pitchFamily="18" charset="0"/>
                              </a:rPr>
                            </m:ctrlPr>
                          </m:dPr>
                          <m:e>
                            <m:r>
                              <a:rPr lang="en-US" sz="2100" b="1" i="1">
                                <a:latin typeface="Cambria Math"/>
                              </a:rPr>
                              <m:t>𝟐𝟗𝟔</m:t>
                            </m:r>
                            <m:r>
                              <a:rPr lang="en-US" sz="2100" b="1" i="1">
                                <a:latin typeface="Cambria Math"/>
                              </a:rPr>
                              <m:t>−</m:t>
                            </m:r>
                            <m:r>
                              <a:rPr lang="en-US" sz="2100" b="1" i="1">
                                <a:latin typeface="Cambria Math"/>
                              </a:rPr>
                              <m:t>𝟏</m:t>
                            </m:r>
                          </m:e>
                        </m:d>
                        <m:r>
                          <a:rPr lang="en-US" sz="2100" b="1" i="1">
                            <a:latin typeface="Cambria Math"/>
                          </a:rPr>
                          <m:t>+ </m:t>
                        </m:r>
                        <m:r>
                          <a:rPr lang="en-US" sz="2100" b="1" i="1">
                            <a:latin typeface="Cambria Math"/>
                          </a:rPr>
                          <m:t>𝟑</m:t>
                        </m:r>
                        <m:r>
                          <a:rPr lang="en-US" sz="2100" b="1" i="1">
                            <a:latin typeface="Cambria Math"/>
                          </a:rPr>
                          <m:t>.</m:t>
                        </m:r>
                        <m:r>
                          <a:rPr lang="en-US" sz="2100" b="1" i="1">
                            <a:latin typeface="Cambria Math"/>
                          </a:rPr>
                          <m:t>𝟖𝟒𝟏𝟔</m:t>
                        </m:r>
                        <m:r>
                          <a:rPr lang="en-US" sz="2100" b="1" i="1">
                            <a:latin typeface="Cambria Math"/>
                          </a:rPr>
                          <m:t>(</m:t>
                        </m:r>
                        <m:r>
                          <a:rPr lang="en-US" sz="2100" b="1" i="1">
                            <a:latin typeface="Cambria Math"/>
                          </a:rPr>
                          <m:t>𝟎</m:t>
                        </m:r>
                        <m:r>
                          <a:rPr lang="en-US" sz="2100" b="1" i="1">
                            <a:latin typeface="Cambria Math"/>
                          </a:rPr>
                          <m:t>.</m:t>
                        </m:r>
                        <m:r>
                          <a:rPr lang="en-US" sz="2100" b="1" i="1">
                            <a:latin typeface="Cambria Math"/>
                          </a:rPr>
                          <m:t>𝟓</m:t>
                        </m:r>
                        <m:r>
                          <a:rPr lang="en-US" sz="2100" b="1" i="1">
                            <a:latin typeface="Cambria Math"/>
                          </a:rPr>
                          <m:t>)(</m:t>
                        </m:r>
                        <m:r>
                          <a:rPr lang="en-US" sz="2100" b="1" i="1">
                            <a:latin typeface="Cambria Math"/>
                          </a:rPr>
                          <m:t>𝟏</m:t>
                        </m:r>
                        <m:r>
                          <a:rPr lang="en-US" sz="2100" b="1" i="1">
                            <a:latin typeface="Cambria Math"/>
                          </a:rPr>
                          <m:t>−</m:t>
                        </m:r>
                        <m:r>
                          <a:rPr lang="en-US" sz="2100" b="1" i="1">
                            <a:latin typeface="Cambria Math"/>
                          </a:rPr>
                          <m:t>𝟎</m:t>
                        </m:r>
                        <m:r>
                          <a:rPr lang="en-US" sz="2100" b="1" i="1">
                            <a:latin typeface="Cambria Math"/>
                          </a:rPr>
                          <m:t>.</m:t>
                        </m:r>
                        <m:r>
                          <a:rPr lang="en-US" sz="2100" b="1" i="1">
                            <a:latin typeface="Cambria Math"/>
                          </a:rPr>
                          <m:t>𝟓</m:t>
                        </m:r>
                        <m:r>
                          <a:rPr lang="en-US" sz="2100" b="1" i="1">
                            <a:latin typeface="Cambria Math"/>
                          </a:rPr>
                          <m:t>)</m:t>
                        </m:r>
                      </m:den>
                    </m:f>
                    <m:r>
                      <a:rPr lang="en-US" sz="2100" b="1" i="0" smtClean="0">
                        <a:latin typeface="Cambria Math"/>
                      </a:rPr>
                      <m:t> </m:t>
                    </m:r>
                  </m:oMath>
                </a14:m>
                <a:r>
                  <a:rPr lang="en-US" sz="2100" b="1" dirty="0">
                    <a:latin typeface="Garamond" panose="02020404030301010803" pitchFamily="18" charset="0"/>
                  </a:rPr>
                  <a:t>=  </a:t>
                </a:r>
                <a14:m>
                  <m:oMath xmlns:m="http://schemas.openxmlformats.org/officeDocument/2006/math">
                    <m:f>
                      <m:fPr>
                        <m:ctrlPr>
                          <a:rPr lang="en-US" sz="2100" b="1" i="1">
                            <a:latin typeface="Cambria Math" panose="02040503050406030204" pitchFamily="18" charset="0"/>
                          </a:rPr>
                        </m:ctrlPr>
                      </m:fPr>
                      <m:num>
                        <m:r>
                          <a:rPr lang="en-US" sz="2100" b="1" i="1">
                            <a:latin typeface="Cambria Math"/>
                          </a:rPr>
                          <m:t>𝟏𝟏𝟑𝟕</m:t>
                        </m:r>
                        <m:r>
                          <a:rPr lang="en-US" sz="2100" b="1" i="1">
                            <a:latin typeface="Cambria Math"/>
                          </a:rPr>
                          <m:t>.</m:t>
                        </m:r>
                        <m:r>
                          <a:rPr lang="en-US" sz="2100" b="1" i="1">
                            <a:latin typeface="Cambria Math"/>
                          </a:rPr>
                          <m:t>𝟏𝟏</m:t>
                        </m:r>
                        <m:r>
                          <a:rPr lang="en-US" sz="2100" b="1" i="1">
                            <a:latin typeface="Cambria Math"/>
                          </a:rPr>
                          <m:t> </m:t>
                        </m:r>
                        <m:r>
                          <a:rPr lang="en-US" sz="2100" b="1" i="1">
                            <a:latin typeface="Cambria Math"/>
                          </a:rPr>
                          <m:t>𝑿</m:t>
                        </m:r>
                        <m:r>
                          <a:rPr lang="en-US" sz="2100" b="1" i="1">
                            <a:latin typeface="Cambria Math"/>
                          </a:rPr>
                          <m:t> </m:t>
                        </m:r>
                        <m:r>
                          <a:rPr lang="en-US" sz="2100" b="1" i="1">
                            <a:latin typeface="Cambria Math"/>
                          </a:rPr>
                          <m:t>𝟎</m:t>
                        </m:r>
                        <m:r>
                          <a:rPr lang="en-US" sz="2100" b="1" i="1">
                            <a:latin typeface="Cambria Math"/>
                          </a:rPr>
                          <m:t>.</m:t>
                        </m:r>
                        <m:r>
                          <a:rPr lang="en-US" sz="2100" b="1" i="1">
                            <a:latin typeface="Cambria Math"/>
                          </a:rPr>
                          <m:t>𝟐𝟓</m:t>
                        </m:r>
                      </m:num>
                      <m:den>
                        <m:r>
                          <a:rPr lang="en-US" sz="2100" b="1" i="1">
                            <a:latin typeface="Cambria Math"/>
                          </a:rPr>
                          <m:t>𝟎</m:t>
                        </m:r>
                        <m:r>
                          <a:rPr lang="en-US" sz="2100" b="1" i="1">
                            <a:latin typeface="Cambria Math"/>
                          </a:rPr>
                          <m:t>.</m:t>
                        </m:r>
                        <m:r>
                          <a:rPr lang="en-US" sz="2100" b="1" i="1">
                            <a:latin typeface="Cambria Math"/>
                          </a:rPr>
                          <m:t>𝟕𝟑𝟕𝟓</m:t>
                        </m:r>
                        <m:r>
                          <a:rPr lang="en-US" sz="2100" b="1" i="1">
                            <a:latin typeface="Cambria Math"/>
                          </a:rPr>
                          <m:t>+</m:t>
                        </m:r>
                        <m:r>
                          <a:rPr lang="en-US" sz="2100" b="1" i="1">
                            <a:latin typeface="Cambria Math"/>
                          </a:rPr>
                          <m:t>𝟎</m:t>
                        </m:r>
                        <m:r>
                          <a:rPr lang="en-US" sz="2100" b="1" i="1">
                            <a:latin typeface="Cambria Math"/>
                          </a:rPr>
                          <m:t>.</m:t>
                        </m:r>
                        <m:r>
                          <a:rPr lang="en-US" sz="2100" b="1" i="1">
                            <a:latin typeface="Cambria Math"/>
                          </a:rPr>
                          <m:t>𝟗𝟔𝟎𝟒</m:t>
                        </m:r>
                      </m:den>
                    </m:f>
                    <m:r>
                      <a:rPr lang="en-US" sz="2100" b="1" i="1" smtClean="0">
                        <a:latin typeface="Cambria Math"/>
                      </a:rPr>
                      <m:t>=</m:t>
                    </m:r>
                  </m:oMath>
                </a14:m>
                <a:r>
                  <a:rPr lang="en-US" sz="2100" b="1" dirty="0">
                    <a:latin typeface="Garamond" panose="02020404030301010803" pitchFamily="18" charset="0"/>
                  </a:rPr>
                  <a:t> 167.</a:t>
                </a:r>
                <a:endParaRPr lang="en-US" sz="2100" dirty="0">
                  <a:latin typeface="Garamond" panose="02020404030301010803"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371600"/>
                <a:ext cx="8305800" cy="5181600"/>
              </a:xfrm>
              <a:blipFill rotWithShape="1">
                <a:blip r:embed="rId2"/>
                <a:stretch>
                  <a:fillRect l="-514" r="-587"/>
                </a:stretch>
              </a:blipFill>
            </p:spPr>
            <p:txBody>
              <a:bodyPr/>
              <a:lstStyle/>
              <a:p>
                <a:r>
                  <a:rPr lang="en-US">
                    <a:noFill/>
                  </a:rPr>
                  <a:t> </a:t>
                </a:r>
              </a:p>
            </p:txBody>
          </p:sp>
        </mc:Fallback>
      </mc:AlternateContent>
    </p:spTree>
    <p:extLst>
      <p:ext uri="{BB962C8B-B14F-4D97-AF65-F5344CB8AC3E}">
        <p14:creationId xmlns:p14="http://schemas.microsoft.com/office/powerpoint/2010/main" val="2145517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7665</TotalTime>
  <Words>1470</Words>
  <Application>Microsoft Office PowerPoint</Application>
  <PresentationFormat>On-screen Show (4:3)</PresentationFormat>
  <Paragraphs>248</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Garamond</vt:lpstr>
      <vt:lpstr>Wingdings</vt:lpstr>
      <vt:lpstr>Office Theme</vt:lpstr>
      <vt:lpstr> ASSESSMENT OF THE ANCHOR BORROWER PROGRAMME ON SMALL HOLDER FARMERS IN ZARIA LOCAL GOVERNMENT AREA OF KADUNA STATE   BY </vt:lpstr>
      <vt:lpstr>Introduction</vt:lpstr>
      <vt:lpstr>Introduction Cont.</vt:lpstr>
      <vt:lpstr>Research Objectives</vt:lpstr>
      <vt:lpstr>Literature Review</vt:lpstr>
      <vt:lpstr>The Study Area</vt:lpstr>
      <vt:lpstr>Conceptual Framework</vt:lpstr>
      <vt:lpstr> Models (Analytical Techniques)</vt:lpstr>
      <vt:lpstr>Research Design, Sources of Data, Population, Sampling Technique and Sample Size Determination</vt:lpstr>
      <vt:lpstr>Questionnaire</vt:lpstr>
      <vt:lpstr>Major Findings</vt:lpstr>
      <vt:lpstr>On input-output analysis</vt:lpstr>
      <vt:lpstr>On the extent of Profitability</vt:lpstr>
      <vt:lpstr>On the extent of the programme impacts on the welfare of its beneficiaries and non-beneficiaries</vt:lpstr>
      <vt:lpstr>Conclusion</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ASSESSMENT OF THE ANCHOR BORROWER PROGRAMME ON SMALL HOLDER FARMERS IN ZARIA LOCAL GOVERNMENT AREA OF KADUNA STATE   BY</dc:title>
  <dc:creator>Zubairu Muhammad</dc:creator>
  <cp:lastModifiedBy>Advocate Dr Kazi Abdul Mannan</cp:lastModifiedBy>
  <cp:revision>566</cp:revision>
  <cp:lastPrinted>2019-10-12T16:44:39Z</cp:lastPrinted>
  <dcterms:created xsi:type="dcterms:W3CDTF">2018-01-29T09:46:35Z</dcterms:created>
  <dcterms:modified xsi:type="dcterms:W3CDTF">2023-11-15T15:09:38Z</dcterms:modified>
</cp:coreProperties>
</file>