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333" r:id="rId4"/>
    <p:sldId id="257" r:id="rId5"/>
    <p:sldId id="347" r:id="rId6"/>
    <p:sldId id="335" r:id="rId7"/>
    <p:sldId id="290" r:id="rId8"/>
    <p:sldId id="301" r:id="rId9"/>
    <p:sldId id="344" r:id="rId10"/>
    <p:sldId id="345" r:id="rId11"/>
    <p:sldId id="354" r:id="rId12"/>
    <p:sldId id="337" r:id="rId13"/>
    <p:sldId id="351" r:id="rId14"/>
    <p:sldId id="272" r:id="rId15"/>
    <p:sldId id="360" r:id="rId16"/>
    <p:sldId id="33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C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09BA942-922F-4D82-9D32-46B5BD0C952C}" type="datetimeFigureOut">
              <a:rPr lang="en-US" smtClean="0"/>
              <a:pPr/>
              <a:t>11/15/2023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EE8234E-6D41-4FE5-89EB-B5AB59A3AF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9BA942-922F-4D82-9D32-46B5BD0C952C}" type="datetimeFigureOut">
              <a:rPr lang="en-US" smtClean="0"/>
              <a:pPr/>
              <a:t>11/15/2023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9BA942-922F-4D82-9D32-46B5BD0C952C}" type="datetimeFigureOut">
              <a:rPr lang="en-US" smtClean="0"/>
              <a:pPr/>
              <a:t>11/15/2023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11" name="Slide Number Placeholder 10"/>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643822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5356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724513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221646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9" name="Slide Number Placeholder 8"/>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072962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4" name="Footer Placeholder 3"/>
          <p:cNvSpPr>
            <a:spLocks noGrp="1"/>
          </p:cNvSpPr>
          <p:nvPr>
            <p:ph type="ftr" sz="quarter" idx="11"/>
          </p:nvPr>
        </p:nvSpPr>
        <p:spPr/>
        <p:txBody>
          <a:bodyPr/>
          <a:lstStyle/>
          <a:p>
            <a:endParaRPr lang="en-US">
              <a:solidFill>
                <a:srgbClr val="FFF39D">
                  <a:shade val="50000"/>
                </a:srgbClr>
              </a:solidFill>
            </a:endParaRPr>
          </a:p>
        </p:txBody>
      </p:sp>
      <p:sp>
        <p:nvSpPr>
          <p:cNvPr id="5" name="Slide Number Placeholder 4"/>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060888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3" name="Footer Placeholder 2"/>
          <p:cNvSpPr>
            <a:spLocks noGrp="1"/>
          </p:cNvSpPr>
          <p:nvPr>
            <p:ph type="ftr" sz="quarter" idx="11"/>
          </p:nvPr>
        </p:nvSpPr>
        <p:spPr/>
        <p:txBody>
          <a:bodyPr/>
          <a:lstStyle/>
          <a:p>
            <a:endParaRPr lang="en-US">
              <a:solidFill>
                <a:srgbClr val="FFF39D">
                  <a:shade val="50000"/>
                </a:srgbClr>
              </a:solidFill>
            </a:endParaRPr>
          </a:p>
        </p:txBody>
      </p:sp>
      <p:sp>
        <p:nvSpPr>
          <p:cNvPr id="4" name="Slide Number Placeholder 3"/>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142479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41304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09BA942-922F-4D82-9D32-46B5BD0C952C}" type="datetimeFigureOut">
              <a:rPr lang="en-US" smtClean="0"/>
              <a:pPr/>
              <a:t>11/15/2023</a:t>
            </a:fld>
            <a:endParaRPr lang="en-IN"/>
          </a:p>
        </p:txBody>
      </p:sp>
      <p:sp>
        <p:nvSpPr>
          <p:cNvPr id="9" name="Slide Number Placeholder 8"/>
          <p:cNvSpPr>
            <a:spLocks noGrp="1"/>
          </p:cNvSpPr>
          <p:nvPr>
            <p:ph type="sldNum" sz="quarter" idx="15"/>
          </p:nvPr>
        </p:nvSpPr>
        <p:spPr/>
        <p:txBody>
          <a:bodyPr rtlCol="0"/>
          <a:lstStyle/>
          <a:p>
            <a:fld id="{AEE8234E-6D41-4FE5-89EB-B5AB59A3AF2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extLst>
      <p:ext uri="{BB962C8B-B14F-4D97-AF65-F5344CB8AC3E}">
        <p14:creationId xmlns:p14="http://schemas.microsoft.com/office/powerpoint/2010/main" val="3359078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802272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0859872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11" name="Slide Number Placeholder 10"/>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2362251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9740993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8242150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6858424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9" name="Slide Number Placeholder 8"/>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347077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4" name="Footer Placeholder 3"/>
          <p:cNvSpPr>
            <a:spLocks noGrp="1"/>
          </p:cNvSpPr>
          <p:nvPr>
            <p:ph type="ftr" sz="quarter" idx="11"/>
          </p:nvPr>
        </p:nvSpPr>
        <p:spPr/>
        <p:txBody>
          <a:bodyPr/>
          <a:lstStyle/>
          <a:p>
            <a:endParaRPr lang="en-US">
              <a:solidFill>
                <a:srgbClr val="FFF39D">
                  <a:shade val="50000"/>
                </a:srgbClr>
              </a:solidFill>
            </a:endParaRPr>
          </a:p>
        </p:txBody>
      </p:sp>
      <p:sp>
        <p:nvSpPr>
          <p:cNvPr id="5" name="Slide Number Placeholder 4"/>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4869427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3" name="Footer Placeholder 2"/>
          <p:cNvSpPr>
            <a:spLocks noGrp="1"/>
          </p:cNvSpPr>
          <p:nvPr>
            <p:ph type="ftr" sz="quarter" idx="11"/>
          </p:nvPr>
        </p:nvSpPr>
        <p:spPr/>
        <p:txBody>
          <a:bodyPr/>
          <a:lstStyle/>
          <a:p>
            <a:endParaRPr lang="en-US">
              <a:solidFill>
                <a:srgbClr val="FFF39D">
                  <a:shade val="50000"/>
                </a:srgbClr>
              </a:solidFill>
            </a:endParaRPr>
          </a:p>
        </p:txBody>
      </p:sp>
      <p:sp>
        <p:nvSpPr>
          <p:cNvPr id="4" name="Slide Number Placeholder 3"/>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7542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09BA942-922F-4D82-9D32-46B5BD0C952C}" type="datetimeFigureOut">
              <a:rPr lang="en-US" smtClean="0"/>
              <a:pPr/>
              <a:t>11/15/2023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EE8234E-6D41-4FE5-89EB-B5AB59A3AF2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528237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extLst>
      <p:ext uri="{BB962C8B-B14F-4D97-AF65-F5344CB8AC3E}">
        <p14:creationId xmlns:p14="http://schemas.microsoft.com/office/powerpoint/2010/main" val="3885086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449288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91578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09BA942-922F-4D82-9D32-46B5BD0C952C}" type="datetimeFigureOut">
              <a:rPr lang="en-US" smtClean="0"/>
              <a:pPr/>
              <a:t>11/15/2023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E8234E-6D41-4FE5-89EB-B5AB59A3AF2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09BA942-922F-4D82-9D32-46B5BD0C952C}" type="datetimeFigureOut">
              <a:rPr lang="en-US" smtClean="0"/>
              <a:pPr/>
              <a:t>11/15/2023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E8234E-6D41-4FE5-89EB-B5AB59A3AF2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09BA942-922F-4D82-9D32-46B5BD0C952C}" type="datetimeFigureOut">
              <a:rPr lang="en-US" smtClean="0"/>
              <a:pPr/>
              <a:t>11/15/2023</a:t>
            </a:fld>
            <a:endParaRPr lang="en-IN"/>
          </a:p>
        </p:txBody>
      </p:sp>
      <p:sp>
        <p:nvSpPr>
          <p:cNvPr id="7" name="Slide Number Placeholder 6"/>
          <p:cNvSpPr>
            <a:spLocks noGrp="1"/>
          </p:cNvSpPr>
          <p:nvPr>
            <p:ph type="sldNum" sz="quarter" idx="11"/>
          </p:nvPr>
        </p:nvSpPr>
        <p:spPr/>
        <p:txBody>
          <a:bodyPr rtlCol="0"/>
          <a:lstStyle/>
          <a:p>
            <a:fld id="{AEE8234E-6D41-4FE5-89EB-B5AB59A3AF2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BA942-922F-4D82-9D32-46B5BD0C952C}" type="datetimeFigureOut">
              <a:rPr lang="en-US" smtClean="0"/>
              <a:pPr/>
              <a:t>11/15/2023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09BA942-922F-4D82-9D32-46B5BD0C952C}" type="datetimeFigureOut">
              <a:rPr lang="en-US" smtClean="0"/>
              <a:pPr/>
              <a:t>11/15/2023</a:t>
            </a:fld>
            <a:endParaRPr lang="en-IN"/>
          </a:p>
        </p:txBody>
      </p:sp>
      <p:sp>
        <p:nvSpPr>
          <p:cNvPr id="22" name="Slide Number Placeholder 21"/>
          <p:cNvSpPr>
            <a:spLocks noGrp="1"/>
          </p:cNvSpPr>
          <p:nvPr>
            <p:ph type="sldNum" sz="quarter" idx="15"/>
          </p:nvPr>
        </p:nvSpPr>
        <p:spPr/>
        <p:txBody>
          <a:bodyPr rtlCol="0"/>
          <a:lstStyle/>
          <a:p>
            <a:fld id="{AEE8234E-6D41-4FE5-89EB-B5AB59A3AF2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09BA942-922F-4D82-9D32-46B5BD0C952C}" type="datetimeFigureOut">
              <a:rPr lang="en-US" smtClean="0"/>
              <a:pPr/>
              <a:t>11/15/2023</a:t>
            </a:fld>
            <a:endParaRPr lang="en-IN"/>
          </a:p>
        </p:txBody>
      </p:sp>
      <p:sp>
        <p:nvSpPr>
          <p:cNvPr id="18" name="Slide Number Placeholder 17"/>
          <p:cNvSpPr>
            <a:spLocks noGrp="1"/>
          </p:cNvSpPr>
          <p:nvPr>
            <p:ph type="sldNum" sz="quarter" idx="11"/>
          </p:nvPr>
        </p:nvSpPr>
        <p:spPr/>
        <p:txBody>
          <a:bodyPr rtlCol="0"/>
          <a:lstStyle/>
          <a:p>
            <a:fld id="{AEE8234E-6D41-4FE5-89EB-B5AB59A3AF2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9BA942-922F-4D82-9D32-46B5BD0C952C}" type="datetimeFigureOut">
              <a:rPr lang="en-US" smtClean="0"/>
              <a:pPr/>
              <a:t>11/15/2023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EE8234E-6D41-4FE5-89EB-B5AB59A3AF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FFF39D">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6324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A37BB1-3DB0-4520-8539-7246EAE1730C}" type="datetimeFigureOut">
              <a:rPr lang="en-US" smtClean="0">
                <a:solidFill>
                  <a:srgbClr val="FFF39D">
                    <a:shade val="50000"/>
                  </a:srgbClr>
                </a:solidFill>
              </a:rPr>
              <a:pPr/>
              <a:t>11/15/2023</a:t>
            </a:fld>
            <a:endParaRPr lang="en-US">
              <a:solidFill>
                <a:srgbClr val="FFF39D">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FFF39D">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8043797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x.doi.org/10.2139/ssrn.3319897" TargetMode="External"/><Relationship Id="rId2" Type="http://schemas.openxmlformats.org/officeDocument/2006/relationships/hyperlink" Target="https://doi.org/10.17762/ijritcc.v11i11s.8099" TargetMode="External"/><Relationship Id="rId1" Type="http://schemas.openxmlformats.org/officeDocument/2006/relationships/slideLayout" Target="../slideLayouts/slideLayout2.xml"/><Relationship Id="rId4" Type="http://schemas.openxmlformats.org/officeDocument/2006/relationships/hyperlink" Target="https://doi.org/10.1016/j.dajour.2023.100249"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562600"/>
          </a:xfrm>
        </p:spPr>
        <p:txBody>
          <a:bodyPr>
            <a:normAutofit fontScale="25000" lnSpcReduction="20000"/>
          </a:bodyPr>
          <a:lstStyle/>
          <a:p>
            <a:pPr marL="0" indent="0" algn="ctr">
              <a:buNone/>
            </a:pPr>
            <a:r>
              <a:rPr lang="en-US" sz="12800" b="1" dirty="0">
                <a:solidFill>
                  <a:srgbClr val="FF0000"/>
                </a:solidFill>
                <a:latin typeface="Times New Roman" pitchFamily="18" charset="0"/>
                <a:cs typeface="Times New Roman" pitchFamily="18" charset="0"/>
              </a:rPr>
              <a:t>INTERNATIONAL CONFERENCE ON SOCIAL SCIENCE AND BUSINESS</a:t>
            </a:r>
            <a:endParaRPr lang="en-US" sz="11200" b="1" dirty="0">
              <a:solidFill>
                <a:schemeClr val="accent2">
                  <a:lumMod val="50000"/>
                </a:schemeClr>
              </a:solidFill>
              <a:latin typeface="Times New Roman" pitchFamily="18" charset="0"/>
              <a:cs typeface="Times New Roman" pitchFamily="18" charset="0"/>
            </a:endParaRPr>
          </a:p>
          <a:p>
            <a:pPr marL="0" indent="0" algn="ctr">
              <a:buNone/>
            </a:pPr>
            <a:r>
              <a:rPr lang="en-US" sz="9600" b="1" dirty="0">
                <a:solidFill>
                  <a:srgbClr val="7030A0"/>
                </a:solidFill>
                <a:latin typeface="Times New Roman" pitchFamily="18" charset="0"/>
                <a:cs typeface="Times New Roman" pitchFamily="18" charset="0"/>
              </a:rPr>
              <a:t>16-17 December, 2023</a:t>
            </a:r>
          </a:p>
          <a:p>
            <a:pPr marL="0" indent="0" algn="ctr">
              <a:buNone/>
            </a:pPr>
            <a:r>
              <a:rPr lang="en-US" sz="9600" b="1" dirty="0">
                <a:solidFill>
                  <a:srgbClr val="00B0F0"/>
                </a:solidFill>
                <a:latin typeface="Times New Roman" pitchFamily="18" charset="0"/>
                <a:cs typeface="Times New Roman" pitchFamily="18" charset="0"/>
              </a:rPr>
              <a:t>Center for Academic &amp; Professional Career Development and Research (CAPCDR)Department of Business Administration</a:t>
            </a:r>
          </a:p>
          <a:p>
            <a:pPr marL="0" lvl="0" indent="0" algn="ctr">
              <a:buClr>
                <a:srgbClr val="FE8637"/>
              </a:buClr>
              <a:buNone/>
            </a:pPr>
            <a:endParaRPr lang="en-US" sz="12800" b="1" dirty="0">
              <a:solidFill>
                <a:srgbClr val="FF0000"/>
              </a:solidFill>
              <a:latin typeface="Times New Roman" pitchFamily="18" charset="0"/>
              <a:cs typeface="Times New Roman" pitchFamily="18" charset="0"/>
            </a:endParaRPr>
          </a:p>
          <a:p>
            <a:pPr marL="0" lvl="0" indent="0" algn="ctr">
              <a:spcBef>
                <a:spcPts val="600"/>
              </a:spcBef>
              <a:buClr>
                <a:srgbClr val="FE8637"/>
              </a:buClr>
              <a:buSzPct val="70000"/>
              <a:buNone/>
            </a:pPr>
            <a:r>
              <a:rPr lang="en-US" sz="8000" b="1" dirty="0">
                <a:solidFill>
                  <a:srgbClr val="7030A0"/>
                </a:solidFill>
                <a:latin typeface="Times New Roman" pitchFamily="18" charset="0"/>
                <a:cs typeface="Times New Roman" pitchFamily="18" charset="0"/>
              </a:rPr>
              <a:t>THE FUTURE OF ELECTRONIC HUMAN RESOURCES: ARTIFICIAL INTELLIGENCE AND AUTOMATION IN HUMAN RESOURCE FUNCTIONS IN THE INFORMATION TECHNOLOGY SECTOR</a:t>
            </a:r>
          </a:p>
          <a:p>
            <a:pPr marL="0" lvl="0" indent="0" algn="ctr">
              <a:spcBef>
                <a:spcPts val="600"/>
              </a:spcBef>
              <a:buClr>
                <a:srgbClr val="FE8637"/>
              </a:buClr>
              <a:buSzPct val="70000"/>
              <a:buNone/>
            </a:pPr>
            <a:endParaRPr lang="en-US" sz="7200" b="1" dirty="0">
              <a:solidFill>
                <a:srgbClr val="00B050"/>
              </a:solidFill>
              <a:latin typeface="Times New Roman" pitchFamily="18" charset="0"/>
              <a:cs typeface="Times New Roman" pitchFamily="18" charset="0"/>
            </a:endParaRPr>
          </a:p>
          <a:p>
            <a:pPr marL="0" lvl="0" indent="0" algn="ctr">
              <a:spcBef>
                <a:spcPts val="600"/>
              </a:spcBef>
              <a:buClr>
                <a:srgbClr val="FE8637"/>
              </a:buClr>
              <a:buSzPct val="70000"/>
              <a:buNone/>
            </a:pPr>
            <a:r>
              <a:rPr lang="en-US" sz="6400" b="1" dirty="0">
                <a:solidFill>
                  <a:srgbClr val="00B050"/>
                </a:solidFill>
                <a:latin typeface="Times New Roman" pitchFamily="18" charset="0"/>
                <a:cs typeface="Times New Roman" pitchFamily="18" charset="0"/>
              </a:rPr>
              <a:t>M K GANESHAN</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  Ph.D.,  Research Scholar- Management</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ICSSR Doctoral Fellowship</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Alagappa Institute of Management</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Alagappa University, </a:t>
            </a:r>
            <a:r>
              <a:rPr lang="en-US" sz="6400" b="1" dirty="0" err="1">
                <a:solidFill>
                  <a:srgbClr val="00B050"/>
                </a:solidFill>
                <a:latin typeface="Times New Roman" pitchFamily="18" charset="0"/>
                <a:cs typeface="Times New Roman" pitchFamily="18" charset="0"/>
              </a:rPr>
              <a:t>Karaikudi</a:t>
            </a:r>
            <a:r>
              <a:rPr lang="en-US" sz="6400" b="1" dirty="0">
                <a:solidFill>
                  <a:srgbClr val="00B050"/>
                </a:solidFill>
                <a:latin typeface="Times New Roman" pitchFamily="18" charset="0"/>
                <a:cs typeface="Times New Roman" pitchFamily="18" charset="0"/>
              </a:rPr>
              <a:t>- 630 003</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Tamil Nadu, India</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Mobile no. 9679523438</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mkganeshanmba@gmail.com</a:t>
            </a:r>
          </a:p>
          <a:p>
            <a:pPr marL="0" lvl="0" indent="0" algn="ctr" eaLnBrk="0" fontAlgn="base" hangingPunct="0">
              <a:spcBef>
                <a:spcPct val="0"/>
              </a:spcBef>
              <a:spcAft>
                <a:spcPct val="0"/>
              </a:spcAft>
              <a:buClrTx/>
              <a:buSzTx/>
              <a:buNone/>
              <a:defRPr/>
            </a:pPr>
            <a:endParaRPr lang="en-US" sz="6400" dirty="0">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6400" b="1" dirty="0">
              <a:solidFill>
                <a:srgbClr val="00B050"/>
              </a:solidFill>
              <a:latin typeface="Times New Roman" pitchFamily="18" charset="0"/>
              <a:cs typeface="Times New Roman" pitchFamily="18" charset="0"/>
            </a:endParaRPr>
          </a:p>
          <a:p>
            <a:pPr marL="0" lvl="0" indent="0">
              <a:spcBef>
                <a:spcPts val="600"/>
              </a:spcBef>
              <a:buClr>
                <a:srgbClr val="FE8637"/>
              </a:buClr>
              <a:buSzPct val="70000"/>
              <a:buNone/>
            </a:pPr>
            <a:r>
              <a:rPr lang="en-US" sz="4800" b="1" dirty="0">
                <a:solidFill>
                  <a:srgbClr val="0070C0"/>
                </a:solidFill>
                <a:latin typeface="Times New Roman" pitchFamily="18" charset="0"/>
                <a:cs typeface="Times New Roman" pitchFamily="18" charset="0"/>
              </a:rPr>
              <a:t>                                                                        </a:t>
            </a:r>
            <a:endParaRPr lang="en-US" dirty="0">
              <a:solidFill>
                <a:srgbClr val="0000FF"/>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5100"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5100"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3600" b="1" dirty="0">
              <a:solidFill>
                <a:srgbClr val="003366"/>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3600" b="1" dirty="0">
              <a:solidFill>
                <a:srgbClr val="003366"/>
              </a:solidFill>
              <a:latin typeface="Times New Roman" pitchFamily="18" charset="0"/>
              <a:cs typeface="Times New Roman" pitchFamily="18" charset="0"/>
            </a:endParaRPr>
          </a:p>
          <a:p>
            <a:pPr marL="0" indent="0" algn="ctr">
              <a:buNone/>
            </a:pPr>
            <a:endParaRPr lang="en-US" sz="4800" dirty="0">
              <a:solidFill>
                <a:srgbClr val="0000FF"/>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733800"/>
            <a:ext cx="205124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srcRect/>
          <a:stretch>
            <a:fillRect/>
          </a:stretch>
        </p:blipFill>
        <p:spPr bwMode="auto">
          <a:xfrm>
            <a:off x="457200" y="3733800"/>
            <a:ext cx="2209800" cy="2057400"/>
          </a:xfrm>
          <a:prstGeom prst="rect">
            <a:avLst/>
          </a:prstGeom>
          <a:noFill/>
          <a:ln w="9525">
            <a:noFill/>
            <a:miter lim="800000"/>
            <a:headEnd/>
            <a:tailEnd/>
          </a:ln>
          <a:effectLst/>
        </p:spPr>
      </p:pic>
    </p:spTree>
    <p:extLst>
      <p:ext uri="{BB962C8B-B14F-4D97-AF65-F5344CB8AC3E}">
        <p14:creationId xmlns:p14="http://schemas.microsoft.com/office/powerpoint/2010/main" val="213096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58204" cy="776310"/>
          </a:xfrm>
        </p:spPr>
        <p:txBody>
          <a:bodyPr>
            <a:noAutofit/>
            <a:scene3d>
              <a:camera prst="orthographicFront"/>
              <a:lightRig rig="threePt" dir="t"/>
            </a:scene3d>
            <a:sp3d extrusionH="57150">
              <a:bevelT w="38100" h="38100" prst="relaxedInset"/>
            </a:sp3d>
          </a:bodyPr>
          <a:lstStyle/>
          <a:p>
            <a:pPr algn="ctr">
              <a:defRPr/>
            </a:pPr>
            <a:br>
              <a:rPr lang="en-IN" sz="24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br>
            <a:r>
              <a:rPr lang="en-US" sz="2400" b="1" dirty="0">
                <a:solidFill>
                  <a:srgbClr val="FF0000"/>
                </a:solidFill>
              </a:rPr>
              <a:t>Challenges of Artificial Intelligence and Automation in the IT Sector</a:t>
            </a:r>
            <a:endParaRPr lang="en-IN" sz="24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371600"/>
            <a:ext cx="8535892" cy="5297760"/>
          </a:xfrm>
        </p:spPr>
        <p:txBody>
          <a:bodyPr>
            <a:normAutofit fontScale="62500" lnSpcReduction="20000"/>
          </a:bodyPr>
          <a:lstStyle/>
          <a:p>
            <a:r>
              <a:rPr lang="en-US" sz="2000" b="1" dirty="0"/>
              <a:t>Resistance to Change:</a:t>
            </a:r>
            <a:r>
              <a:rPr lang="en-US" sz="2000" dirty="0"/>
              <a:t> Employees and HR professionals may resist the adoption of AI and automation due to fear of job displacement or unfamiliarity with new technologies. </a:t>
            </a:r>
          </a:p>
          <a:p>
            <a:r>
              <a:rPr lang="en-US" sz="2000" b="1" dirty="0"/>
              <a:t>Data Security Concerns:</a:t>
            </a:r>
            <a:r>
              <a:rPr lang="en-US" sz="2000" dirty="0"/>
              <a:t> The increased reliance on AI and automation in e-HRM raises concerns about the security and privacy of sensitive employee data. </a:t>
            </a:r>
          </a:p>
          <a:p>
            <a:r>
              <a:rPr lang="en-US" sz="2000" b="1" dirty="0"/>
              <a:t>Algorithmic Bias:</a:t>
            </a:r>
            <a:r>
              <a:rPr lang="en-US" sz="2000" dirty="0"/>
              <a:t> AI systems may exhibit bias if trained on biased datasets, potentially leading to discriminatory HR decisions. Addressing algorithmic bias and ensuring fairness in AI-driven processes is a significant challenge.</a:t>
            </a:r>
          </a:p>
          <a:p>
            <a:r>
              <a:rPr lang="en-US" sz="2000" b="1" dirty="0"/>
              <a:t>Skill Gaps:</a:t>
            </a:r>
            <a:r>
              <a:rPr lang="en-US" sz="2000" dirty="0"/>
              <a:t> The rapid evolution of technology may result in skill gaps among HR professionals who may lack the necessary expertise to manage and optimize AI and automation tools effectively.</a:t>
            </a:r>
          </a:p>
          <a:p>
            <a:r>
              <a:rPr lang="en-US" sz="2000" b="1" dirty="0"/>
              <a:t>Integration Challenges:</a:t>
            </a:r>
            <a:r>
              <a:rPr lang="en-US" sz="2000" dirty="0"/>
              <a:t> Integrating AI and automation into existing HRM systems can be complex and may require significant investments in technology infrastructure. Ensuring seamless integration and interoperability is a key challenge.</a:t>
            </a:r>
          </a:p>
          <a:p>
            <a:r>
              <a:rPr lang="en-US" sz="2000" b="1" dirty="0"/>
              <a:t>Ethical Dilemmas:</a:t>
            </a:r>
            <a:r>
              <a:rPr lang="en-US" sz="2000" dirty="0"/>
              <a:t> The use of AI in HRM raises ethical questions, such as the ethical handling of employee data, the impact on job satisfaction, and the ethical use of AI in decision-making processes. Establishing ethical guidelines is essential.</a:t>
            </a:r>
          </a:p>
          <a:p>
            <a:r>
              <a:rPr lang="en-US" sz="2000" b="1" dirty="0"/>
              <a:t>Regulatory Compliance:</a:t>
            </a:r>
            <a:r>
              <a:rPr lang="en-US" sz="2000" dirty="0"/>
              <a:t> Keeping up with evolving regulations regarding AI and automation in HRM poses a challenge. Adhering to legal requirements and ensuring that AI applications comply with industry standards is crucial.</a:t>
            </a:r>
          </a:p>
          <a:p>
            <a:r>
              <a:rPr lang="en-US" sz="2000" b="1" dirty="0"/>
              <a:t>Overreliance on Technology:</a:t>
            </a:r>
            <a:r>
              <a:rPr lang="en-US" sz="2000" dirty="0"/>
              <a:t> Excessive dependence on AI and automation may lead to a loss of the human touch in HR processes. Balancing technology with human involvement to maintain empathy and personal connections is a challenge.</a:t>
            </a:r>
          </a:p>
          <a:p>
            <a:r>
              <a:rPr lang="en-US" sz="2000" b="1" dirty="0"/>
              <a:t>Cost of Implementation:</a:t>
            </a:r>
            <a:r>
              <a:rPr lang="en-US" sz="2000" dirty="0"/>
              <a:t> Initial investments in AI and automation technologies can be high. Ensuring a positive return on investment and managing costs effectively are challenges organizations may face.</a:t>
            </a:r>
          </a:p>
          <a:p>
            <a:r>
              <a:rPr lang="en-US" sz="2000" b="1" dirty="0"/>
              <a:t>Continuous Learning:</a:t>
            </a:r>
            <a:r>
              <a:rPr lang="en-US" sz="2000" dirty="0"/>
              <a:t> The field of AI is dynamic, and staying abreast of the latest advancements requires continuous learning for HR professionals. Providing ongoing training and development opportunities is essential to keeping HR teams updated and proficient in </a:t>
            </a:r>
            <a:r>
              <a:rPr lang="en-US" sz="2000" dirty="0" err="1"/>
              <a:t>utilising</a:t>
            </a:r>
            <a:r>
              <a:rPr lang="en-US" sz="2000" dirty="0"/>
              <a:t> emerging technologies.</a:t>
            </a:r>
          </a:p>
          <a:p>
            <a:pPr marL="0" marR="0" fontAlgn="base">
              <a:lnSpc>
                <a:spcPct val="115000"/>
              </a:lnSpc>
              <a:spcBef>
                <a:spcPts val="1000"/>
              </a:spcBef>
              <a:spcAft>
                <a:spcPts val="0"/>
              </a:spcAft>
            </a:pPr>
            <a:endParaRPr lang="en-US" sz="2000"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05502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rmAutofit/>
          </a:bodyPr>
          <a:lstStyle/>
          <a:p>
            <a:pPr algn="ctr"/>
            <a:r>
              <a:rPr lang="en-US" sz="2400" b="1" dirty="0">
                <a:solidFill>
                  <a:srgbClr val="FF0000"/>
                </a:solidFill>
              </a:rPr>
              <a:t>The Top IT Companies in India </a:t>
            </a:r>
            <a:r>
              <a:rPr lang="en-US" sz="2400" dirty="0">
                <a:solidFill>
                  <a:srgbClr val="FF0000"/>
                </a:solidFill>
                <a:latin typeface="Times New Roman" pitchFamily="18" charset="0"/>
                <a:cs typeface="Times New Roman" pitchFamily="18" charset="0"/>
              </a:rPr>
              <a:t> </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268760"/>
            <a:ext cx="8352928" cy="5513040"/>
          </a:xfrm>
        </p:spPr>
        <p:txBody>
          <a:bodyPr>
            <a:normAutofit fontScale="47500" lnSpcReduction="20000"/>
          </a:bodyPr>
          <a:lstStyle/>
          <a:p>
            <a:pPr algn="just"/>
            <a:r>
              <a:rPr lang="en-US" sz="3600" b="1" dirty="0">
                <a:latin typeface="Times New Roman" pitchFamily="18" charset="0"/>
                <a:cs typeface="Times New Roman" pitchFamily="18" charset="0"/>
              </a:rPr>
              <a:t>Tata Consultancy Services (TCS):</a:t>
            </a:r>
            <a:r>
              <a:rPr lang="en-US" sz="3600" dirty="0">
                <a:latin typeface="Times New Roman" pitchFamily="18" charset="0"/>
                <a:cs typeface="Times New Roman" pitchFamily="18" charset="0"/>
              </a:rPr>
              <a:t> TCS is one of the largest IT services and consulting companies in India, providing a wide range of services globally.</a:t>
            </a:r>
          </a:p>
          <a:p>
            <a:pPr algn="just"/>
            <a:r>
              <a:rPr lang="en-US" sz="3600" b="1" dirty="0">
                <a:latin typeface="Times New Roman" pitchFamily="18" charset="0"/>
                <a:cs typeface="Times New Roman" pitchFamily="18" charset="0"/>
              </a:rPr>
              <a:t>Infosys:</a:t>
            </a:r>
            <a:r>
              <a:rPr lang="en-US" sz="3600" dirty="0">
                <a:latin typeface="Times New Roman" pitchFamily="18" charset="0"/>
                <a:cs typeface="Times New Roman" pitchFamily="18" charset="0"/>
              </a:rPr>
              <a:t> Infosys is a multinational corporation that offers business consulting, information technology, and outsourcing services. It is known for its global presence and technological expertise.</a:t>
            </a:r>
          </a:p>
          <a:p>
            <a:pPr algn="just"/>
            <a:r>
              <a:rPr lang="en-US" sz="3600" b="1" dirty="0">
                <a:latin typeface="Times New Roman" pitchFamily="18" charset="0"/>
                <a:cs typeface="Times New Roman" pitchFamily="18" charset="0"/>
              </a:rPr>
              <a:t>Wipro: </a:t>
            </a:r>
            <a:r>
              <a:rPr lang="en-US" sz="3600" dirty="0">
                <a:latin typeface="Times New Roman" pitchFamily="18" charset="0"/>
                <a:cs typeface="Times New Roman" pitchFamily="18" charset="0"/>
              </a:rPr>
              <a:t>Wipro is a global IT company that provides services such as IT consulting, system integration, and business process outsourcing.</a:t>
            </a:r>
          </a:p>
          <a:p>
            <a:pPr algn="just"/>
            <a:r>
              <a:rPr lang="en-US" sz="3600" b="1" dirty="0">
                <a:latin typeface="Times New Roman" pitchFamily="18" charset="0"/>
                <a:cs typeface="Times New Roman" pitchFamily="18" charset="0"/>
              </a:rPr>
              <a:t>HCL Technologies:</a:t>
            </a:r>
            <a:r>
              <a:rPr lang="en-US" sz="3600" dirty="0">
                <a:latin typeface="Times New Roman" pitchFamily="18" charset="0"/>
                <a:cs typeface="Times New Roman" pitchFamily="18" charset="0"/>
              </a:rPr>
              <a:t> HCL is an Indian multinational IT services and consulting company, offering a range of services including IT consulting, enterprise transformation, and engineering services.</a:t>
            </a:r>
          </a:p>
          <a:p>
            <a:pPr algn="just"/>
            <a:r>
              <a:rPr lang="en-US" sz="3600" b="1" dirty="0">
                <a:latin typeface="Times New Roman" pitchFamily="18" charset="0"/>
                <a:cs typeface="Times New Roman" pitchFamily="18" charset="0"/>
              </a:rPr>
              <a:t>Tech Mahindra</a:t>
            </a:r>
            <a:r>
              <a:rPr lang="en-US" sz="3600" dirty="0">
                <a:latin typeface="Times New Roman" pitchFamily="18" charset="0"/>
                <a:cs typeface="Times New Roman" pitchFamily="18" charset="0"/>
              </a:rPr>
              <a:t>: Tech Mahindra is a part of the Mahindra Group and offers IT services, business process outsourcing, and consulting services to clients across various industries.</a:t>
            </a:r>
          </a:p>
          <a:p>
            <a:pPr algn="just">
              <a:buFont typeface="Wingdings" pitchFamily="2" charset="2"/>
              <a:buChar char="§"/>
            </a:pPr>
            <a:r>
              <a:rPr lang="en-US" sz="3600" dirty="0">
                <a:latin typeface="Times New Roman" pitchFamily="18" charset="0"/>
                <a:cs typeface="Times New Roman" pitchFamily="18" charset="0"/>
              </a:rPr>
              <a:t> Regarding e-HRM, AI, and automation in these companies, it's important to note that specific initiatives and implementations can vary. Generally, major IT firms are actively incorporating AI and automation into their operations, including HR functions, to enhance efficiency, talent management, and overall organizational performance. </a:t>
            </a:r>
          </a:p>
          <a:p>
            <a:pPr algn="just">
              <a:buFont typeface="Wingdings" pitchFamily="2" charset="2"/>
              <a:buChar char="§"/>
            </a:pPr>
            <a:r>
              <a:rPr lang="en-US" sz="3600" dirty="0">
                <a:latin typeface="Times New Roman" pitchFamily="18" charset="0"/>
                <a:cs typeface="Times New Roman" pitchFamily="18" charset="0"/>
              </a:rPr>
              <a:t>These companies leverage AI for talent acquisition, employee engagement, data-driven decision-making, and automation for routine HR tasks. </a:t>
            </a:r>
          </a:p>
          <a:p>
            <a:pPr algn="just">
              <a:buFont typeface="Wingdings" pitchFamily="2" charset="2"/>
              <a:buChar char="§"/>
            </a:pPr>
            <a:r>
              <a:rPr lang="en-US" sz="3600" dirty="0">
                <a:latin typeface="Times New Roman" pitchFamily="18" charset="0"/>
                <a:cs typeface="Times New Roman" pitchFamily="18" charset="0"/>
              </a:rPr>
              <a:t>The integration of these technologies into EHRM aligns with global trends to create more agile and responsive HR processes, contributing to the effectiveness of workforce management. </a:t>
            </a:r>
          </a:p>
          <a:p>
            <a:pPr algn="just">
              <a:buFont typeface="Wingdings" pitchFamily="2" charset="2"/>
              <a:buChar char="§"/>
            </a:pPr>
            <a:r>
              <a:rPr lang="en-US" sz="3600" dirty="0">
                <a:latin typeface="Times New Roman" pitchFamily="18" charset="0"/>
                <a:cs typeface="Times New Roman" pitchFamily="18" charset="0"/>
              </a:rPr>
              <a:t> The most current and detailed information on specific initiatives, it's recommended to refer to the latest reports, press releases, or official communications from each company.</a:t>
            </a:r>
          </a:p>
          <a:p>
            <a:pPr algn="just">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4742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lstStyle/>
          <a:p>
            <a:pPr algn="ctr"/>
            <a:r>
              <a:rPr lang="en-IN" b="1" dirty="0">
                <a:solidFill>
                  <a:srgbClr val="FF0000"/>
                </a:solidFill>
                <a:latin typeface="Times New Roman" pitchFamily="18" charset="0"/>
                <a:cs typeface="Times New Roman" pitchFamily="18" charset="0"/>
              </a:rPr>
              <a:t>CONCLUSION</a:t>
            </a:r>
          </a:p>
        </p:txBody>
      </p:sp>
      <p:sp>
        <p:nvSpPr>
          <p:cNvPr id="3" name="Content Placeholder 2"/>
          <p:cNvSpPr>
            <a:spLocks noGrp="1"/>
          </p:cNvSpPr>
          <p:nvPr>
            <p:ph sz="quarter" idx="1"/>
          </p:nvPr>
        </p:nvSpPr>
        <p:spPr>
          <a:xfrm>
            <a:off x="179512" y="1066800"/>
            <a:ext cx="8535892" cy="5791200"/>
          </a:xfrm>
        </p:spPr>
        <p:txBody>
          <a:bodyPr>
            <a:noAutofit/>
          </a:bodyPr>
          <a:lstStyle/>
          <a:p>
            <a:pPr marL="0" indent="0" algn="just">
              <a:buNone/>
            </a:pPr>
            <a:endParaRPr lang="en-US" sz="1600" dirty="0">
              <a:solidFill>
                <a:srgbClr val="2E2E2E"/>
              </a:solidFill>
              <a:latin typeface="Times New Roman" pitchFamily="18" charset="0"/>
              <a:ea typeface="Times New Roman"/>
              <a:cs typeface="Times New Roman" pitchFamily="18" charset="0"/>
            </a:endParaRPr>
          </a:p>
          <a:p>
            <a:pPr algn="just"/>
            <a:r>
              <a:rPr lang="en-US" sz="1600" dirty="0">
                <a:latin typeface="Times New Roman" pitchFamily="18" charset="0"/>
                <a:cs typeface="Times New Roman" pitchFamily="18" charset="0"/>
              </a:rPr>
              <a:t>The integration of artificial intelligence and automation into electronic human resource management marks a transformative chapter for HR functions in the IT sector. </a:t>
            </a:r>
          </a:p>
          <a:p>
            <a:pPr algn="just"/>
            <a:r>
              <a:rPr lang="en-US" sz="1600" dirty="0">
                <a:latin typeface="Times New Roman" pitchFamily="18" charset="0"/>
                <a:cs typeface="Times New Roman" pitchFamily="18" charset="0"/>
              </a:rPr>
              <a:t>The objectives set for this future landscape encompass efficiency enhancement, strategic decision-making, and a profound focus on employee experiences. </a:t>
            </a:r>
          </a:p>
          <a:p>
            <a:pPr algn="just"/>
            <a:r>
              <a:rPr lang="en-US" sz="1600" dirty="0">
                <a:latin typeface="Times New Roman" pitchFamily="18" charset="0"/>
                <a:cs typeface="Times New Roman" pitchFamily="18" charset="0"/>
              </a:rPr>
              <a:t>As organizations in the IT industry navigate this evolution, the promise of optimized recruitment, skills development, and compliance management through AI is evident. </a:t>
            </a:r>
          </a:p>
          <a:p>
            <a:pPr algn="just"/>
            <a:r>
              <a:rPr lang="en-US" sz="1600" dirty="0">
                <a:latin typeface="Times New Roman" pitchFamily="18" charset="0"/>
                <a:cs typeface="Times New Roman" pitchFamily="18" charset="0"/>
              </a:rPr>
              <a:t>Challenges such as ethical considerations, algorithmic bias, and the need for ongoing skill development must be addressed diligently. </a:t>
            </a:r>
          </a:p>
          <a:p>
            <a:pPr algn="just"/>
            <a:r>
              <a:rPr lang="en-US" sz="1600" dirty="0">
                <a:latin typeface="Times New Roman" pitchFamily="18" charset="0"/>
                <a:cs typeface="Times New Roman" pitchFamily="18" charset="0"/>
              </a:rPr>
              <a:t>The benefits, including increased efficiency, cost optimization, and enhanced employee experiences, present a compelling case for the continued integration of AI and automation. </a:t>
            </a:r>
          </a:p>
          <a:p>
            <a:pPr algn="just"/>
            <a:r>
              <a:rPr lang="en-US" sz="1600" dirty="0">
                <a:latin typeface="Times New Roman" pitchFamily="18" charset="0"/>
                <a:cs typeface="Times New Roman" pitchFamily="18" charset="0"/>
              </a:rPr>
              <a:t>Striking a balance between technological advancements and ethical considerations, fostering adaptability, and ensuring employee well-being will be pivotal for organizations to thrive in this dynamic future of EHRM within the IT sector. </a:t>
            </a:r>
          </a:p>
          <a:p>
            <a:pPr algn="just"/>
            <a:r>
              <a:rPr lang="en-US" sz="1600" dirty="0">
                <a:latin typeface="Times New Roman" pitchFamily="18" charset="0"/>
                <a:cs typeface="Times New Roman" pitchFamily="18" charset="0"/>
              </a:rPr>
              <a:t>In essence, the strategic adoption of AI and automation stands poised to reshape HR functions, empowering professionals in the IT sector to navigate the complexities of talent management and workforce optimization in an ever-evolving technological landscape.</a:t>
            </a:r>
          </a:p>
          <a:p>
            <a:pPr algn="just"/>
            <a:endParaRPr lang="en-IN"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lstStyle/>
          <a:p>
            <a:pPr algn="ctr"/>
            <a:r>
              <a:rPr lang="en-IN" b="1" dirty="0">
                <a:solidFill>
                  <a:srgbClr val="FF0000"/>
                </a:solidFill>
                <a:latin typeface="Times New Roman" pitchFamily="18" charset="0"/>
                <a:cs typeface="Times New Roman" pitchFamily="18" charset="0"/>
              </a:rPr>
              <a:t>References</a:t>
            </a:r>
          </a:p>
        </p:txBody>
      </p:sp>
      <p:sp>
        <p:nvSpPr>
          <p:cNvPr id="3" name="Content Placeholder 2"/>
          <p:cNvSpPr>
            <a:spLocks noGrp="1"/>
          </p:cNvSpPr>
          <p:nvPr>
            <p:ph sz="quarter" idx="1"/>
          </p:nvPr>
        </p:nvSpPr>
        <p:spPr>
          <a:xfrm>
            <a:off x="152400" y="1066800"/>
            <a:ext cx="8535892" cy="5791200"/>
          </a:xfrm>
        </p:spPr>
        <p:txBody>
          <a:bodyPr>
            <a:noAutofit/>
          </a:bodyPr>
          <a:lstStyle/>
          <a:p>
            <a:r>
              <a:rPr lang="en-US" sz="1200" dirty="0" err="1">
                <a:latin typeface="Times New Roman" pitchFamily="18" charset="0"/>
                <a:cs typeface="Times New Roman" pitchFamily="18" charset="0"/>
              </a:rPr>
              <a:t>Bondarouk</a:t>
            </a:r>
            <a:r>
              <a:rPr lang="en-US" sz="1200" dirty="0">
                <a:latin typeface="Times New Roman" pitchFamily="18" charset="0"/>
                <a:cs typeface="Times New Roman" pitchFamily="18" charset="0"/>
              </a:rPr>
              <a:t>, T. V., &amp; </a:t>
            </a:r>
            <a:r>
              <a:rPr lang="en-US" sz="1200" dirty="0" err="1">
                <a:latin typeface="Times New Roman" pitchFamily="18" charset="0"/>
                <a:cs typeface="Times New Roman" pitchFamily="18" charset="0"/>
              </a:rPr>
              <a:t>Ruël</a:t>
            </a:r>
            <a:r>
              <a:rPr lang="en-US" sz="1200" dirty="0">
                <a:latin typeface="Times New Roman" pitchFamily="18" charset="0"/>
                <a:cs typeface="Times New Roman" pitchFamily="18" charset="0"/>
              </a:rPr>
              <a:t>, H. J. M. (2009). “Electronic Human Resource Management: Challenges in the Digital Era”. </a:t>
            </a:r>
            <a:r>
              <a:rPr lang="en-US" sz="1200" i="1" dirty="0">
                <a:latin typeface="Times New Roman" pitchFamily="18" charset="0"/>
                <a:cs typeface="Times New Roman" pitchFamily="18" charset="0"/>
              </a:rPr>
              <a:t>The International Journal of Human Resource Management</a:t>
            </a:r>
            <a:r>
              <a:rPr lang="en-US" sz="1200" dirty="0">
                <a:latin typeface="Times New Roman" pitchFamily="18" charset="0"/>
                <a:cs typeface="Times New Roman" pitchFamily="18" charset="0"/>
              </a:rPr>
              <a:t>, 20 (3), 505–514. </a:t>
            </a:r>
          </a:p>
          <a:p>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Hosain</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Sajjad</a:t>
            </a:r>
            <a:r>
              <a:rPr lang="en-US" sz="1200" dirty="0">
                <a:latin typeface="Times New Roman" pitchFamily="18" charset="0"/>
                <a:cs typeface="Times New Roman" pitchFamily="18" charset="0"/>
              </a:rPr>
              <a:t>, (2017), “The Impact of E-HRM on Organizational Performance: Evidence from Selective Service Sectors of Bangladesh”, </a:t>
            </a:r>
            <a:r>
              <a:rPr lang="en-US" sz="1200" i="1" dirty="0">
                <a:latin typeface="Times New Roman" pitchFamily="18" charset="0"/>
                <a:cs typeface="Times New Roman" pitchFamily="18" charset="0"/>
              </a:rPr>
              <a:t>International Journal of Human Resources Management (IJHRM),</a:t>
            </a:r>
            <a:r>
              <a:rPr lang="en-US" sz="1200" dirty="0">
                <a:latin typeface="Times New Roman" pitchFamily="18" charset="0"/>
                <a:cs typeface="Times New Roman" pitchFamily="18" charset="0"/>
              </a:rPr>
              <a:t> 6 (3)1-14. SSRN: https://ssrn.com/abstract=2965293</a:t>
            </a:r>
          </a:p>
          <a:p>
            <a:r>
              <a:rPr lang="en-US" sz="1200" dirty="0">
                <a:latin typeface="Times New Roman" pitchFamily="18" charset="0"/>
                <a:cs typeface="Times New Roman" pitchFamily="18" charset="0"/>
              </a:rPr>
              <a:t> Parry, E., &amp; Tyson, S. (2011). “Desired Goals and Actual Outcomes of e-HRM: E-HRM goals and outcomes”, </a:t>
            </a:r>
            <a:r>
              <a:rPr lang="en-US" sz="1200" i="1" dirty="0">
                <a:latin typeface="Times New Roman" pitchFamily="18" charset="0"/>
                <a:cs typeface="Times New Roman" pitchFamily="18" charset="0"/>
              </a:rPr>
              <a:t>Human Resource Management Journal</a:t>
            </a:r>
            <a:r>
              <a:rPr lang="en-US" sz="1200" dirty="0">
                <a:latin typeface="Times New Roman" pitchFamily="18" charset="0"/>
                <a:cs typeface="Times New Roman" pitchFamily="18" charset="0"/>
              </a:rPr>
              <a:t>, 21 (3), 335–354.</a:t>
            </a:r>
          </a:p>
          <a:p>
            <a:r>
              <a:rPr lang="en-US" sz="1200" dirty="0">
                <a:latin typeface="Times New Roman" pitchFamily="18" charset="0"/>
                <a:cs typeface="Times New Roman" pitchFamily="18" charset="0"/>
              </a:rPr>
              <a:t>Palos-</a:t>
            </a:r>
            <a:r>
              <a:rPr lang="en-US" sz="1200" dirty="0" err="1">
                <a:latin typeface="Times New Roman" pitchFamily="18" charset="0"/>
                <a:cs typeface="Times New Roman" pitchFamily="18" charset="0"/>
              </a:rPr>
              <a:t>Sánchez</a:t>
            </a:r>
            <a:r>
              <a:rPr lang="en-US" sz="1200" dirty="0">
                <a:latin typeface="Times New Roman" pitchFamily="18" charset="0"/>
                <a:cs typeface="Times New Roman" pitchFamily="18" charset="0"/>
              </a:rPr>
              <a:t>, P.R. </a:t>
            </a:r>
            <a:r>
              <a:rPr lang="en-US" sz="1200" dirty="0" err="1">
                <a:latin typeface="Times New Roman" pitchFamily="18" charset="0"/>
                <a:cs typeface="Times New Roman" pitchFamily="18" charset="0"/>
              </a:rPr>
              <a:t>Baena</a:t>
            </a:r>
            <a:r>
              <a:rPr lang="en-US" sz="1200" dirty="0">
                <a:latin typeface="Times New Roman" pitchFamily="18" charset="0"/>
                <a:cs typeface="Times New Roman" pitchFamily="18" charset="0"/>
              </a:rPr>
              <a:t>-Luna, P. </a:t>
            </a:r>
            <a:r>
              <a:rPr lang="en-US" sz="1200" dirty="0" err="1">
                <a:latin typeface="Times New Roman" pitchFamily="18" charset="0"/>
                <a:cs typeface="Times New Roman" pitchFamily="18" charset="0"/>
              </a:rPr>
              <a:t>Badicu</a:t>
            </a:r>
            <a:r>
              <a:rPr lang="en-US" sz="1200" dirty="0">
                <a:latin typeface="Times New Roman" pitchFamily="18" charset="0"/>
                <a:cs typeface="Times New Roman" pitchFamily="18" charset="0"/>
              </a:rPr>
              <a:t> A., and </a:t>
            </a:r>
            <a:r>
              <a:rPr lang="en-US" sz="1200" dirty="0" err="1">
                <a:latin typeface="Times New Roman" pitchFamily="18" charset="0"/>
                <a:cs typeface="Times New Roman" pitchFamily="18" charset="0"/>
              </a:rPr>
              <a:t>Infante</a:t>
            </a:r>
            <a:r>
              <a:rPr lang="en-US" sz="1200" dirty="0">
                <a:latin typeface="Times New Roman" pitchFamily="18" charset="0"/>
                <a:cs typeface="Times New Roman" pitchFamily="18" charset="0"/>
              </a:rPr>
              <a:t>-Moro J.C. (2022) Artificial Intelligence and Human Resources Management: A </a:t>
            </a:r>
            <a:r>
              <a:rPr lang="en-US" sz="1200" dirty="0" err="1">
                <a:latin typeface="Times New Roman" pitchFamily="18" charset="0"/>
                <a:cs typeface="Times New Roman" pitchFamily="18" charset="0"/>
              </a:rPr>
              <a:t>Bibliometric</a:t>
            </a:r>
            <a:r>
              <a:rPr lang="en-US" sz="1200" dirty="0">
                <a:latin typeface="Times New Roman" pitchFamily="18" charset="0"/>
                <a:cs typeface="Times New Roman" pitchFamily="18" charset="0"/>
              </a:rPr>
              <a:t> </a:t>
            </a:r>
            <a:r>
              <a:rPr lang="en-US" sz="1200" i="1" dirty="0">
                <a:latin typeface="Times New Roman" pitchFamily="18" charset="0"/>
                <a:cs typeface="Times New Roman" pitchFamily="18" charset="0"/>
              </a:rPr>
              <a:t>Analysis, Applied Artificial Intelligence</a:t>
            </a:r>
            <a:r>
              <a:rPr lang="en-US" sz="1200" dirty="0">
                <a:latin typeface="Times New Roman" pitchFamily="18" charset="0"/>
                <a:cs typeface="Times New Roman" pitchFamily="18" charset="0"/>
              </a:rPr>
              <a:t>, 36:1, 2145631, DOI: 10.1080/08839514.2022.2145631.</a:t>
            </a:r>
          </a:p>
          <a:p>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Qamar</a:t>
            </a:r>
            <a:r>
              <a:rPr lang="en-US" sz="1200" dirty="0">
                <a:latin typeface="Times New Roman" pitchFamily="18" charset="0"/>
                <a:cs typeface="Times New Roman" pitchFamily="18" charset="0"/>
              </a:rPr>
              <a:t> Y., </a:t>
            </a:r>
            <a:r>
              <a:rPr lang="en-US" sz="1200" dirty="0" err="1">
                <a:latin typeface="Times New Roman" pitchFamily="18" charset="0"/>
                <a:cs typeface="Times New Roman" pitchFamily="18" charset="0"/>
              </a:rPr>
              <a:t>Agrawal</a:t>
            </a:r>
            <a:r>
              <a:rPr lang="en-US" sz="1200" dirty="0">
                <a:latin typeface="Times New Roman" pitchFamily="18" charset="0"/>
                <a:cs typeface="Times New Roman" pitchFamily="18" charset="0"/>
              </a:rPr>
              <a:t> R.K., </a:t>
            </a:r>
            <a:r>
              <a:rPr lang="en-US" sz="1200" dirty="0" err="1">
                <a:latin typeface="Times New Roman" pitchFamily="18" charset="0"/>
                <a:cs typeface="Times New Roman" pitchFamily="18" charset="0"/>
              </a:rPr>
              <a:t>Samad</a:t>
            </a:r>
            <a:r>
              <a:rPr lang="en-US" sz="1200" dirty="0">
                <a:latin typeface="Times New Roman" pitchFamily="18" charset="0"/>
                <a:cs typeface="Times New Roman" pitchFamily="18" charset="0"/>
              </a:rPr>
              <a:t> T.A., and </a:t>
            </a:r>
            <a:r>
              <a:rPr lang="en-US" sz="1200" dirty="0" err="1">
                <a:latin typeface="Times New Roman" pitchFamily="18" charset="0"/>
                <a:cs typeface="Times New Roman" pitchFamily="18" charset="0"/>
              </a:rPr>
              <a:t>Jabbour</a:t>
            </a:r>
            <a:r>
              <a:rPr lang="en-US" sz="1200" dirty="0">
                <a:latin typeface="Times New Roman" pitchFamily="18" charset="0"/>
                <a:cs typeface="Times New Roman" pitchFamily="18" charset="0"/>
              </a:rPr>
              <a:t> C.J.C. (2021), “When Technology Meets People: the Interplay of Artificial Intelligence and Human Resource Management”, </a:t>
            </a:r>
            <a:r>
              <a:rPr lang="en-US" sz="1200" i="1" dirty="0">
                <a:latin typeface="Times New Roman" pitchFamily="18" charset="0"/>
                <a:cs typeface="Times New Roman" pitchFamily="18" charset="0"/>
              </a:rPr>
              <a:t>Journal Enterprise Information Management</a:t>
            </a:r>
            <a:r>
              <a:rPr lang="en-US" sz="1200" dirty="0">
                <a:latin typeface="Times New Roman" pitchFamily="18" charset="0"/>
                <a:cs typeface="Times New Roman" pitchFamily="18" charset="0"/>
              </a:rPr>
              <a:t>, 34 (5), 1339–1370.</a:t>
            </a:r>
          </a:p>
          <a:p>
            <a:r>
              <a:rPr lang="en-US" sz="1200" dirty="0" err="1">
                <a:latin typeface="Times New Roman" pitchFamily="18" charset="0"/>
                <a:cs typeface="Times New Roman" pitchFamily="18" charset="0"/>
              </a:rPr>
              <a:t>Saraswathi</a:t>
            </a:r>
            <a:r>
              <a:rPr lang="en-US" sz="1200" dirty="0">
                <a:latin typeface="Times New Roman" pitchFamily="18" charset="0"/>
                <a:cs typeface="Times New Roman" pitchFamily="18" charset="0"/>
              </a:rPr>
              <a:t>, T., </a:t>
            </a:r>
            <a:r>
              <a:rPr lang="en-US" sz="1200" dirty="0" err="1">
                <a:latin typeface="Times New Roman" pitchFamily="18" charset="0"/>
                <a:cs typeface="Times New Roman" pitchFamily="18" charset="0"/>
              </a:rPr>
              <a:t>Karthikeyan</a:t>
            </a:r>
            <a:r>
              <a:rPr lang="en-US" sz="1200" dirty="0">
                <a:latin typeface="Times New Roman" pitchFamily="18" charset="0"/>
                <a:cs typeface="Times New Roman" pitchFamily="18" charset="0"/>
              </a:rPr>
              <a:t>,</a:t>
            </a:r>
            <a:r>
              <a:rPr lang="en-US" sz="1200" b="1" dirty="0">
                <a:latin typeface="Times New Roman" pitchFamily="18" charset="0"/>
                <a:cs typeface="Times New Roman" pitchFamily="18" charset="0"/>
              </a:rPr>
              <a:t> </a:t>
            </a:r>
            <a:r>
              <a:rPr lang="en-US" sz="1200" dirty="0" err="1">
                <a:latin typeface="Times New Roman" pitchFamily="18" charset="0"/>
                <a:cs typeface="Times New Roman" pitchFamily="18" charset="0"/>
              </a:rPr>
              <a:t>Balakrishnan</a:t>
            </a:r>
            <a:r>
              <a:rPr lang="en-US" sz="1200" dirty="0">
                <a:latin typeface="Times New Roman" pitchFamily="18" charset="0"/>
                <a:cs typeface="Times New Roman" pitchFamily="18" charset="0"/>
              </a:rPr>
              <a:t>, C., </a:t>
            </a:r>
            <a:r>
              <a:rPr lang="en-US" sz="1200" dirty="0" err="1">
                <a:latin typeface="Times New Roman" pitchFamily="18" charset="0"/>
                <a:cs typeface="Times New Roman" pitchFamily="18" charset="0"/>
              </a:rPr>
              <a:t>Nithya</a:t>
            </a:r>
            <a:r>
              <a:rPr lang="en-US" sz="1200" dirty="0">
                <a:latin typeface="Times New Roman" pitchFamily="18" charset="0"/>
                <a:cs typeface="Times New Roman" pitchFamily="18" charset="0"/>
              </a:rPr>
              <a:t>, T., </a:t>
            </a:r>
            <a:r>
              <a:rPr lang="en-US" sz="1200" dirty="0" err="1">
                <a:latin typeface="Times New Roman" pitchFamily="18" charset="0"/>
                <a:cs typeface="Times New Roman" pitchFamily="18" charset="0"/>
              </a:rPr>
              <a:t>Maheswari</a:t>
            </a:r>
            <a:r>
              <a:rPr lang="en-US" sz="1200" dirty="0">
                <a:latin typeface="Times New Roman" pitchFamily="18" charset="0"/>
                <a:cs typeface="Times New Roman" pitchFamily="18" charset="0"/>
              </a:rPr>
              <a:t>, B., &amp; Subramanian, R., S. (2023). Artificial Intelligence in Human Resource Management: Advancements, Implications, and Future Prospects </a:t>
            </a:r>
            <a:r>
              <a:rPr lang="en-US" sz="1200" i="1" dirty="0">
                <a:latin typeface="Times New Roman" pitchFamily="18" charset="0"/>
                <a:cs typeface="Times New Roman" pitchFamily="18" charset="0"/>
              </a:rPr>
              <a:t>International Journal on Recent and Innovation Trends in Computing and Communication</a:t>
            </a:r>
            <a:r>
              <a:rPr lang="en-US" sz="1200" dirty="0">
                <a:latin typeface="Times New Roman" pitchFamily="18" charset="0"/>
                <a:cs typeface="Times New Roman" pitchFamily="18" charset="0"/>
              </a:rPr>
              <a:t>, </a:t>
            </a:r>
            <a:r>
              <a:rPr lang="en-US" sz="1200" i="1" dirty="0">
                <a:latin typeface="Times New Roman" pitchFamily="18" charset="0"/>
                <a:cs typeface="Times New Roman" pitchFamily="18" charset="0"/>
              </a:rPr>
              <a:t>11</a:t>
            </a:r>
            <a:r>
              <a:rPr lang="en-US" sz="1200" dirty="0">
                <a:latin typeface="Times New Roman" pitchFamily="18" charset="0"/>
                <a:cs typeface="Times New Roman" pitchFamily="18" charset="0"/>
              </a:rPr>
              <a:t>(11s), 266–281. </a:t>
            </a:r>
            <a:r>
              <a:rPr lang="en-US" sz="1200" u="sng" dirty="0">
                <a:latin typeface="Times New Roman" pitchFamily="18" charset="0"/>
                <a:cs typeface="Times New Roman" pitchFamily="18" charset="0"/>
                <a:hlinkClick r:id="rId2"/>
              </a:rPr>
              <a:t>https://doi.org/10.17762/ijritcc.v11i11s.8099</a:t>
            </a:r>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Sagum</a:t>
            </a:r>
            <a:r>
              <a:rPr lang="en-US" sz="1200" dirty="0">
                <a:latin typeface="Times New Roman" pitchFamily="18" charset="0"/>
                <a:cs typeface="Times New Roman" pitchFamily="18" charset="0"/>
              </a:rPr>
              <a:t>, R. A. (2015). “Electronic Human Resource Management Adoption in the State Universities of the Philippines”. </a:t>
            </a:r>
            <a:r>
              <a:rPr lang="en-US" sz="1200" i="1" dirty="0">
                <a:latin typeface="Times New Roman" pitchFamily="18" charset="0"/>
                <a:cs typeface="Times New Roman" pitchFamily="18" charset="0"/>
              </a:rPr>
              <a:t>International Journal of Information Technology and Business</a:t>
            </a:r>
            <a:r>
              <a:rPr lang="en-US" sz="1200" dirty="0">
                <a:latin typeface="Times New Roman" pitchFamily="18" charset="0"/>
                <a:cs typeface="Times New Roman" pitchFamily="18" charset="0"/>
              </a:rPr>
              <a:t>, 40(1), 39 – 46.</a:t>
            </a:r>
          </a:p>
          <a:p>
            <a:r>
              <a:rPr lang="en-US" sz="1200" dirty="0" err="1">
                <a:latin typeface="Times New Roman" pitchFamily="18" charset="0"/>
                <a:cs typeface="Times New Roman" pitchFamily="18" charset="0"/>
              </a:rPr>
              <a:t>Verma</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Richa</a:t>
            </a:r>
            <a:r>
              <a:rPr lang="en-US" sz="1200" dirty="0">
                <a:latin typeface="Times New Roman" pitchFamily="18" charset="0"/>
                <a:cs typeface="Times New Roman" pitchFamily="18" charset="0"/>
              </a:rPr>
              <a:t>, and </a:t>
            </a:r>
            <a:r>
              <a:rPr lang="en-US" sz="1200" dirty="0" err="1">
                <a:latin typeface="Times New Roman" pitchFamily="18" charset="0"/>
                <a:cs typeface="Times New Roman" pitchFamily="18" charset="0"/>
              </a:rPr>
              <a:t>Bandi</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Srinivas</a:t>
            </a:r>
            <a:r>
              <a:rPr lang="en-US" sz="1200" dirty="0">
                <a:latin typeface="Times New Roman" pitchFamily="18" charset="0"/>
                <a:cs typeface="Times New Roman" pitchFamily="18" charset="0"/>
              </a:rPr>
              <a:t> (2019), “Artificial Intelligence and Human Resource Management in the Indian IT Sector”. Proceedings of the 10th International Conference on Digital Strategies for </a:t>
            </a:r>
            <a:r>
              <a:rPr lang="en-US" sz="1200" dirty="0" err="1">
                <a:latin typeface="Times New Roman" pitchFamily="18" charset="0"/>
                <a:cs typeface="Times New Roman" pitchFamily="18" charset="0"/>
              </a:rPr>
              <a:t>Organisational</a:t>
            </a:r>
            <a:r>
              <a:rPr lang="en-US" sz="1200" dirty="0">
                <a:latin typeface="Times New Roman" pitchFamily="18" charset="0"/>
                <a:cs typeface="Times New Roman" pitchFamily="18" charset="0"/>
              </a:rPr>
              <a:t> Success, 380-387, ISBN No. 978-81-936606-2-1. </a:t>
            </a:r>
            <a:r>
              <a:rPr lang="en-US" sz="1200" dirty="0">
                <a:latin typeface="Times New Roman" pitchFamily="18" charset="0"/>
                <a:cs typeface="Times New Roman" pitchFamily="18" charset="0"/>
                <a:hlinkClick r:id="rId3"/>
              </a:rPr>
              <a:t>http://dx.doi.org/10.2139/ssrn.3319897</a:t>
            </a:r>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Umasankar</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Murugesan</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Padmavathy</a:t>
            </a:r>
            <a:r>
              <a:rPr lang="en-US" sz="1200" dirty="0">
                <a:latin typeface="Times New Roman" pitchFamily="18" charset="0"/>
                <a:cs typeface="Times New Roman" pitchFamily="18" charset="0"/>
              </a:rPr>
              <a:t> Subramanian, </a:t>
            </a:r>
            <a:r>
              <a:rPr lang="en-US" sz="1200" dirty="0" err="1">
                <a:latin typeface="Times New Roman" pitchFamily="18" charset="0"/>
                <a:cs typeface="Times New Roman" pitchFamily="18" charset="0"/>
              </a:rPr>
              <a:t>Shefali</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Srivastava</a:t>
            </a:r>
            <a:r>
              <a:rPr lang="en-US" sz="1200" dirty="0">
                <a:latin typeface="Times New Roman" pitchFamily="18" charset="0"/>
                <a:cs typeface="Times New Roman" pitchFamily="18" charset="0"/>
              </a:rPr>
              <a:t>, and </a:t>
            </a:r>
            <a:r>
              <a:rPr lang="en-US" sz="1200" dirty="0" err="1">
                <a:latin typeface="Times New Roman" pitchFamily="18" charset="0"/>
                <a:cs typeface="Times New Roman" pitchFamily="18" charset="0"/>
              </a:rPr>
              <a:t>Ashish</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Dwivedi</a:t>
            </a:r>
            <a:r>
              <a:rPr lang="en-US" sz="1200" dirty="0">
                <a:latin typeface="Times New Roman" pitchFamily="18" charset="0"/>
                <a:cs typeface="Times New Roman" pitchFamily="18" charset="0"/>
              </a:rPr>
              <a:t> (2023), “A Study of Artificial Intelligence Impacts on Human Resource Digitalization in Industry 4.0”, </a:t>
            </a:r>
            <a:r>
              <a:rPr lang="en-US" sz="1200" i="1" dirty="0">
                <a:latin typeface="Times New Roman" pitchFamily="18" charset="0"/>
                <a:cs typeface="Times New Roman" pitchFamily="18" charset="0"/>
              </a:rPr>
              <a:t>Decision Analytics Journal</a:t>
            </a:r>
            <a:r>
              <a:rPr lang="en-US" sz="1200" dirty="0">
                <a:latin typeface="Times New Roman" pitchFamily="18" charset="0"/>
                <a:cs typeface="Times New Roman" pitchFamily="18" charset="0"/>
              </a:rPr>
              <a:t>, 7, 100249, ISSN 2772-6622. </a:t>
            </a:r>
            <a:r>
              <a:rPr lang="en-US" sz="1200" u="sng" dirty="0">
                <a:latin typeface="Times New Roman" pitchFamily="18" charset="0"/>
                <a:cs typeface="Times New Roman" pitchFamily="18" charset="0"/>
                <a:hlinkClick r:id="rId4"/>
              </a:rPr>
              <a:t>https://doi.org/10.1016/j.dajour.2023.100249</a:t>
            </a:r>
            <a:r>
              <a:rPr lang="en-US" sz="1200" dirty="0">
                <a:latin typeface="Times New Roman" pitchFamily="18" charset="0"/>
                <a:cs typeface="Times New Roman" pitchFamily="18" charset="0"/>
              </a:rPr>
              <a:t>.</a:t>
            </a:r>
          </a:p>
          <a:p>
            <a:pPr>
              <a:buNone/>
            </a:pPr>
            <a:r>
              <a:rPr lang="en-US" sz="1200" dirty="0">
                <a:latin typeface="Times New Roman" pitchFamily="18" charset="0"/>
                <a:cs typeface="Times New Roman" pitchFamily="18" charset="0"/>
              </a:rPr>
              <a:t> </a:t>
            </a:r>
          </a:p>
          <a:p>
            <a:pPr algn="just"/>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320976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0999" y="381000"/>
            <a:ext cx="8382001" cy="6096000"/>
          </a:xfrm>
          <a:prstGeom prst="rect">
            <a:avLst/>
          </a:prstGeom>
        </p:spPr>
        <p:txBody>
          <a:bodyPr/>
          <a:lstStyle/>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lgn="ctr">
              <a:spcBef>
                <a:spcPct val="0"/>
              </a:spcBef>
              <a:defRPr/>
            </a:pPr>
            <a:endParaRPr lang="en-US" b="1" dirty="0">
              <a:solidFill>
                <a:srgbClr val="6600FF"/>
              </a:solidFill>
              <a:effectLst>
                <a:outerShdw blurRad="53975" dist="22860" dir="5400000" algn="tl" rotWithShape="0">
                  <a:srgbClr val="000000">
                    <a:alpha val="55000"/>
                  </a:srgbClr>
                </a:outerShdw>
              </a:effectLst>
              <a:latin typeface="Monotype Corsiva" pitchFamily="66" charset="0"/>
            </a:endParaRPr>
          </a:p>
          <a:p>
            <a:pPr algn="ctr">
              <a:spcBef>
                <a:spcPct val="0"/>
              </a:spcBef>
              <a:defRPr/>
            </a:pPr>
            <a:endParaRPr lang="en-US" b="1" dirty="0">
              <a:solidFill>
                <a:srgbClr val="6600FF"/>
              </a:solidFill>
              <a:effectLst>
                <a:outerShdw blurRad="53975" dist="22860" dir="5400000" algn="tl" rotWithShape="0">
                  <a:srgbClr val="000000">
                    <a:alpha val="55000"/>
                  </a:srgbClr>
                </a:outerShdw>
              </a:effectLst>
              <a:latin typeface="Monotype Corsiva" pitchFamily="66" charset="0"/>
            </a:endParaRPr>
          </a:p>
        </p:txBody>
      </p:sp>
      <p:pic>
        <p:nvPicPr>
          <p:cNvPr id="2050" name="Picture 2"/>
          <p:cNvPicPr>
            <a:picLocks noChangeAspect="1" noChangeArrowheads="1"/>
          </p:cNvPicPr>
          <p:nvPr/>
        </p:nvPicPr>
        <p:blipFill>
          <a:blip r:embed="rId2"/>
          <a:srcRect/>
          <a:stretch>
            <a:fillRect/>
          </a:stretch>
        </p:blipFill>
        <p:spPr bwMode="auto">
          <a:xfrm>
            <a:off x="457200" y="457200"/>
            <a:ext cx="8229600" cy="5867399"/>
          </a:xfrm>
          <a:prstGeom prst="rect">
            <a:avLst/>
          </a:prstGeom>
          <a:noFill/>
          <a:ln w="9525">
            <a:noFill/>
            <a:miter lim="800000"/>
            <a:headEnd/>
            <a:tailEnd/>
          </a:ln>
          <a:effectLst/>
        </p:spPr>
      </p:pic>
    </p:spTree>
    <p:extLst>
      <p:ext uri="{BB962C8B-B14F-4D97-AF65-F5344CB8AC3E}">
        <p14:creationId xmlns:p14="http://schemas.microsoft.com/office/powerpoint/2010/main" val="255937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352928" cy="80615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defRPr/>
            </a:pPr>
            <a:r>
              <a:rPr lang="en-US" sz="4400" b="1" cap="none" dirty="0">
                <a:solidFill>
                  <a:srgbClr val="FF0000"/>
                </a:solidFill>
                <a:effectLst>
                  <a:outerShdw blurRad="53975" dist="22860" dir="5400000" algn="tl" rotWithShape="0">
                    <a:srgbClr val="000000">
                      <a:alpha val="55000"/>
                    </a:srgbClr>
                  </a:outerShdw>
                </a:effectLst>
                <a:latin typeface="Times New Roman" pitchFamily="18" charset="0"/>
                <a:ea typeface="+mn-ea"/>
                <a:cs typeface="Times New Roman" pitchFamily="18" charset="0"/>
              </a:rPr>
              <a:t>INTRODUCTION</a:t>
            </a:r>
            <a:endParaRPr lang="en-IN" b="1" cap="none" dirty="0">
              <a:ln w="11430">
                <a:solidFill>
                  <a:schemeClr val="accent3">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90600"/>
            <a:ext cx="8563004" cy="5867400"/>
          </a:xfrm>
        </p:spPr>
        <p:txBody>
          <a:bodyPr>
            <a:noAutofit/>
          </a:bodyPr>
          <a:lstStyle/>
          <a:p>
            <a:pPr algn="just">
              <a:buFont typeface="Wingdings" pitchFamily="2" charset="2"/>
              <a:buChar char="v"/>
            </a:pPr>
            <a:r>
              <a:rPr lang="en-US" sz="1600" dirty="0">
                <a:latin typeface="Times New Roman" pitchFamily="18" charset="0"/>
                <a:cs typeface="Times New Roman" pitchFamily="18" charset="0"/>
              </a:rPr>
              <a:t>  The human resources function is essential to bridging the technological and human resource gaps in the era of Industry 4.0. </a:t>
            </a:r>
          </a:p>
          <a:p>
            <a:pPr algn="just">
              <a:buFont typeface="Wingdings" pitchFamily="2" charset="2"/>
              <a:buChar char="v"/>
            </a:pPr>
            <a:r>
              <a:rPr lang="en-US" sz="1600" dirty="0">
                <a:latin typeface="Times New Roman" pitchFamily="18" charset="0"/>
                <a:cs typeface="Times New Roman" pitchFamily="18" charset="0"/>
              </a:rPr>
              <a:t>The majority of the jobs that were formerly handled by human resources are now being replaced by technology, but the necessity for flexible HR services to handle the difficulties of managing people is still rising. </a:t>
            </a:r>
          </a:p>
          <a:p>
            <a:pPr algn="just">
              <a:buFont typeface="Wingdings" pitchFamily="2" charset="2"/>
              <a:buChar char="v"/>
            </a:pPr>
            <a:r>
              <a:rPr lang="en-US" sz="1600" dirty="0">
                <a:latin typeface="Times New Roman" pitchFamily="18" charset="0"/>
                <a:cs typeface="Times New Roman" pitchFamily="18" charset="0"/>
              </a:rPr>
              <a:t>Technology can assist in enhancing the HR process's agility in order to attain this flexibility.  Being able to move swiftly and fluidly is a concept that is not new, and big businesses like Google, Apple, </a:t>
            </a:r>
            <a:r>
              <a:rPr lang="en-US" sz="1600" dirty="0" err="1">
                <a:latin typeface="Times New Roman" pitchFamily="18" charset="0"/>
                <a:cs typeface="Times New Roman" pitchFamily="18" charset="0"/>
              </a:rPr>
              <a:t>Facebook</a:t>
            </a:r>
            <a:r>
              <a:rPr lang="en-US" sz="1600" dirty="0">
                <a:latin typeface="Times New Roman" pitchFamily="18" charset="0"/>
                <a:cs typeface="Times New Roman" pitchFamily="18" charset="0"/>
              </a:rPr>
              <a:t>, Amazon, and Microsoft.</a:t>
            </a:r>
          </a:p>
          <a:p>
            <a:pPr algn="just">
              <a:buFont typeface="Wingdings" pitchFamily="2" charset="2"/>
              <a:buChar char="v"/>
            </a:pPr>
            <a:r>
              <a:rPr lang="en-US" sz="1600" dirty="0">
                <a:latin typeface="Times New Roman" pitchFamily="18" charset="0"/>
                <a:cs typeface="Times New Roman" pitchFamily="18" charset="0"/>
              </a:rPr>
              <a:t>Agility in the context of HR refers to the capacity to assist people, critical strategies, and organizational flexibility by allowing them to adjust and grow as persons and processes in response to quick and unanticipated changes.</a:t>
            </a:r>
          </a:p>
          <a:p>
            <a:pPr algn="just">
              <a:buFont typeface="Wingdings" pitchFamily="2" charset="2"/>
              <a:buChar char="v"/>
            </a:pPr>
            <a:r>
              <a:rPr lang="en-US" sz="1600" dirty="0">
                <a:latin typeface="Times New Roman" pitchFamily="18" charset="0"/>
                <a:cs typeface="Times New Roman" pitchFamily="18" charset="0"/>
              </a:rPr>
              <a:t>In the rapidly advancing landscape of the IT sector, the future of electronic human resource management holds the promise of transformative change through the integration of artificial intelligence and automation. </a:t>
            </a:r>
          </a:p>
          <a:p>
            <a:pPr algn="just">
              <a:buFont typeface="Wingdings" pitchFamily="2" charset="2"/>
              <a:buChar char="v"/>
            </a:pPr>
            <a:r>
              <a:rPr lang="en-US" sz="1600" dirty="0">
                <a:latin typeface="Times New Roman" pitchFamily="18" charset="0"/>
                <a:cs typeface="Times New Roman" pitchFamily="18" charset="0"/>
              </a:rPr>
              <a:t>This evolution is poised to revolutionize HRM functions, ushering in unprecedented efficiency, strategic decision-making, and enhanced employee experiences. </a:t>
            </a:r>
          </a:p>
          <a:p>
            <a:pPr algn="just">
              <a:buFont typeface="Wingdings" pitchFamily="2" charset="2"/>
              <a:buChar char="v"/>
            </a:pPr>
            <a:r>
              <a:rPr lang="en-US" sz="1600" dirty="0">
                <a:latin typeface="Times New Roman" pitchFamily="18" charset="0"/>
                <a:cs typeface="Times New Roman" pitchFamily="18" charset="0"/>
              </a:rPr>
              <a:t>As organizations embrace cutting-edge technologies, the synergy of AI and automation is expected to redefine how HR processes operate, ultimately shaping the future of workforce management in the IT industry. </a:t>
            </a:r>
          </a:p>
          <a:p>
            <a:pPr algn="just">
              <a:buFont typeface="Wingdings" pitchFamily="2" charset="2"/>
              <a:buChar char="v"/>
            </a:pPr>
            <a:r>
              <a:rPr lang="en-US" sz="1600" dirty="0">
                <a:latin typeface="Times New Roman" pitchFamily="18" charset="0"/>
                <a:cs typeface="Times New Roman" pitchFamily="18" charset="0"/>
              </a:rPr>
              <a:t>The challenge of AI and automation in HR is the lack of human interaction and emotional intelligence. </a:t>
            </a: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lstStyle/>
          <a:p>
            <a:pPr algn="ctr"/>
            <a:r>
              <a:rPr lang="en-IN" b="1" dirty="0">
                <a:solidFill>
                  <a:srgbClr val="FF0000"/>
                </a:solidFill>
                <a:latin typeface="Times New Roman" pitchFamily="18" charset="0"/>
                <a:cs typeface="Times New Roman" pitchFamily="18" charset="0"/>
              </a:rPr>
              <a:t>PROBLEM OF THE STUDY</a:t>
            </a:r>
          </a:p>
        </p:txBody>
      </p:sp>
      <p:sp>
        <p:nvSpPr>
          <p:cNvPr id="3" name="Content Placeholder 2"/>
          <p:cNvSpPr>
            <a:spLocks noGrp="1"/>
          </p:cNvSpPr>
          <p:nvPr>
            <p:ph sz="quarter" idx="1"/>
          </p:nvPr>
        </p:nvSpPr>
        <p:spPr>
          <a:xfrm>
            <a:off x="179512" y="1066800"/>
            <a:ext cx="8535892" cy="5791200"/>
          </a:xfrm>
        </p:spPr>
        <p:txBody>
          <a:bodyPr>
            <a:noAutofit/>
          </a:bodyPr>
          <a:lstStyle/>
          <a:p>
            <a:pPr algn="just"/>
            <a:r>
              <a:rPr lang="en-US" sz="1800" dirty="0">
                <a:latin typeface="Times New Roman" pitchFamily="18" charset="0"/>
                <a:cs typeface="Times New Roman" pitchFamily="18" charset="0"/>
              </a:rPr>
              <a:t> Technology has important effects on business operations. No matter the size of enterprise, technology has both tangible and intangible benefits that will help make money and produce the results customers demand. </a:t>
            </a:r>
            <a:r>
              <a:rPr lang="en-US" sz="1800" b="1" dirty="0">
                <a:latin typeface="Times New Roman" pitchFamily="18" charset="0"/>
                <a:cs typeface="Times New Roman" pitchFamily="18" charset="0"/>
              </a:rPr>
              <a:t>Technological infrastructure affects the culture, efficiency and relationships of a business</a:t>
            </a:r>
            <a:r>
              <a:rPr lang="en-US" sz="1800" dirty="0">
                <a:latin typeface="Times New Roman" pitchFamily="18" charset="0"/>
                <a:cs typeface="Times New Roman" pitchFamily="18" charset="0"/>
              </a:rPr>
              <a:t>.</a:t>
            </a:r>
          </a:p>
          <a:p>
            <a:pPr algn="just"/>
            <a:r>
              <a:rPr lang="en-US" sz="1800" dirty="0">
                <a:latin typeface="Times New Roman" pitchFamily="18" charset="0"/>
                <a:cs typeface="Times New Roman" pitchFamily="18" charset="0"/>
              </a:rPr>
              <a:t>Companies struggle with the major commitment of a digital transformation because the transformation journey is complex, the end results are distant and unknown, the costs are high and their primary business is often cannibalized for a lower-margin profile.</a:t>
            </a:r>
          </a:p>
          <a:p>
            <a:pPr algn="just"/>
            <a:r>
              <a:rPr lang="en-US" sz="1800" dirty="0">
                <a:latin typeface="Times New Roman" pitchFamily="18" charset="0"/>
                <a:cs typeface="Times New Roman" pitchFamily="18" charset="0"/>
              </a:rPr>
              <a:t>Outdated data- One of the biggest barriers to digital transformation is </a:t>
            </a:r>
            <a:r>
              <a:rPr lang="en-US" sz="1800" b="1" dirty="0">
                <a:latin typeface="Times New Roman" pitchFamily="18" charset="0"/>
                <a:cs typeface="Times New Roman" pitchFamily="18" charset="0"/>
              </a:rPr>
              <a:t>lack of quality information</a:t>
            </a:r>
            <a:r>
              <a:rPr lang="en-US" sz="1800" dirty="0">
                <a:latin typeface="Times New Roman" pitchFamily="18" charset="0"/>
                <a:cs typeface="Times New Roman" pitchFamily="18" charset="0"/>
              </a:rPr>
              <a:t>. In </a:t>
            </a:r>
            <a:r>
              <a:rPr lang="en-US" sz="1800" dirty="0" err="1">
                <a:latin typeface="Times New Roman" pitchFamily="18" charset="0"/>
                <a:cs typeface="Times New Roman" pitchFamily="18" charset="0"/>
              </a:rPr>
              <a:t>Planview's</a:t>
            </a:r>
            <a:r>
              <a:rPr lang="en-US" sz="1800" dirty="0">
                <a:latin typeface="Times New Roman" pitchFamily="18" charset="0"/>
                <a:cs typeface="Times New Roman" pitchFamily="18" charset="0"/>
              </a:rPr>
              <a:t> global benchmark study – The State of Strategy Execution – only one-third of the 1,000 business professionals surveyed said their companies have access to timely, accurate data.</a:t>
            </a:r>
          </a:p>
          <a:p>
            <a:pPr algn="just"/>
            <a:r>
              <a:rPr lang="en-US" sz="1800" b="1" dirty="0">
                <a:latin typeface="Times New Roman" pitchFamily="18" charset="0"/>
                <a:cs typeface="Times New Roman" pitchFamily="18" charset="0"/>
              </a:rPr>
              <a:t>Reducing Underwriting Complexity: </a:t>
            </a:r>
            <a:r>
              <a:rPr lang="en-US" sz="1800" dirty="0">
                <a:latin typeface="Times New Roman" pitchFamily="18" charset="0"/>
                <a:cs typeface="Times New Roman" pitchFamily="18" charset="0"/>
              </a:rPr>
              <a:t>Digitalization helps insurers automate many of the tasks involved in underwriting, such as data collection, risk assessment, and policy issuance. Life insurance companies are increasingly using AI and machine learning (ML) algorithms to automate their underwriting processes.</a:t>
            </a:r>
          </a:p>
          <a:p>
            <a:pPr algn="just"/>
            <a:r>
              <a:rPr lang="en-US" sz="1800" b="1" dirty="0">
                <a:latin typeface="Times New Roman" pitchFamily="18" charset="0"/>
                <a:cs typeface="Times New Roman" pitchFamily="18" charset="0"/>
              </a:rPr>
              <a:t>Inflation, Competition</a:t>
            </a:r>
            <a:r>
              <a:rPr lang="en-US" sz="1800" dirty="0">
                <a:latin typeface="Times New Roman" pitchFamily="18" charset="0"/>
                <a:cs typeface="Times New Roman" pitchFamily="18" charset="0"/>
              </a:rPr>
              <a:t> (Legacy insurance companies are forced to compete with new entrants leveraging advancements in artificial intelligence (AI), machine learning (ML) and the proliferation of sensors and </a:t>
            </a:r>
            <a:r>
              <a:rPr lang="en-US" sz="1800" dirty="0" err="1">
                <a:latin typeface="Times New Roman" pitchFamily="18" charset="0"/>
                <a:cs typeface="Times New Roman" pitchFamily="18" charset="0"/>
              </a:rPr>
              <a:t>IoT</a:t>
            </a:r>
            <a:r>
              <a:rPr lang="en-US" sz="1800" dirty="0">
                <a:latin typeface="Times New Roman" pitchFamily="18" charset="0"/>
                <a:cs typeface="Times New Roman" pitchFamily="18" charset="0"/>
              </a:rPr>
              <a:t> devices)</a:t>
            </a:r>
          </a:p>
          <a:p>
            <a:pPr>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920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67600" cy="720080"/>
          </a:xfrm>
        </p:spPr>
        <p:txBody>
          <a:bodyPr>
            <a:noAutofit/>
          </a:bodyPr>
          <a:lstStyle/>
          <a:p>
            <a:pPr algn="ctr"/>
            <a:br>
              <a:rPr lang="en-US" sz="3200" dirty="0">
                <a:solidFill>
                  <a:srgbClr val="575F6D"/>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OBJECTIVES OF THE STUDY</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196752"/>
            <a:ext cx="8352928" cy="5472608"/>
          </a:xfrm>
        </p:spPr>
        <p:txBody>
          <a:bodyPr>
            <a:normAutofit/>
          </a:bodyPr>
          <a:lstStyle/>
          <a:p>
            <a:pPr marL="0" indent="0" algn="just">
              <a:buNone/>
            </a:pPr>
            <a:r>
              <a:rPr lang="en-US" sz="2000" dirty="0">
                <a:solidFill>
                  <a:prstClr val="black"/>
                </a:solidFill>
                <a:latin typeface="Times New Roman" pitchFamily="18" charset="0"/>
                <a:cs typeface="Times New Roman" pitchFamily="18" charset="0"/>
              </a:rPr>
              <a:t>The present study tries to explore the various the future of e-HRM: AI and Automation in HR functions in the digital world.</a:t>
            </a: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The objectives of this study are </a:t>
            </a:r>
          </a:p>
          <a:p>
            <a:pPr lvl="0"/>
            <a:r>
              <a:rPr lang="en-US" sz="2000" dirty="0">
                <a:latin typeface="Times New Roman" pitchFamily="18" charset="0"/>
                <a:cs typeface="Times New Roman" pitchFamily="18" charset="0"/>
              </a:rPr>
              <a:t> </a:t>
            </a:r>
            <a:r>
              <a:rPr lang="en-US" sz="2000" dirty="0"/>
              <a:t>To study the concept of electronic HRM and future of HRM in the information technology sector</a:t>
            </a:r>
          </a:p>
          <a:p>
            <a:pPr lvl="0"/>
            <a:r>
              <a:rPr lang="en-US" sz="2000" dirty="0"/>
              <a:t>To study the various applications, challenges, and ethical considerations of the IT sector.</a:t>
            </a:r>
          </a:p>
          <a:p>
            <a:pPr lvl="0"/>
            <a:r>
              <a:rPr lang="en-US" sz="2000" dirty="0"/>
              <a:t>Identifying the benefits of HR digitization in the IT sector.</a:t>
            </a:r>
          </a:p>
          <a:p>
            <a:pPr lvl="0"/>
            <a:r>
              <a:rPr lang="en-US" sz="2000" dirty="0"/>
              <a:t>To study the top IT companies in India.</a:t>
            </a:r>
          </a:p>
          <a:p>
            <a:pPr lvl="0"/>
            <a:r>
              <a:rPr lang="en-US" sz="2000" dirty="0"/>
              <a:t>To provide employees with more personalized, tailored career growth opportunities and improve employee engagement.</a:t>
            </a:r>
          </a:p>
          <a:p>
            <a:pPr marL="0" indent="0" algn="just">
              <a:buNone/>
            </a:pPr>
            <a:endParaRPr lang="en-US"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381000" y="5181600"/>
            <a:ext cx="8229600" cy="1524000"/>
          </a:xfrm>
          <a:prstGeom prst="rect">
            <a:avLst/>
          </a:prstGeom>
          <a:noFill/>
          <a:ln w="9525">
            <a:noFill/>
            <a:miter lim="800000"/>
            <a:headEnd/>
            <a:tailEnd/>
          </a:ln>
          <a:effectLst/>
        </p:spPr>
      </p:pic>
    </p:spTree>
    <p:extLst>
      <p:ext uri="{BB962C8B-B14F-4D97-AF65-F5344CB8AC3E}">
        <p14:creationId xmlns:p14="http://schemas.microsoft.com/office/powerpoint/2010/main" val="248738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29576" cy="654032"/>
          </a:xfrm>
        </p:spPr>
        <p:txBody>
          <a:bodyPr>
            <a:normAutofit/>
          </a:bodyPr>
          <a:lstStyle/>
          <a:p>
            <a:pPr lvl="0" algn="ctr">
              <a:defRPr/>
            </a:pPr>
            <a:r>
              <a:rPr lang="en-US" sz="2800" b="1" cap="none" dirty="0">
                <a:solidFill>
                  <a:srgbClr val="FF0000"/>
                </a:solidFill>
                <a:latin typeface="Times New Roman"/>
                <a:ea typeface="Calibri"/>
                <a:cs typeface="+mn-cs"/>
              </a:rPr>
              <a:t>REVIEW OF LITERATURE</a:t>
            </a:r>
            <a:endParaRPr lang="en-US" sz="2800" b="1" cap="none"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quarter" idx="1"/>
          </p:nvPr>
        </p:nvSpPr>
        <p:spPr>
          <a:xfrm>
            <a:off x="142844" y="980728"/>
            <a:ext cx="8572560" cy="5877272"/>
          </a:xfrm>
        </p:spPr>
        <p:txBody>
          <a:bodyPr>
            <a:noAutofit/>
          </a:bodyPr>
          <a:lstStyle/>
          <a:p>
            <a:pPr algn="just">
              <a:buFont typeface="Wingdings" pitchFamily="2" charset="2"/>
              <a:buChar char="q"/>
            </a:pPr>
            <a:r>
              <a:rPr lang="en-US" sz="1400" b="1" dirty="0" err="1">
                <a:latin typeface="Times New Roman" pitchFamily="18" charset="0"/>
                <a:cs typeface="Times New Roman" pitchFamily="18" charset="0"/>
              </a:rPr>
              <a:t>Saraswathi</a:t>
            </a:r>
            <a:r>
              <a:rPr lang="en-US" sz="1400" b="1" dirty="0">
                <a:latin typeface="Times New Roman" pitchFamily="18" charset="0"/>
                <a:cs typeface="Times New Roman" pitchFamily="18" charset="0"/>
              </a:rPr>
              <a:t>, T., </a:t>
            </a:r>
            <a:r>
              <a:rPr lang="en-US" sz="1400" b="1" dirty="0" err="1">
                <a:latin typeface="Times New Roman" pitchFamily="18" charset="0"/>
                <a:cs typeface="Times New Roman" pitchFamily="18" charset="0"/>
              </a:rPr>
              <a:t>Karthikeyan</a:t>
            </a:r>
            <a:r>
              <a:rPr lang="en-US" sz="1400" b="1" dirty="0">
                <a:latin typeface="Times New Roman" pitchFamily="18" charset="0"/>
                <a:cs typeface="Times New Roman" pitchFamily="18" charset="0"/>
              </a:rPr>
              <a:t>, M., </a:t>
            </a:r>
            <a:r>
              <a:rPr lang="en-US" sz="1400" b="1" dirty="0" err="1">
                <a:latin typeface="Times New Roman" pitchFamily="18" charset="0"/>
                <a:cs typeface="Times New Roman" pitchFamily="18" charset="0"/>
              </a:rPr>
              <a:t>Balakrishnan</a:t>
            </a:r>
            <a:r>
              <a:rPr lang="en-US" sz="1400" b="1" dirty="0">
                <a:latin typeface="Times New Roman" pitchFamily="18" charset="0"/>
                <a:cs typeface="Times New Roman" pitchFamily="18" charset="0"/>
              </a:rPr>
              <a:t>, C., </a:t>
            </a:r>
            <a:r>
              <a:rPr lang="en-US" sz="1400" b="1" dirty="0" err="1">
                <a:latin typeface="Times New Roman" pitchFamily="18" charset="0"/>
                <a:cs typeface="Times New Roman" pitchFamily="18" charset="0"/>
              </a:rPr>
              <a:t>Nithya</a:t>
            </a:r>
            <a:r>
              <a:rPr lang="en-US" sz="1400" b="1" dirty="0">
                <a:latin typeface="Times New Roman" pitchFamily="18" charset="0"/>
                <a:cs typeface="Times New Roman" pitchFamily="18" charset="0"/>
              </a:rPr>
              <a:t>, T., </a:t>
            </a:r>
            <a:r>
              <a:rPr lang="en-US" sz="1400" b="1" dirty="0" err="1">
                <a:latin typeface="Times New Roman" pitchFamily="18" charset="0"/>
                <a:cs typeface="Times New Roman" pitchFamily="18" charset="0"/>
              </a:rPr>
              <a:t>Maheswari</a:t>
            </a:r>
            <a:r>
              <a:rPr lang="en-US" sz="1400" b="1" dirty="0">
                <a:latin typeface="Times New Roman" pitchFamily="18" charset="0"/>
                <a:cs typeface="Times New Roman" pitchFamily="18" charset="0"/>
              </a:rPr>
              <a:t>, B., &amp; Subramanian, R., S. (2023).</a:t>
            </a:r>
            <a:r>
              <a:rPr lang="en-US" sz="1400" dirty="0">
                <a:latin typeface="Times New Roman" pitchFamily="18" charset="0"/>
                <a:cs typeface="Times New Roman" pitchFamily="18" charset="0"/>
              </a:rPr>
              <a:t> “Artificial Intelligence in Human Resource Management: Advancements, Implications, and Future Prospects”, shows that artificial intelligence has the capacity to dramatically transform a number of aspects of human resource management. The use of AI and machine learning techniques to deliver meaningful data to support decision-making, automate routine HR tasks, and analyze enormous volumes of employee data. The future possibilities of AI in HRM are reviewed, along with the potential benefits and innovations that AI may bring to HRM practices. </a:t>
            </a:r>
          </a:p>
          <a:p>
            <a:pPr algn="just">
              <a:buFont typeface="Wingdings" pitchFamily="2" charset="2"/>
              <a:buChar char="q"/>
            </a:pPr>
            <a:r>
              <a:rPr lang="en-US" sz="1400" b="1" dirty="0" err="1">
                <a:latin typeface="Times New Roman" pitchFamily="18" charset="0"/>
                <a:cs typeface="Times New Roman" pitchFamily="18" charset="0"/>
              </a:rPr>
              <a:t>Umasankar</a:t>
            </a:r>
            <a:r>
              <a:rPr lang="en-US" sz="1400" b="1" dirty="0">
                <a:latin typeface="Times New Roman" pitchFamily="18" charset="0"/>
                <a:cs typeface="Times New Roman" pitchFamily="18" charset="0"/>
              </a:rPr>
              <a:t>, A. </a:t>
            </a:r>
            <a:r>
              <a:rPr lang="en-US" sz="1400" b="1" dirty="0" err="1">
                <a:latin typeface="Times New Roman" pitchFamily="18" charset="0"/>
                <a:cs typeface="Times New Roman" pitchFamily="18" charset="0"/>
              </a:rPr>
              <a:t>Murugesan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Padmavathy</a:t>
            </a:r>
            <a:r>
              <a:rPr lang="en-US" sz="1400" b="1" dirty="0">
                <a:latin typeface="Times New Roman" pitchFamily="18" charset="0"/>
                <a:cs typeface="Times New Roman" pitchFamily="18" charset="0"/>
              </a:rPr>
              <a:t> Subramanian, </a:t>
            </a:r>
            <a:r>
              <a:rPr lang="en-US" sz="1400" b="1" dirty="0" err="1">
                <a:latin typeface="Times New Roman" pitchFamily="18" charset="0"/>
                <a:cs typeface="Times New Roman" pitchFamily="18" charset="0"/>
              </a:rPr>
              <a:t>Shefali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Srivastava</a:t>
            </a:r>
            <a:r>
              <a:rPr lang="en-US" sz="1400" b="1" dirty="0">
                <a:latin typeface="Times New Roman" pitchFamily="18" charset="0"/>
                <a:cs typeface="Times New Roman" pitchFamily="18" charset="0"/>
              </a:rPr>
              <a:t>, and </a:t>
            </a:r>
            <a:r>
              <a:rPr lang="en-US" sz="1400" b="1" dirty="0" err="1">
                <a:latin typeface="Times New Roman" pitchFamily="18" charset="0"/>
                <a:cs typeface="Times New Roman" pitchFamily="18" charset="0"/>
              </a:rPr>
              <a:t>Ashish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Dwivedi</a:t>
            </a:r>
            <a:r>
              <a:rPr lang="en-US" sz="1400" b="1" dirty="0">
                <a:latin typeface="Times New Roman" pitchFamily="18" charset="0"/>
                <a:cs typeface="Times New Roman" pitchFamily="18" charset="0"/>
              </a:rPr>
              <a:t> (2023)</a:t>
            </a:r>
            <a:r>
              <a:rPr lang="en-US" sz="1400" dirty="0">
                <a:latin typeface="Times New Roman" pitchFamily="18" charset="0"/>
                <a:cs typeface="Times New Roman" pitchFamily="18" charset="0"/>
              </a:rPr>
              <a:t> "A Study of Artificial Intelligence Impacts on Human Resource Digitalization in Industry 4.0”, Robotics innovation, which encompasses both AI and the </a:t>
            </a:r>
            <a:r>
              <a:rPr lang="en-US" sz="1400" dirty="0" err="1">
                <a:latin typeface="Times New Roman" pitchFamily="18" charset="0"/>
                <a:cs typeface="Times New Roman" pitchFamily="18" charset="0"/>
              </a:rPr>
              <a:t>IoT</a:t>
            </a:r>
            <a:r>
              <a:rPr lang="en-US" sz="1400" dirty="0">
                <a:latin typeface="Times New Roman" pitchFamily="18" charset="0"/>
                <a:cs typeface="Times New Roman" pitchFamily="18" charset="0"/>
              </a:rPr>
              <a:t>, has brought up enormous prospects in the workplace thanks to AI. Industry 4.0 is thought to offer possible advantages in precision, efficiency, and flexibility. Numerous adjustments are necessary for Industry 4.0 deployment, including the HR department. The HR department's skill is increasingly important in Industry 4.0 and offers the company the upper hand. In order to respond to the challenges and demands, HR should be more circumspect and flexible. </a:t>
            </a:r>
          </a:p>
          <a:p>
            <a:pPr algn="just">
              <a:buFont typeface="Wingdings" pitchFamily="2" charset="2"/>
              <a:buChar char="q"/>
            </a:pPr>
            <a:r>
              <a:rPr lang="en-US" sz="1400" b="1" dirty="0">
                <a:latin typeface="Times New Roman" pitchFamily="18" charset="0"/>
                <a:cs typeface="Times New Roman" pitchFamily="18" charset="0"/>
              </a:rPr>
              <a:t>Palos-</a:t>
            </a:r>
            <a:r>
              <a:rPr lang="en-US" sz="1400" b="1" dirty="0" err="1">
                <a:latin typeface="Times New Roman" pitchFamily="18" charset="0"/>
                <a:cs typeface="Times New Roman" pitchFamily="18" charset="0"/>
              </a:rPr>
              <a:t>Sánchez</a:t>
            </a:r>
            <a:r>
              <a:rPr lang="en-US" sz="1400" b="1" dirty="0">
                <a:latin typeface="Times New Roman" pitchFamily="18" charset="0"/>
                <a:cs typeface="Times New Roman" pitchFamily="18" charset="0"/>
              </a:rPr>
              <a:t>, P.R. </a:t>
            </a:r>
            <a:r>
              <a:rPr lang="en-US" sz="1400" b="1" dirty="0" err="1">
                <a:latin typeface="Times New Roman" pitchFamily="18" charset="0"/>
                <a:cs typeface="Times New Roman" pitchFamily="18" charset="0"/>
              </a:rPr>
              <a:t>Baena</a:t>
            </a:r>
            <a:r>
              <a:rPr lang="en-US" sz="1400" b="1" dirty="0">
                <a:latin typeface="Times New Roman" pitchFamily="18" charset="0"/>
                <a:cs typeface="Times New Roman" pitchFamily="18" charset="0"/>
              </a:rPr>
              <a:t>-Luna, P. </a:t>
            </a:r>
            <a:r>
              <a:rPr lang="en-US" sz="1400" b="1" dirty="0" err="1">
                <a:latin typeface="Times New Roman" pitchFamily="18" charset="0"/>
                <a:cs typeface="Times New Roman" pitchFamily="18" charset="0"/>
              </a:rPr>
              <a:t>Badicu</a:t>
            </a:r>
            <a:r>
              <a:rPr lang="en-US" sz="1400" b="1" dirty="0">
                <a:latin typeface="Times New Roman" pitchFamily="18" charset="0"/>
                <a:cs typeface="Times New Roman" pitchFamily="18" charset="0"/>
              </a:rPr>
              <a:t> A., and </a:t>
            </a:r>
            <a:r>
              <a:rPr lang="en-US" sz="1400" b="1" dirty="0" err="1">
                <a:latin typeface="Times New Roman" pitchFamily="18" charset="0"/>
                <a:cs typeface="Times New Roman" pitchFamily="18" charset="0"/>
              </a:rPr>
              <a:t>Infante</a:t>
            </a:r>
            <a:r>
              <a:rPr lang="en-US" sz="1400" b="1" dirty="0">
                <a:latin typeface="Times New Roman" pitchFamily="18" charset="0"/>
                <a:cs typeface="Times New Roman" pitchFamily="18" charset="0"/>
              </a:rPr>
              <a:t>-Moro J.C. (2022),</a:t>
            </a:r>
            <a:r>
              <a:rPr lang="en-US" sz="1400" dirty="0">
                <a:latin typeface="Times New Roman" pitchFamily="18" charset="0"/>
                <a:cs typeface="Times New Roman" pitchFamily="18" charset="0"/>
              </a:rPr>
              <a:t> “Artificial Intelligence and Human Resources Management: A </a:t>
            </a:r>
            <a:r>
              <a:rPr lang="en-US" sz="1400" dirty="0" err="1">
                <a:latin typeface="Times New Roman" pitchFamily="18" charset="0"/>
                <a:cs typeface="Times New Roman" pitchFamily="18" charset="0"/>
              </a:rPr>
              <a:t>Bibliometric</a:t>
            </a:r>
            <a:r>
              <a:rPr lang="en-US" sz="1400" dirty="0">
                <a:latin typeface="Times New Roman" pitchFamily="18" charset="0"/>
                <a:cs typeface="Times New Roman" pitchFamily="18" charset="0"/>
              </a:rPr>
              <a:t> Analysis”, the use of artificial intelligence in businesses is growing. AI has been more and more applicable in the field of human resource management in recent years. The objective of this article is to conduct a </a:t>
            </a:r>
            <a:r>
              <a:rPr lang="en-US" sz="1400" dirty="0" err="1">
                <a:latin typeface="Times New Roman" pitchFamily="18" charset="0"/>
                <a:cs typeface="Times New Roman" pitchFamily="18" charset="0"/>
              </a:rPr>
              <a:t>bibliometric</a:t>
            </a:r>
            <a:r>
              <a:rPr lang="en-US" sz="1400" dirty="0">
                <a:latin typeface="Times New Roman" pitchFamily="18" charset="0"/>
                <a:cs typeface="Times New Roman" pitchFamily="18" charset="0"/>
              </a:rPr>
              <a:t> study of the scientific literature that discusses the use and implications of AI in the field of human resource management in a linked manner. </a:t>
            </a:r>
          </a:p>
          <a:p>
            <a:pPr algn="just">
              <a:buFont typeface="Wingdings" pitchFamily="2" charset="2"/>
              <a:buChar char="q"/>
            </a:pPr>
            <a:r>
              <a:rPr lang="en-US" sz="1400" b="1" dirty="0" err="1">
                <a:latin typeface="Times New Roman" pitchFamily="18" charset="0"/>
                <a:cs typeface="Times New Roman" pitchFamily="18" charset="0"/>
              </a:rPr>
              <a:t>Verma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Richa</a:t>
            </a:r>
            <a:r>
              <a:rPr lang="en-US" sz="1400" b="1" dirty="0">
                <a:latin typeface="Times New Roman" pitchFamily="18" charset="0"/>
                <a:cs typeface="Times New Roman" pitchFamily="18" charset="0"/>
              </a:rPr>
              <a:t>, and </a:t>
            </a:r>
            <a:r>
              <a:rPr lang="en-US" sz="1400" b="1" dirty="0" err="1">
                <a:latin typeface="Times New Roman" pitchFamily="18" charset="0"/>
                <a:cs typeface="Times New Roman" pitchFamily="18" charset="0"/>
              </a:rPr>
              <a:t>Bandi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Srinivas</a:t>
            </a:r>
            <a:r>
              <a:rPr lang="en-US" sz="1400" b="1" dirty="0">
                <a:latin typeface="Times New Roman" pitchFamily="18" charset="0"/>
                <a:cs typeface="Times New Roman" pitchFamily="18" charset="0"/>
              </a:rPr>
              <a:t> (2019), </a:t>
            </a:r>
            <a:r>
              <a:rPr lang="en-US" sz="1400" dirty="0">
                <a:latin typeface="Times New Roman" pitchFamily="18" charset="0"/>
                <a:cs typeface="Times New Roman" pitchFamily="18" charset="0"/>
              </a:rPr>
              <a:t>“Artificial Intelligence and Human Resource Management in the Indian IT Sector”, this article discusses how the evolving IT landscape has led to advances in technology and the application of AI in human resources. Artificial intelligence is being used by almost all businesses in the IT sector to improve the productivity of their human resources. The effort starts with an automated hiring procedure and continues with employee performance reviews. Executives in charge of organizations and human resources are certain that integrating AI into HR tasks like benefit administration and </a:t>
            </a:r>
            <a:r>
              <a:rPr lang="en-US" sz="1400" dirty="0" err="1">
                <a:latin typeface="Times New Roman" pitchFamily="18" charset="0"/>
                <a:cs typeface="Times New Roman" pitchFamily="18" charset="0"/>
              </a:rPr>
              <a:t>onboarding</a:t>
            </a:r>
            <a:r>
              <a:rPr lang="en-US" sz="1400" dirty="0">
                <a:latin typeface="Times New Roman" pitchFamily="18" charset="0"/>
                <a:cs typeface="Times New Roman" pitchFamily="18" charset="0"/>
              </a:rPr>
              <a:t> would enhance the overall work experience. </a:t>
            </a:r>
            <a:endParaRPr lang="en-US" sz="1400" b="1" dirty="0">
              <a:latin typeface="Times New Roman" pitchFamily="18" charset="0"/>
              <a:cs typeface="Times New Roman" pitchFamily="18" charset="0"/>
            </a:endParaRPr>
          </a:p>
          <a:p>
            <a:pPr lvl="0" algn="just">
              <a:lnSpc>
                <a:spcPct val="115000"/>
              </a:lnSpc>
              <a:spcBef>
                <a:spcPts val="0"/>
              </a:spcBef>
              <a:buClr>
                <a:srgbClr val="FE8637"/>
              </a:buClr>
              <a:buFont typeface="Wingdings" pitchFamily="2" charset="2"/>
              <a:buChar char="q"/>
            </a:pPr>
            <a:endParaRPr lang="en-US" sz="1400" dirty="0">
              <a:solidFill>
                <a:srgbClr val="141823"/>
              </a:solidFill>
              <a:latin typeface="Times New Roman" pitchFamily="18" charset="0"/>
              <a:ea typeface="Calibri"/>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622422"/>
          </a:xfrm>
        </p:spPr>
        <p:txBody>
          <a:bodyPr>
            <a:normAutofit fontScale="90000"/>
            <a:scene3d>
              <a:camera prst="orthographicFront"/>
              <a:lightRig rig="threePt" dir="t"/>
            </a:scene3d>
            <a:sp3d extrusionH="57150">
              <a:bevelT w="38100" h="38100" prst="relaxedInset"/>
            </a:sp3d>
          </a:bodyPr>
          <a:lstStyle/>
          <a:p>
            <a:pPr lvl="0" algn="ctr">
              <a:defRPr/>
            </a:pPr>
            <a:br>
              <a:rPr lang="en-IN"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US" sz="3600" b="1" cap="none" dirty="0">
                <a:solidFill>
                  <a:srgbClr val="FF0000"/>
                </a:solidFill>
                <a:effectLst>
                  <a:outerShdw blurRad="53975" dist="22860" dir="5400000" algn="tl" rotWithShape="0">
                    <a:srgbClr val="000000">
                      <a:alpha val="55000"/>
                    </a:srgbClr>
                  </a:outerShdw>
                </a:effectLst>
                <a:latin typeface="Verdana"/>
                <a:ea typeface="+mn-ea"/>
                <a:cs typeface="+mn-cs"/>
              </a:rPr>
              <a:t>RESEARCH METHODOLOGY</a:t>
            </a:r>
            <a:r>
              <a:rPr lang="en-IN"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n-IN" sz="40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124744"/>
            <a:ext cx="8535892" cy="5544616"/>
          </a:xfrm>
        </p:spPr>
        <p:txBody>
          <a:bodyPr>
            <a:normAutofit/>
          </a:bodyPr>
          <a:lstStyle/>
          <a:p>
            <a:pPr algn="just">
              <a:lnSpc>
                <a:spcPct val="120000"/>
              </a:lnSpc>
              <a:buNone/>
            </a:pPr>
            <a:r>
              <a:rPr lang="en-US" sz="1600" dirty="0">
                <a:latin typeface="Times New Roman" pitchFamily="18" charset="0"/>
                <a:cs typeface="Times New Roman" pitchFamily="18" charset="0"/>
              </a:rPr>
              <a:t>The following research methodology has been adopted for the current research work based on the secondary data. </a:t>
            </a:r>
          </a:p>
          <a:p>
            <a:pPr marL="0" lvl="0" indent="0" algn="just">
              <a:lnSpc>
                <a:spcPct val="120000"/>
              </a:lnSpc>
              <a:buClr>
                <a:srgbClr val="FE8637"/>
              </a:buClr>
              <a:buNone/>
            </a:pPr>
            <a:r>
              <a:rPr lang="en-US" sz="1600" b="1" dirty="0">
                <a:solidFill>
                  <a:srgbClr val="FF0000"/>
                </a:solidFill>
                <a:latin typeface="Times New Roman" pitchFamily="18" charset="0"/>
                <a:cs typeface="Times New Roman" pitchFamily="18" charset="0"/>
              </a:rPr>
              <a:t>Secondary Data</a:t>
            </a:r>
          </a:p>
          <a:p>
            <a:pPr marL="0" lvl="0" indent="0" algn="just">
              <a:lnSpc>
                <a:spcPct val="120000"/>
              </a:lnSpc>
              <a:buClr>
                <a:srgbClr val="FE8637"/>
              </a:buClr>
              <a:buNone/>
            </a:pPr>
            <a:r>
              <a:rPr lang="en-US" sz="1600" dirty="0">
                <a:solidFill>
                  <a:prstClr val="black"/>
                </a:solidFill>
                <a:latin typeface="Times New Roman" pitchFamily="18" charset="0"/>
                <a:cs typeface="Times New Roman" pitchFamily="18" charset="0"/>
              </a:rPr>
              <a:t> This study is conceptual framework and descriptive nature in research.</a:t>
            </a:r>
          </a:p>
          <a:p>
            <a:pPr marL="0" lvl="0" indent="0" algn="just">
              <a:lnSpc>
                <a:spcPct val="120000"/>
              </a:lnSpc>
              <a:buClr>
                <a:srgbClr val="FE8637"/>
              </a:buClr>
              <a:buNone/>
            </a:pPr>
            <a:r>
              <a:rPr lang="en-US" sz="1600" dirty="0">
                <a:latin typeface="Times New Roman" pitchFamily="18" charset="0"/>
                <a:cs typeface="Times New Roman" pitchFamily="18" charset="0"/>
              </a:rPr>
              <a:t>The study primarily relied on secondary data as there was no primary research conducted. The research study is using a descriptive research design. The secondary data has been collected from research papers, publications, websites, HR blogs, and survey reports published by various research organizations. </a:t>
            </a:r>
            <a:r>
              <a:rPr lang="en-US" sz="1600" dirty="0">
                <a:solidFill>
                  <a:prstClr val="black"/>
                </a:solidFill>
                <a:latin typeface="Times New Roman" pitchFamily="18" charset="0"/>
                <a:cs typeface="Times New Roman" pitchFamily="18" charset="0"/>
              </a:rPr>
              <a:t>Source of Data: Secondary data- collected from</a:t>
            </a:r>
            <a:r>
              <a:rPr lang="en-IN" sz="1600" dirty="0">
                <a:latin typeface="Times New Roman" pitchFamily="18" charset="0"/>
                <a:cs typeface="Times New Roman" pitchFamily="18" charset="0"/>
              </a:rPr>
              <a:t> research gate, Google scholar, </a:t>
            </a:r>
            <a:r>
              <a:rPr lang="en-IN" sz="1600" dirty="0" err="1">
                <a:latin typeface="Times New Roman" pitchFamily="18" charset="0"/>
                <a:cs typeface="Times New Roman" pitchFamily="18" charset="0"/>
              </a:rPr>
              <a:t>mendeley</a:t>
            </a:r>
            <a:r>
              <a:rPr lang="en-IN" sz="1600" dirty="0">
                <a:latin typeface="Times New Roman" pitchFamily="18" charset="0"/>
                <a:cs typeface="Times New Roman" pitchFamily="18" charset="0"/>
              </a:rPr>
              <a:t> software and search engine websites. </a:t>
            </a:r>
            <a:endParaRPr lang="en-US"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28600" y="4343400"/>
            <a:ext cx="3733800" cy="2286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267200" y="4343400"/>
            <a:ext cx="4343400" cy="2286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Autofit/>
          </a:bodyPr>
          <a:lstStyle/>
          <a:p>
            <a:pPr algn="ctr"/>
            <a:r>
              <a:rPr lang="en-US" sz="2400" b="1" dirty="0">
                <a:solidFill>
                  <a:srgbClr val="FF0000"/>
                </a:solidFill>
                <a:latin typeface="Times New Roman" pitchFamily="18" charset="0"/>
                <a:cs typeface="Times New Roman" pitchFamily="18" charset="0"/>
              </a:rPr>
              <a:t>Electronic HRM: Artificial Intelligence and Automation in the IT Sector</a:t>
            </a:r>
          </a:p>
        </p:txBody>
      </p:sp>
      <p:sp>
        <p:nvSpPr>
          <p:cNvPr id="3" name="Content Placeholder 2"/>
          <p:cNvSpPr>
            <a:spLocks noGrp="1"/>
          </p:cNvSpPr>
          <p:nvPr>
            <p:ph sz="quarter" idx="1"/>
          </p:nvPr>
        </p:nvSpPr>
        <p:spPr>
          <a:xfrm>
            <a:off x="251520" y="1268760"/>
            <a:ext cx="8352928" cy="5360640"/>
          </a:xfrm>
        </p:spPr>
        <p:txBody>
          <a:bodyPr>
            <a:noAutofit/>
          </a:bodyPr>
          <a:lstStyle/>
          <a:p>
            <a:pPr>
              <a:buNone/>
            </a:pPr>
            <a:r>
              <a:rPr lang="en-US" sz="1200" dirty="0">
                <a:latin typeface="Times New Roman" pitchFamily="18" charset="0"/>
                <a:cs typeface="Times New Roman" pitchFamily="18" charset="0"/>
              </a:rPr>
              <a:t>The integration of electronic human resource management with artificial intelligence and automation in the IT sector represents a paradigm shift in how HR functions are executed and optimized. Here are key aspects of EHRM in the context of AI and automation in the IT sector:</a:t>
            </a:r>
          </a:p>
          <a:p>
            <a:r>
              <a:rPr lang="en-US" sz="1200" b="1" dirty="0">
                <a:latin typeface="Times New Roman" pitchFamily="18" charset="0"/>
                <a:cs typeface="Times New Roman" pitchFamily="18" charset="0"/>
              </a:rPr>
              <a:t>Recruitment Transformation:</a:t>
            </a:r>
            <a:r>
              <a:rPr lang="en-US" sz="1200" dirty="0">
                <a:latin typeface="Times New Roman" pitchFamily="18" charset="0"/>
                <a:cs typeface="Times New Roman" pitchFamily="18" charset="0"/>
              </a:rPr>
              <a:t> AI algorithms streamline and enhance the recruitment process, automating candidate sourcing, screening, and matching. This ensures a more efficient and precise selection of talent in the competitive IT job market.</a:t>
            </a:r>
          </a:p>
          <a:p>
            <a:r>
              <a:rPr lang="en-US" sz="1200" b="1" dirty="0">
                <a:latin typeface="Times New Roman" pitchFamily="18" charset="0"/>
                <a:cs typeface="Times New Roman" pitchFamily="18" charset="0"/>
              </a:rPr>
              <a:t>Predictive Analytics for Workforce Planning:</a:t>
            </a:r>
            <a:r>
              <a:rPr lang="en-US" sz="1200" dirty="0">
                <a:latin typeface="Times New Roman" pitchFamily="18" charset="0"/>
                <a:cs typeface="Times New Roman" pitchFamily="18" charset="0"/>
              </a:rPr>
              <a:t> AI-driven predictive analytics enable organizations to forecast workforce needs, identify potential skills gaps, and strategize talent management initiatives to meet the evolving demands of the IT sector.</a:t>
            </a:r>
          </a:p>
          <a:p>
            <a:r>
              <a:rPr lang="en-US" sz="1200" b="1" dirty="0">
                <a:latin typeface="Times New Roman" pitchFamily="18" charset="0"/>
                <a:cs typeface="Times New Roman" pitchFamily="18" charset="0"/>
              </a:rPr>
              <a:t>Personalized Employee Experiences:</a:t>
            </a:r>
            <a:r>
              <a:rPr lang="en-US" sz="1200" dirty="0">
                <a:latin typeface="Times New Roman" pitchFamily="18" charset="0"/>
                <a:cs typeface="Times New Roman" pitchFamily="18" charset="0"/>
              </a:rPr>
              <a:t> Automation and AI technologies tailor employee experiences, from </a:t>
            </a:r>
            <a:r>
              <a:rPr lang="en-US" sz="1200" dirty="0" err="1">
                <a:latin typeface="Times New Roman" pitchFamily="18" charset="0"/>
                <a:cs typeface="Times New Roman" pitchFamily="18" charset="0"/>
              </a:rPr>
              <a:t>onboarding</a:t>
            </a:r>
            <a:r>
              <a:rPr lang="en-US" sz="1200" dirty="0">
                <a:latin typeface="Times New Roman" pitchFamily="18" charset="0"/>
                <a:cs typeface="Times New Roman" pitchFamily="18" charset="0"/>
              </a:rPr>
              <a:t> to ongoing development. Personalization fosters engagement and satisfaction, contributing to a positive work culture in the dynamic IT work environment.</a:t>
            </a:r>
          </a:p>
          <a:p>
            <a:r>
              <a:rPr lang="en-US" sz="1200" b="1" dirty="0">
                <a:latin typeface="Times New Roman" pitchFamily="18" charset="0"/>
                <a:cs typeface="Times New Roman" pitchFamily="18" charset="0"/>
              </a:rPr>
              <a:t>Skills Development and Training:</a:t>
            </a:r>
            <a:r>
              <a:rPr lang="en-US" sz="1200" dirty="0">
                <a:latin typeface="Times New Roman" pitchFamily="18" charset="0"/>
                <a:cs typeface="Times New Roman" pitchFamily="18" charset="0"/>
              </a:rPr>
              <a:t> AI identifies skill gaps and recommends personalized training </a:t>
            </a:r>
            <a:r>
              <a:rPr lang="en-US" sz="1200" dirty="0" err="1">
                <a:latin typeface="Times New Roman" pitchFamily="18" charset="0"/>
                <a:cs typeface="Times New Roman" pitchFamily="18" charset="0"/>
              </a:rPr>
              <a:t>programmes</a:t>
            </a:r>
            <a:r>
              <a:rPr lang="en-US" sz="1200" dirty="0">
                <a:latin typeface="Times New Roman" pitchFamily="18" charset="0"/>
                <a:cs typeface="Times New Roman" pitchFamily="18" charset="0"/>
              </a:rPr>
              <a:t>, ensuring that employees stay relevant in the rapidly evolving IT landscape. This facilitates continuous learning and development.</a:t>
            </a:r>
          </a:p>
          <a:p>
            <a:r>
              <a:rPr lang="en-US" sz="1200" b="1" dirty="0">
                <a:latin typeface="Times New Roman" pitchFamily="18" charset="0"/>
                <a:cs typeface="Times New Roman" pitchFamily="18" charset="0"/>
              </a:rPr>
              <a:t>Efficiency in HR Processes:</a:t>
            </a:r>
            <a:r>
              <a:rPr lang="en-US" sz="1200" dirty="0">
                <a:latin typeface="Times New Roman" pitchFamily="18" charset="0"/>
                <a:cs typeface="Times New Roman" pitchFamily="18" charset="0"/>
              </a:rPr>
              <a:t> Automation streamlines routine HR tasks, freeing up time for HR professionals to focus on strategic initiatives. This efficiency contributes to agility and adaptability in managing the dynamic needs of the IT workforce.</a:t>
            </a:r>
          </a:p>
          <a:p>
            <a:r>
              <a:rPr lang="en-US" sz="1200" b="1" dirty="0">
                <a:latin typeface="Times New Roman" pitchFamily="18" charset="0"/>
                <a:cs typeface="Times New Roman" pitchFamily="18" charset="0"/>
              </a:rPr>
              <a:t>Data-Driven Decision-Making:</a:t>
            </a:r>
            <a:r>
              <a:rPr lang="en-US" sz="1200" dirty="0">
                <a:latin typeface="Times New Roman" pitchFamily="18" charset="0"/>
                <a:cs typeface="Times New Roman" pitchFamily="18" charset="0"/>
              </a:rPr>
              <a:t> AI analytics provide actionable insights from HR data, empowering decision-makers to make informed choices related to talent acquisition, performance management, and overall HR strategy in the IT sector.</a:t>
            </a:r>
          </a:p>
          <a:p>
            <a:r>
              <a:rPr lang="en-US" sz="1200" b="1" dirty="0">
                <a:latin typeface="Times New Roman" pitchFamily="18" charset="0"/>
                <a:cs typeface="Times New Roman" pitchFamily="18" charset="0"/>
              </a:rPr>
              <a:t>Ethical Considerations:</a:t>
            </a:r>
            <a:r>
              <a:rPr lang="en-US" sz="1200" dirty="0">
                <a:latin typeface="Times New Roman" pitchFamily="18" charset="0"/>
                <a:cs typeface="Times New Roman" pitchFamily="18" charset="0"/>
              </a:rPr>
              <a:t> As AI plays a central role, ethical considerations become crucial. Ensuring fairness, transparency, and data privacy in AI-driven HR processes is imperative to build trust and maintain ethical practices.</a:t>
            </a:r>
          </a:p>
          <a:p>
            <a:r>
              <a:rPr lang="en-US" sz="1200" b="1" dirty="0">
                <a:latin typeface="Times New Roman" pitchFamily="18" charset="0"/>
                <a:cs typeface="Times New Roman" pitchFamily="18" charset="0"/>
              </a:rPr>
              <a:t>Remote Work Enablement:</a:t>
            </a:r>
            <a:r>
              <a:rPr lang="en-US" sz="1200" dirty="0">
                <a:latin typeface="Times New Roman" pitchFamily="18" charset="0"/>
                <a:cs typeface="Times New Roman" pitchFamily="18" charset="0"/>
              </a:rPr>
              <a:t> e-HRM, combined with AI and automation, facilitates the management of remote teams by providing tools for virtual collaboration, performance monitoring, and employee well-being support in the IT sector.</a:t>
            </a:r>
          </a:p>
          <a:p>
            <a:r>
              <a:rPr lang="en-US" sz="1200" b="1" dirty="0" err="1">
                <a:latin typeface="Times New Roman" pitchFamily="18" charset="0"/>
                <a:cs typeface="Times New Roman" pitchFamily="18" charset="0"/>
              </a:rPr>
              <a:t>Cybersecurity</a:t>
            </a:r>
            <a:r>
              <a:rPr lang="en-US" sz="1200" b="1" dirty="0">
                <a:latin typeface="Times New Roman" pitchFamily="18" charset="0"/>
                <a:cs typeface="Times New Roman" pitchFamily="18" charset="0"/>
              </a:rPr>
              <a:t> in HR Data:</a:t>
            </a:r>
            <a:r>
              <a:rPr lang="en-US" sz="1200" dirty="0">
                <a:latin typeface="Times New Roman" pitchFamily="18" charset="0"/>
                <a:cs typeface="Times New Roman" pitchFamily="18" charset="0"/>
              </a:rPr>
              <a:t> With the increasing reliance on AI, safeguarding sensitive HR data is paramount. Robust </a:t>
            </a:r>
            <a:r>
              <a:rPr lang="en-US" sz="1200" dirty="0" err="1">
                <a:latin typeface="Times New Roman" pitchFamily="18" charset="0"/>
                <a:cs typeface="Times New Roman" pitchFamily="18" charset="0"/>
              </a:rPr>
              <a:t>cybersecurity</a:t>
            </a:r>
            <a:r>
              <a:rPr lang="en-US" sz="1200" dirty="0">
                <a:latin typeface="Times New Roman" pitchFamily="18" charset="0"/>
                <a:cs typeface="Times New Roman" pitchFamily="18" charset="0"/>
              </a:rPr>
              <a:t> measures are essential to protect against potential breaches and ensure the integrity of employee information.</a:t>
            </a:r>
          </a:p>
          <a:p>
            <a:r>
              <a:rPr lang="en-US" sz="1200" b="1" dirty="0">
                <a:latin typeface="Times New Roman" pitchFamily="18" charset="0"/>
                <a:cs typeface="Times New Roman" pitchFamily="18" charset="0"/>
              </a:rPr>
              <a:t>Continuous Technological Adaptation:</a:t>
            </a:r>
            <a:r>
              <a:rPr lang="en-US" sz="1200" dirty="0">
                <a:latin typeface="Times New Roman" pitchFamily="18" charset="0"/>
                <a:cs typeface="Times New Roman" pitchFamily="18" charset="0"/>
              </a:rPr>
              <a:t> e-HRM systems need to be adaptive to emerging technologies. Integrating with new tools and platforms allows HR professionals in the IT sector to stay ahead in a rapidly changing technological landscape.</a:t>
            </a:r>
          </a:p>
        </p:txBody>
      </p:sp>
    </p:spTree>
    <p:extLst>
      <p:ext uri="{BB962C8B-B14F-4D97-AF65-F5344CB8AC3E}">
        <p14:creationId xmlns:p14="http://schemas.microsoft.com/office/powerpoint/2010/main" val="381230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Autofit/>
          </a:bodyPr>
          <a:lstStyle/>
          <a:p>
            <a:pPr algn="ctr"/>
            <a:r>
              <a:rPr lang="en-US" sz="2800" b="1" dirty="0">
                <a:solidFill>
                  <a:srgbClr val="FF0000"/>
                </a:solidFill>
                <a:latin typeface="Times New Roman" pitchFamily="18" charset="0"/>
                <a:cs typeface="Times New Roman" pitchFamily="18" charset="0"/>
              </a:rPr>
              <a:t>The Future of Electronic Human Resource Management in the IT Sector</a:t>
            </a:r>
          </a:p>
        </p:txBody>
      </p:sp>
      <p:sp>
        <p:nvSpPr>
          <p:cNvPr id="3" name="Content Placeholder 2"/>
          <p:cNvSpPr>
            <a:spLocks noGrp="1"/>
          </p:cNvSpPr>
          <p:nvPr>
            <p:ph sz="quarter" idx="1"/>
          </p:nvPr>
        </p:nvSpPr>
        <p:spPr>
          <a:xfrm>
            <a:off x="251520" y="1268760"/>
            <a:ext cx="8352928" cy="5256584"/>
          </a:xfrm>
        </p:spPr>
        <p:txBody>
          <a:bodyPr>
            <a:noAutofit/>
          </a:bodyPr>
          <a:lstStyle/>
          <a:p>
            <a:pPr algn="just">
              <a:buNone/>
            </a:pPr>
            <a:r>
              <a:rPr lang="en-US" sz="1200" dirty="0"/>
              <a:t>The future of e-HRM in the IT sector is poised for a profound transformation with the integration of artificial intelligence and automation. This evolution is driven by a range of advancements that promise to reshape HR functions and redefine the relationship between technology and human resource management.</a:t>
            </a:r>
          </a:p>
          <a:p>
            <a:pPr algn="just"/>
            <a:r>
              <a:rPr lang="en-US" sz="1200" b="1" dirty="0"/>
              <a:t>Efficiency Revolution:</a:t>
            </a:r>
            <a:r>
              <a:rPr lang="en-US" sz="1200" dirty="0"/>
              <a:t> AI and automation will revolutionize HR processes, streamlining tasks such as recruitment, </a:t>
            </a:r>
            <a:r>
              <a:rPr lang="en-US" sz="1200" dirty="0" err="1"/>
              <a:t>onboarding</a:t>
            </a:r>
            <a:r>
              <a:rPr lang="en-US" sz="1200" dirty="0"/>
              <a:t>, and performance management. This efficiency will allow HR professionals in the IT sector to focus on strategic initiatives and high-value activities.</a:t>
            </a:r>
          </a:p>
          <a:p>
            <a:pPr algn="just"/>
            <a:r>
              <a:rPr lang="en-US" sz="1200" b="1" dirty="0"/>
              <a:t>Data-Driven Decision-Making:</a:t>
            </a:r>
            <a:r>
              <a:rPr lang="en-US" sz="1200" dirty="0"/>
              <a:t> The integration of AI will enable HR teams to harness the power of data analytics for more informed decision-making. Predictive analytics will play a crucial role in workforce planning, talent management, and identifying trends within the IT workforce.</a:t>
            </a:r>
          </a:p>
          <a:p>
            <a:pPr algn="just"/>
            <a:r>
              <a:rPr lang="en-US" sz="1200" b="1" dirty="0" err="1"/>
              <a:t>Personalised</a:t>
            </a:r>
            <a:r>
              <a:rPr lang="en-US" sz="1200" b="1" dirty="0"/>
              <a:t> Employee Experiences:</a:t>
            </a:r>
            <a:r>
              <a:rPr lang="en-US" sz="1200" dirty="0"/>
              <a:t> Automation will facilitate the delivery of personalized experiences for employees. From </a:t>
            </a:r>
            <a:r>
              <a:rPr lang="en-US" sz="1200" dirty="0" err="1"/>
              <a:t>onboarding</a:t>
            </a:r>
            <a:r>
              <a:rPr lang="en-US" sz="1200" dirty="0"/>
              <a:t> to professional development, AI-driven systems will adapt to individual needs, contributing to higher job satisfaction and retention rates in the IT industry.</a:t>
            </a:r>
          </a:p>
          <a:p>
            <a:pPr algn="just"/>
            <a:r>
              <a:rPr lang="en-US" sz="1200" b="1" dirty="0"/>
              <a:t>Recruitment Transformation:</a:t>
            </a:r>
            <a:r>
              <a:rPr lang="en-US" sz="1200" dirty="0"/>
              <a:t> AI algorithms will revolutionize the recruitment process by analyzing vast datasets to identify the most suitable candidates. This will result in more accurate and efficient hiring processes, addressing the dynamic talent needs of the rapidly evolving IT sector.</a:t>
            </a:r>
          </a:p>
          <a:p>
            <a:pPr algn="just"/>
            <a:r>
              <a:rPr lang="en-US" sz="1200" b="1" dirty="0"/>
              <a:t>Continuous Learning and </a:t>
            </a:r>
            <a:r>
              <a:rPr lang="en-US" sz="1200" b="1" dirty="0" err="1"/>
              <a:t>Upskilling</a:t>
            </a:r>
            <a:r>
              <a:rPr lang="en-US" sz="1200" b="1" dirty="0"/>
              <a:t>:</a:t>
            </a:r>
            <a:r>
              <a:rPr lang="en-US" sz="1200" dirty="0"/>
              <a:t> AI will play a pivotal role in identifying skills gaps within the IT workforce. </a:t>
            </a:r>
            <a:r>
              <a:rPr lang="en-US" sz="1200" dirty="0" err="1"/>
              <a:t>Personalised</a:t>
            </a:r>
            <a:r>
              <a:rPr lang="en-US" sz="1200" dirty="0"/>
              <a:t> learning paths and </a:t>
            </a:r>
            <a:r>
              <a:rPr lang="en-US" sz="1200" dirty="0" err="1"/>
              <a:t>upskilling</a:t>
            </a:r>
            <a:r>
              <a:rPr lang="en-US" sz="1200" dirty="0"/>
              <a:t> </a:t>
            </a:r>
            <a:r>
              <a:rPr lang="en-US" sz="1200" dirty="0" err="1"/>
              <a:t>programmes</a:t>
            </a:r>
            <a:r>
              <a:rPr lang="en-US" sz="1200" dirty="0"/>
              <a:t> will ensure that employees remain competitive in the face of technological advancements.</a:t>
            </a:r>
          </a:p>
          <a:p>
            <a:pPr algn="just"/>
            <a:r>
              <a:rPr lang="en-US" sz="1200" b="1" dirty="0"/>
              <a:t>Ethical Considerations:</a:t>
            </a:r>
            <a:r>
              <a:rPr lang="en-US" sz="1200" dirty="0"/>
              <a:t> As AI becomes more integrated into HRM, ethical considerations will become increasingly important. Ensuring fairness, transparency, and data privacy will be paramount to maintaining trust and ethical practices within the IT sector.</a:t>
            </a:r>
          </a:p>
          <a:p>
            <a:pPr algn="just"/>
            <a:r>
              <a:rPr lang="en-US" sz="1200" b="1" dirty="0"/>
              <a:t>Adaptability to Emerging Technologies:</a:t>
            </a:r>
            <a:r>
              <a:rPr lang="en-US" sz="1200" dirty="0"/>
              <a:t> EHRM systems will need to demonstrate a high degree of adaptability to keep pace with emerging technologies. Integrating with new tools and platforms will be crucial to staying ahead in the dynamic IT landscape.</a:t>
            </a:r>
          </a:p>
          <a:p>
            <a:pPr lvl="0" algn="just">
              <a:buClr>
                <a:srgbClr val="FE8637"/>
              </a:buClr>
              <a:buFont typeface="Wingdings" pitchFamily="2" charset="2"/>
              <a:buChar char="v"/>
            </a:pPr>
            <a:endParaRPr lang="en-US" sz="1200" dirty="0">
              <a:solidFill>
                <a:prstClr val="black"/>
              </a:solidFill>
              <a:latin typeface="Times New Roman" pitchFamily="18" charset="0"/>
              <a:cs typeface="Times New Roman" pitchFamily="18" charset="0"/>
            </a:endParaRPr>
          </a:p>
          <a:p>
            <a:pPr lvl="0" algn="just">
              <a:buClr>
                <a:srgbClr val="FE8637"/>
              </a:buClr>
              <a:buFont typeface="Wingdings" pitchFamily="2" charset="2"/>
              <a:buChar char="v"/>
            </a:pPr>
            <a:endParaRPr lang="en-US" sz="1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906186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352928" cy="100811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800" b="1" dirty="0">
                <a:solidFill>
                  <a:srgbClr val="FF0000"/>
                </a:solidFill>
              </a:rPr>
              <a:t>Benefits of Artificial Intelligence and Automation in the IT Sector</a:t>
            </a:r>
            <a:endParaRPr lang="en-IN" sz="2800" b="1" cap="none" dirty="0">
              <a:ln w="11430">
                <a:solidFill>
                  <a:schemeClr val="accent3">
                    <a:lumMod val="50000"/>
                  </a:schemeClr>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340768"/>
            <a:ext cx="8463884" cy="5364832"/>
          </a:xfrm>
        </p:spPr>
        <p:txBody>
          <a:bodyPr>
            <a:noAutofit/>
          </a:bodyPr>
          <a:lstStyle/>
          <a:p>
            <a:r>
              <a:rPr lang="en-US" sz="1600" dirty="0">
                <a:latin typeface="Times New Roman" pitchFamily="18" charset="0"/>
                <a:cs typeface="Times New Roman" pitchFamily="18" charset="0"/>
              </a:rPr>
              <a:t>Automation of routine HR tasks and processes through AI leads to increased efficiency, allowing HR professionals in the IT sector to focus on strategic initiatives and high-value activities. </a:t>
            </a:r>
          </a:p>
          <a:p>
            <a:r>
              <a:rPr lang="en-US" sz="1600" dirty="0">
                <a:latin typeface="Times New Roman" pitchFamily="18" charset="0"/>
                <a:cs typeface="Times New Roman" pitchFamily="18" charset="0"/>
              </a:rPr>
              <a:t>AI-driven analytics provide HR teams with data-driven insights, enabling more informed and strategic decision-making in talent management, workforce planning, and overall HR functions. </a:t>
            </a:r>
          </a:p>
          <a:p>
            <a:r>
              <a:rPr lang="en-US" sz="1600" dirty="0">
                <a:latin typeface="Times New Roman" pitchFamily="18" charset="0"/>
                <a:cs typeface="Times New Roman" pitchFamily="18" charset="0"/>
              </a:rPr>
              <a:t>Automation reduces manual workloads, leading to cost savings for organizations in the IT sector. This includes savings on time, resources, and potential errors associated with manual HR processes. </a:t>
            </a:r>
          </a:p>
          <a:p>
            <a:r>
              <a:rPr lang="en-US" sz="1600" dirty="0">
                <a:latin typeface="Times New Roman" pitchFamily="18" charset="0"/>
                <a:cs typeface="Times New Roman" pitchFamily="18" charset="0"/>
              </a:rPr>
              <a:t>AI in recruitment processes enhances accuracy in candidate selection by analyzing data beyond traditional parameters. This results in more precise matches between job requirements and candidate skills in the IT industry. </a:t>
            </a:r>
          </a:p>
          <a:p>
            <a:r>
              <a:rPr lang="en-US" sz="1600" dirty="0">
                <a:latin typeface="Times New Roman" pitchFamily="18" charset="0"/>
                <a:cs typeface="Times New Roman" pitchFamily="18" charset="0"/>
              </a:rPr>
              <a:t>AI applications can tailor HR interactions and interventions, creating personalized experiences for employees in the IT sector, thereby contributing to increased job satisfaction and engagement. </a:t>
            </a:r>
          </a:p>
          <a:p>
            <a:r>
              <a:rPr lang="en-US" sz="1600" dirty="0">
                <a:latin typeface="Times New Roman" pitchFamily="18" charset="0"/>
                <a:cs typeface="Times New Roman" pitchFamily="18" charset="0"/>
              </a:rPr>
              <a:t>Automation expedites the </a:t>
            </a:r>
            <a:r>
              <a:rPr lang="en-US" sz="1600" dirty="0" err="1">
                <a:latin typeface="Times New Roman" pitchFamily="18" charset="0"/>
                <a:cs typeface="Times New Roman" pitchFamily="18" charset="0"/>
              </a:rPr>
              <a:t>onboarding</a:t>
            </a:r>
            <a:r>
              <a:rPr lang="en-US" sz="1600" dirty="0">
                <a:latin typeface="Times New Roman" pitchFamily="18" charset="0"/>
                <a:cs typeface="Times New Roman" pitchFamily="18" charset="0"/>
              </a:rPr>
              <a:t> process, ensuring that new hires in the IT sector can quickly integrate into their roles, access necessary information, and contribute effectively to the organization. </a:t>
            </a:r>
          </a:p>
          <a:p>
            <a:r>
              <a:rPr lang="en-US" sz="1600" dirty="0">
                <a:latin typeface="Times New Roman" pitchFamily="18" charset="0"/>
                <a:cs typeface="Times New Roman" pitchFamily="18" charset="0"/>
              </a:rPr>
              <a:t>Predictive analytics powered by AI enable HR teams to proactively identify and address talent gaps, ensuring that the IT sector has the right skills and capacities to meet future demands. </a:t>
            </a: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982856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1_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5563</TotalTime>
  <Words>3513</Words>
  <Application>Microsoft Office PowerPoint</Application>
  <PresentationFormat>On-screen Show (4:3)</PresentationFormat>
  <Paragraphs>130</Paragraphs>
  <Slides>14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Century Schoolbook</vt:lpstr>
      <vt:lpstr>Monotype Corsiva</vt:lpstr>
      <vt:lpstr>Times New Roman</vt:lpstr>
      <vt:lpstr>Verdana</vt:lpstr>
      <vt:lpstr>Wingdings</vt:lpstr>
      <vt:lpstr>Wingdings 2</vt:lpstr>
      <vt:lpstr>Oriel</vt:lpstr>
      <vt:lpstr>Aspect</vt:lpstr>
      <vt:lpstr>1_Aspect</vt:lpstr>
      <vt:lpstr>PowerPoint Presentation</vt:lpstr>
      <vt:lpstr>INTRODUCTION</vt:lpstr>
      <vt:lpstr>PROBLEM OF THE STUDY</vt:lpstr>
      <vt:lpstr> OBJECTIVES OF THE STUDY</vt:lpstr>
      <vt:lpstr>REVIEW OF LITERATURE</vt:lpstr>
      <vt:lpstr> RESEARCH METHODOLOGY </vt:lpstr>
      <vt:lpstr>Electronic HRM: Artificial Intelligence and Automation in the IT Sector</vt:lpstr>
      <vt:lpstr>The Future of Electronic Human Resource Management in the IT Sector</vt:lpstr>
      <vt:lpstr>Benefits of Artificial Intelligence and Automation in the IT Sector</vt:lpstr>
      <vt:lpstr> Challenges of Artificial Intelligence and Automation in the IT Sector</vt:lpstr>
      <vt:lpstr>The Top IT Companies in India  </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FINANCIAL REPORTING PRACTICES OF INDIAN COMPANIES - A STUDY WITH REFERENCE TO COMPANIES IN CHENNAI REGION</dc:title>
  <dc:creator>Bhabiya</dc:creator>
  <cp:lastModifiedBy>Advocate Dr Kazi Abdul Mannan</cp:lastModifiedBy>
  <cp:revision>389</cp:revision>
  <dcterms:created xsi:type="dcterms:W3CDTF">2018-09-09T05:08:45Z</dcterms:created>
  <dcterms:modified xsi:type="dcterms:W3CDTF">2023-11-15T14:40:30Z</dcterms:modified>
</cp:coreProperties>
</file>