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1" r:id="rId1"/>
  </p:sldMasterIdLst>
  <p:notesMasterIdLst>
    <p:notesMasterId r:id="rId17"/>
  </p:notesMasterIdLst>
  <p:sldIdLst>
    <p:sldId id="257" r:id="rId2"/>
    <p:sldId id="259" r:id="rId3"/>
    <p:sldId id="260" r:id="rId4"/>
    <p:sldId id="261" r:id="rId5"/>
    <p:sldId id="258" r:id="rId6"/>
    <p:sldId id="262" r:id="rId7"/>
    <p:sldId id="263" r:id="rId8"/>
    <p:sldId id="268" r:id="rId9"/>
    <p:sldId id="270" r:id="rId10"/>
    <p:sldId id="269" r:id="rId11"/>
    <p:sldId id="265" r:id="rId12"/>
    <p:sldId id="271" r:id="rId13"/>
    <p:sldId id="264" r:id="rId14"/>
    <p:sldId id="266"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A4178-35DA-4FCB-B6A8-B6E6445242B8}" type="datetimeFigureOut">
              <a:rPr lang="en-GB" smtClean="0"/>
              <a:t>15/11/2023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C6E482-1134-4DA8-A6A4-5938397B1E41}" type="slidenum">
              <a:rPr lang="en-GB" smtClean="0"/>
              <a:t>‹#›</a:t>
            </a:fld>
            <a:endParaRPr lang="en-GB"/>
          </a:p>
        </p:txBody>
      </p:sp>
    </p:spTree>
    <p:extLst>
      <p:ext uri="{BB962C8B-B14F-4D97-AF65-F5344CB8AC3E}">
        <p14:creationId xmlns:p14="http://schemas.microsoft.com/office/powerpoint/2010/main" val="426065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F71720-921D-49A3-AF7F-BBF1BC0E7264}"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45410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482D2-BB95-4FF3-811C-2C653C84F9E7}"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55995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A252E-CD8C-4D4A-8CDD-397937DB6FF2}"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690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9EA94D3-D1A0-4DE0-86D9-741A0418A2C6}" type="datetime1">
              <a:rPr lang="en-IN" smtClean="0"/>
              <a:t>15-11-2023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836575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4C1204-146E-4CF5-BE6D-C861B6E350A1}" type="datetime1">
              <a:rPr lang="en-IN" smtClean="0"/>
              <a:t>15-11-2023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479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C1B81F-F029-4E4B-A94D-7AC16D9439E6}" type="datetime1">
              <a:rPr lang="en-IN" smtClean="0"/>
              <a:t>15-11-2023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581964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CFB0F-27E4-44F6-A5F8-C023278A9245}"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44279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EBD0C-A8A8-402A-84E0-B8F0027A890E}"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5924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AB77E9-CDBD-4218-A4BC-CF0615906205}"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27827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FA3571-8F0E-47F2-BC78-B7D353433BB1}" type="datetime1">
              <a:rPr lang="en-IN" smtClean="0"/>
              <a:t>15-11-2023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89085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B77BF2-D221-4AA1-A575-7E6B37157439}" type="datetime1">
              <a:rPr lang="en-IN" smtClean="0"/>
              <a:t>15-11-2023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71250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852EAB-5A93-4DFA-AFC2-3803A2F662A2}" type="datetime1">
              <a:rPr lang="en-IN" smtClean="0"/>
              <a:t>15-11-2023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86735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0D98C3-DE28-402E-B4EC-6A097F39FC4B}" type="datetime1">
              <a:rPr lang="en-IN" smtClean="0"/>
              <a:t>15-11-2023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62888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C3AEC-642E-4736-A24A-C16537ECB0A0}" type="datetime1">
              <a:rPr lang="en-IN" smtClean="0"/>
              <a:t>15-11-2023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16825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EF0893-8D95-4433-9B55-7C52451E5446}" type="datetime1">
              <a:rPr lang="en-IN" smtClean="0"/>
              <a:t>15-11-2023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68405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95CA2B-BF27-41D7-B0DC-C804E9C8F5C0}" type="datetime1">
              <a:rPr lang="en-IN" smtClean="0"/>
              <a:t>15-11-2023</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55379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925982-7CC3-453E-8441-F9B3803E41CF}" type="datetime1">
              <a:rPr lang="en-IN" smtClean="0"/>
              <a:t>15-11-2023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6FAD33-A63E-44E8-80E1-AA9818216E61}" type="slidenum">
              <a:rPr lang="en-IN" smtClean="0"/>
              <a:t>‹#›</a:t>
            </a:fld>
            <a:endParaRPr lang="en-IN"/>
          </a:p>
        </p:txBody>
      </p:sp>
    </p:spTree>
    <p:extLst>
      <p:ext uri="{BB962C8B-B14F-4D97-AF65-F5344CB8AC3E}">
        <p14:creationId xmlns:p14="http://schemas.microsoft.com/office/powerpoint/2010/main" val="353224941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B220-E8AE-9E48-F622-8E7CEA2DFF6B}"/>
              </a:ext>
            </a:extLst>
          </p:cNvPr>
          <p:cNvSpPr>
            <a:spLocks noGrp="1"/>
          </p:cNvSpPr>
          <p:nvPr>
            <p:ph type="ctrTitle"/>
          </p:nvPr>
        </p:nvSpPr>
        <p:spPr>
          <a:xfrm>
            <a:off x="896644" y="206188"/>
            <a:ext cx="10164933" cy="1987456"/>
          </a:xfrm>
        </p:spPr>
        <p:txBody>
          <a:bodyPr>
            <a:noAutofit/>
          </a:bodyPr>
          <a:lstStyle/>
          <a:p>
            <a:pPr marL="342900" indent="-342900" algn="just">
              <a:buFont typeface="Wingdings" panose="05000000000000000000" pitchFamily="2" charset="2"/>
              <a:buChar char="v"/>
            </a:pPr>
            <a:r>
              <a:rPr lang="en-IN" sz="2800" b="1" dirty="0">
                <a:effectLst/>
                <a:latin typeface="Times New Roman" panose="02020603050405020304" pitchFamily="18" charset="0"/>
                <a:ea typeface="Calibri" panose="020F0502020204030204" pitchFamily="34" charset="0"/>
                <a:cs typeface="Shruti" panose="020B0502040204020203" pitchFamily="34" charset="0"/>
              </a:rPr>
              <a:t>AN ANALYTICAL STUDY OF COMPARISON BETWEEN STATE NUTRITIONAL INDEX (SNI) AND HDI FOR </a:t>
            </a:r>
            <a:r>
              <a:rPr lang="en-GB" sz="2800" b="1" dirty="0">
                <a:effectLst/>
                <a:latin typeface="Times New Roman" panose="02020603050405020304" pitchFamily="18" charset="0"/>
                <a:ea typeface="Calibri" panose="020F0502020204030204" pitchFamily="34" charset="0"/>
                <a:cs typeface="Shruti" panose="020B0502040204020203" pitchFamily="34" charset="0"/>
              </a:rPr>
              <a:t>INDIAN</a:t>
            </a:r>
            <a:r>
              <a:rPr lang="en-IN" sz="2800" b="1" dirty="0">
                <a:effectLst/>
                <a:latin typeface="Times New Roman" panose="02020603050405020304" pitchFamily="18" charset="0"/>
                <a:ea typeface="Calibri" panose="020F0502020204030204" pitchFamily="34" charset="0"/>
                <a:cs typeface="Shruti" panose="020B0502040204020203" pitchFamily="34" charset="0"/>
              </a:rPr>
              <a:t> STATES</a:t>
            </a:r>
            <a:endParaRPr lang="en-IN" sz="32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861E8AF-A570-99E4-499F-3EA969CC180F}"/>
              </a:ext>
            </a:extLst>
          </p:cNvPr>
          <p:cNvSpPr>
            <a:spLocks noGrp="1"/>
          </p:cNvSpPr>
          <p:nvPr>
            <p:ph type="subTitle" idx="1"/>
          </p:nvPr>
        </p:nvSpPr>
        <p:spPr/>
        <p:txBody>
          <a:bodyPr>
            <a:normAutofit/>
          </a:bodyPr>
          <a:lstStyle/>
          <a:p>
            <a:r>
              <a:rPr lang="en-IN" sz="2200" dirty="0">
                <a:latin typeface="Times New Roman" panose="02020603050405020304" pitchFamily="18" charset="0"/>
                <a:cs typeface="Times New Roman" panose="02020603050405020304" pitchFamily="18" charset="0"/>
              </a:rPr>
              <a:t>                                                                                  Urvisha J. Mataliya</a:t>
            </a:r>
          </a:p>
          <a:p>
            <a:r>
              <a:rPr lang="en-IN" sz="2200" dirty="0">
                <a:latin typeface="Times New Roman" panose="02020603050405020304" pitchFamily="18" charset="0"/>
                <a:cs typeface="Times New Roman" panose="02020603050405020304" pitchFamily="18" charset="0"/>
              </a:rPr>
              <a:t>                                                                                  Dr. Vijay S. Jariwala</a:t>
            </a:r>
          </a:p>
        </p:txBody>
      </p:sp>
      <p:sp>
        <p:nvSpPr>
          <p:cNvPr id="4" name="Slide Number Placeholder 3">
            <a:extLst>
              <a:ext uri="{FF2B5EF4-FFF2-40B4-BE49-F238E27FC236}">
                <a16:creationId xmlns:a16="http://schemas.microsoft.com/office/drawing/2014/main" id="{9E0043BC-A10E-41D8-0F56-B09F345A44FA}"/>
              </a:ext>
            </a:extLst>
          </p:cNvPr>
          <p:cNvSpPr>
            <a:spLocks noGrp="1"/>
          </p:cNvSpPr>
          <p:nvPr>
            <p:ph type="sldNum" sz="quarter" idx="12"/>
          </p:nvPr>
        </p:nvSpPr>
        <p:spPr>
          <a:xfrm>
            <a:off x="10354733" y="5138928"/>
            <a:ext cx="1193868" cy="640080"/>
          </a:xfrm>
        </p:spPr>
        <p:txBody>
          <a:bodyPr/>
          <a:lstStyle/>
          <a:p>
            <a:fld id="{696FE563-DFBC-4D02-9E20-0805F4F5E503}" type="slidenum">
              <a:rPr lang="en-IN" smtClean="0"/>
              <a:t>1</a:t>
            </a:fld>
            <a:endParaRPr lang="en-IN"/>
          </a:p>
        </p:txBody>
      </p:sp>
      <p:sp>
        <p:nvSpPr>
          <p:cNvPr id="5" name="TextBox 4">
            <a:extLst>
              <a:ext uri="{FF2B5EF4-FFF2-40B4-BE49-F238E27FC236}">
                <a16:creationId xmlns:a16="http://schemas.microsoft.com/office/drawing/2014/main" id="{502B335A-DAA7-8A49-EFB8-52BB4ECBBCC5}"/>
              </a:ext>
            </a:extLst>
          </p:cNvPr>
          <p:cNvSpPr txBox="1"/>
          <p:nvPr/>
        </p:nvSpPr>
        <p:spPr>
          <a:xfrm>
            <a:off x="494647" y="4494911"/>
            <a:ext cx="385482" cy="369332"/>
          </a:xfrm>
          <a:prstGeom prst="rect">
            <a:avLst/>
          </a:prstGeom>
          <a:noFill/>
        </p:spPr>
        <p:txBody>
          <a:bodyPr wrap="square" rtlCol="0">
            <a:spAutoFit/>
          </a:bodyPr>
          <a:lstStyle/>
          <a:p>
            <a:r>
              <a:rPr lang="en-GB" dirty="0">
                <a:solidFill>
                  <a:schemeClr val="bg1">
                    <a:lumMod val="95000"/>
                  </a:schemeClr>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283026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7C96-F73E-9BA6-3904-3DDE4D77F848}"/>
              </a:ext>
            </a:extLst>
          </p:cNvPr>
          <p:cNvSpPr>
            <a:spLocks noGrp="1"/>
          </p:cNvSpPr>
          <p:nvPr>
            <p:ph type="title"/>
          </p:nvPr>
        </p:nvSpPr>
        <p:spPr>
          <a:xfrm>
            <a:off x="1640156" y="686863"/>
            <a:ext cx="8911687" cy="1280890"/>
          </a:xfrm>
        </p:spPr>
        <p:txBody>
          <a:bodyPr>
            <a:normAutofit/>
          </a:bodyPr>
          <a:lstStyle/>
          <a:p>
            <a:pPr marL="514350" indent="-514350" algn="just">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Table – 2 Prevalence of malnutrition in NFHS-5 (2019-21)</a:t>
            </a:r>
          </a:p>
        </p:txBody>
      </p:sp>
      <p:graphicFrame>
        <p:nvGraphicFramePr>
          <p:cNvPr id="4" name="Content Placeholder 3">
            <a:extLst>
              <a:ext uri="{FF2B5EF4-FFF2-40B4-BE49-F238E27FC236}">
                <a16:creationId xmlns:a16="http://schemas.microsoft.com/office/drawing/2014/main" id="{34907F0C-817A-984C-6332-61046E5D5829}"/>
              </a:ext>
            </a:extLst>
          </p:cNvPr>
          <p:cNvGraphicFramePr>
            <a:graphicFrameLocks noGrp="1"/>
          </p:cNvGraphicFramePr>
          <p:nvPr>
            <p:ph idx="1"/>
            <p:extLst>
              <p:ext uri="{D42A27DB-BD31-4B8C-83A1-F6EECF244321}">
                <p14:modId xmlns:p14="http://schemas.microsoft.com/office/powerpoint/2010/main" val="391625015"/>
              </p:ext>
            </p:extLst>
          </p:nvPr>
        </p:nvGraphicFramePr>
        <p:xfrm>
          <a:off x="1636444" y="2148840"/>
          <a:ext cx="8915399" cy="2560320"/>
        </p:xfrm>
        <a:graphic>
          <a:graphicData uri="http://schemas.openxmlformats.org/drawingml/2006/table">
            <a:tbl>
              <a:tblPr firstRow="1" bandRow="1">
                <a:tableStyleId>{5C22544A-7EE6-4342-B048-85BDC9FD1C3A}</a:tableStyleId>
              </a:tblPr>
              <a:tblGrid>
                <a:gridCol w="2785588">
                  <a:extLst>
                    <a:ext uri="{9D8B030D-6E8A-4147-A177-3AD203B41FA5}">
                      <a16:colId xmlns:a16="http://schemas.microsoft.com/office/drawing/2014/main" val="3983643946"/>
                    </a:ext>
                  </a:extLst>
                </a:gridCol>
                <a:gridCol w="3158012">
                  <a:extLst>
                    <a:ext uri="{9D8B030D-6E8A-4147-A177-3AD203B41FA5}">
                      <a16:colId xmlns:a16="http://schemas.microsoft.com/office/drawing/2014/main" val="2414118517"/>
                    </a:ext>
                  </a:extLst>
                </a:gridCol>
                <a:gridCol w="2971799">
                  <a:extLst>
                    <a:ext uri="{9D8B030D-6E8A-4147-A177-3AD203B41FA5}">
                      <a16:colId xmlns:a16="http://schemas.microsoft.com/office/drawing/2014/main" val="2455579385"/>
                    </a:ext>
                  </a:extLst>
                </a:gridCol>
              </a:tblGrid>
              <a:tr h="370840">
                <a:tc>
                  <a:txBody>
                    <a:bodyPr/>
                    <a:lstStyle/>
                    <a:p>
                      <a:r>
                        <a:rPr lang="en-GB" sz="2200" b="1" dirty="0">
                          <a:latin typeface="Times New Roman" panose="02020603050405020304" pitchFamily="18" charset="0"/>
                          <a:cs typeface="Times New Roman" panose="02020603050405020304" pitchFamily="18" charset="0"/>
                        </a:rPr>
                        <a:t>Malnutrition type</a:t>
                      </a:r>
                    </a:p>
                  </a:txBody>
                  <a:tcPr marL="77525" marR="77525"/>
                </a:tc>
                <a:tc>
                  <a:txBody>
                    <a:bodyPr/>
                    <a:lstStyle/>
                    <a:p>
                      <a:r>
                        <a:rPr lang="en-GB" sz="2200" b="1" dirty="0">
                          <a:latin typeface="Times New Roman" panose="02020603050405020304" pitchFamily="18" charset="0"/>
                          <a:cs typeface="Times New Roman" panose="02020603050405020304" pitchFamily="18" charset="0"/>
                        </a:rPr>
                        <a:t>Best</a:t>
                      </a:r>
                    </a:p>
                  </a:txBody>
                  <a:tcPr marL="77525" marR="77525"/>
                </a:tc>
                <a:tc>
                  <a:txBody>
                    <a:bodyPr/>
                    <a:lstStyle/>
                    <a:p>
                      <a:r>
                        <a:rPr lang="en-GB" sz="2200" b="1" dirty="0">
                          <a:latin typeface="Times New Roman" panose="02020603050405020304" pitchFamily="18" charset="0"/>
                          <a:cs typeface="Times New Roman" panose="02020603050405020304" pitchFamily="18" charset="0"/>
                        </a:rPr>
                        <a:t>Worst</a:t>
                      </a:r>
                    </a:p>
                  </a:txBody>
                  <a:tcPr marL="77525" marR="77525"/>
                </a:tc>
                <a:extLst>
                  <a:ext uri="{0D108BD9-81ED-4DB2-BD59-A6C34878D82A}">
                    <a16:rowId xmlns:a16="http://schemas.microsoft.com/office/drawing/2014/main" val="211407904"/>
                  </a:ext>
                </a:extLst>
              </a:tr>
              <a:tr h="370840">
                <a:tc>
                  <a:txBody>
                    <a:bodyPr/>
                    <a:lstStyle/>
                    <a:p>
                      <a:r>
                        <a:rPr lang="en-GB" sz="2200" b="1" dirty="0">
                          <a:latin typeface="Times New Roman" panose="02020603050405020304" pitchFamily="18" charset="0"/>
                          <a:cs typeface="Times New Roman" panose="02020603050405020304" pitchFamily="18" charset="0"/>
                        </a:rPr>
                        <a:t>Stunted</a:t>
                      </a:r>
                    </a:p>
                  </a:txBody>
                  <a:tcPr marL="77525" marR="77525"/>
                </a:tc>
                <a:tc>
                  <a:txBody>
                    <a:bodyPr/>
                    <a:lstStyle/>
                    <a:p>
                      <a:r>
                        <a:rPr lang="en-GB" sz="2200" dirty="0">
                          <a:latin typeface="Times New Roman" panose="02020603050405020304" pitchFamily="18" charset="0"/>
                          <a:cs typeface="Times New Roman" panose="02020603050405020304" pitchFamily="18" charset="0"/>
                        </a:rPr>
                        <a:t>Sikkim</a:t>
                      </a:r>
                    </a:p>
                  </a:txBody>
                  <a:tcPr marL="77525" marR="77525"/>
                </a:tc>
                <a:tc>
                  <a:txBody>
                    <a:bodyPr/>
                    <a:lstStyle/>
                    <a:p>
                      <a:r>
                        <a:rPr lang="en-GB" sz="2200" dirty="0">
                          <a:latin typeface="Times New Roman" panose="02020603050405020304" pitchFamily="18" charset="0"/>
                          <a:cs typeface="Times New Roman" panose="02020603050405020304" pitchFamily="18" charset="0"/>
                        </a:rPr>
                        <a:t>Meghalaya</a:t>
                      </a:r>
                    </a:p>
                  </a:txBody>
                  <a:tcPr marL="77525" marR="77525"/>
                </a:tc>
                <a:extLst>
                  <a:ext uri="{0D108BD9-81ED-4DB2-BD59-A6C34878D82A}">
                    <a16:rowId xmlns:a16="http://schemas.microsoft.com/office/drawing/2014/main" val="3092322598"/>
                  </a:ext>
                </a:extLst>
              </a:tr>
              <a:tr h="370840">
                <a:tc>
                  <a:txBody>
                    <a:bodyPr/>
                    <a:lstStyle/>
                    <a:p>
                      <a:r>
                        <a:rPr lang="en-GB" sz="2200" b="1" dirty="0">
                          <a:latin typeface="Times New Roman" panose="02020603050405020304" pitchFamily="18" charset="0"/>
                          <a:cs typeface="Times New Roman" panose="02020603050405020304" pitchFamily="18" charset="0"/>
                        </a:rPr>
                        <a:t>Wasted</a:t>
                      </a:r>
                    </a:p>
                  </a:txBody>
                  <a:tcPr marL="77525" marR="77525"/>
                </a:tc>
                <a:tc>
                  <a:txBody>
                    <a:bodyPr/>
                    <a:lstStyle/>
                    <a:p>
                      <a:r>
                        <a:rPr lang="en-GB" sz="2200" dirty="0">
                          <a:latin typeface="Times New Roman" panose="02020603050405020304" pitchFamily="18" charset="0"/>
                          <a:cs typeface="Times New Roman" panose="02020603050405020304" pitchFamily="18" charset="0"/>
                        </a:rPr>
                        <a:t>Mizoram</a:t>
                      </a:r>
                    </a:p>
                  </a:txBody>
                  <a:tcPr marL="77525" marR="77525"/>
                </a:tc>
                <a:tc>
                  <a:txBody>
                    <a:bodyPr/>
                    <a:lstStyle/>
                    <a:p>
                      <a:r>
                        <a:rPr lang="en-GB" sz="2200" dirty="0">
                          <a:latin typeface="Times New Roman" panose="02020603050405020304" pitchFamily="18" charset="0"/>
                          <a:cs typeface="Times New Roman" panose="02020603050405020304" pitchFamily="18" charset="0"/>
                        </a:rPr>
                        <a:t>Maharashtra</a:t>
                      </a:r>
                    </a:p>
                  </a:txBody>
                  <a:tcPr marL="77525" marR="77525"/>
                </a:tc>
                <a:extLst>
                  <a:ext uri="{0D108BD9-81ED-4DB2-BD59-A6C34878D82A}">
                    <a16:rowId xmlns:a16="http://schemas.microsoft.com/office/drawing/2014/main" val="1889689028"/>
                  </a:ext>
                </a:extLst>
              </a:tr>
              <a:tr h="370840">
                <a:tc>
                  <a:txBody>
                    <a:bodyPr/>
                    <a:lstStyle/>
                    <a:p>
                      <a:r>
                        <a:rPr lang="en-GB" sz="2200" b="1" dirty="0">
                          <a:latin typeface="Times New Roman" panose="02020603050405020304" pitchFamily="18" charset="0"/>
                          <a:cs typeface="Times New Roman" panose="02020603050405020304" pitchFamily="18" charset="0"/>
                        </a:rPr>
                        <a:t>Severely Wasted</a:t>
                      </a:r>
                    </a:p>
                  </a:txBody>
                  <a:tcPr marL="77525" marR="77525"/>
                </a:tc>
                <a:tc>
                  <a:txBody>
                    <a:bodyPr/>
                    <a:lstStyle/>
                    <a:p>
                      <a:r>
                        <a:rPr lang="en-GB" sz="2200" dirty="0">
                          <a:latin typeface="Times New Roman" panose="02020603050405020304" pitchFamily="18" charset="0"/>
                          <a:cs typeface="Times New Roman" panose="02020603050405020304" pitchFamily="18" charset="0"/>
                        </a:rPr>
                        <a:t>Manipur</a:t>
                      </a:r>
                    </a:p>
                  </a:txBody>
                  <a:tcPr marL="77525" marR="77525"/>
                </a:tc>
                <a:tc>
                  <a:txBody>
                    <a:bodyPr/>
                    <a:lstStyle/>
                    <a:p>
                      <a:r>
                        <a:rPr lang="en-GB" sz="2200" dirty="0">
                          <a:latin typeface="Times New Roman" panose="02020603050405020304" pitchFamily="18" charset="0"/>
                          <a:cs typeface="Times New Roman" panose="02020603050405020304" pitchFamily="18" charset="0"/>
                        </a:rPr>
                        <a:t>Maharashtra</a:t>
                      </a:r>
                    </a:p>
                  </a:txBody>
                  <a:tcPr marL="77525" marR="77525"/>
                </a:tc>
                <a:extLst>
                  <a:ext uri="{0D108BD9-81ED-4DB2-BD59-A6C34878D82A}">
                    <a16:rowId xmlns:a16="http://schemas.microsoft.com/office/drawing/2014/main" val="2742967793"/>
                  </a:ext>
                </a:extLst>
              </a:tr>
              <a:tr h="370840">
                <a:tc>
                  <a:txBody>
                    <a:bodyPr/>
                    <a:lstStyle/>
                    <a:p>
                      <a:r>
                        <a:rPr lang="en-GB" sz="2200" b="1" dirty="0">
                          <a:latin typeface="Times New Roman" panose="02020603050405020304" pitchFamily="18" charset="0"/>
                          <a:cs typeface="Times New Roman" panose="02020603050405020304" pitchFamily="18" charset="0"/>
                        </a:rPr>
                        <a:t>Underweight</a:t>
                      </a:r>
                    </a:p>
                  </a:txBody>
                  <a:tcPr marL="77525" marR="77525"/>
                </a:tc>
                <a:tc>
                  <a:txBody>
                    <a:bodyPr/>
                    <a:lstStyle/>
                    <a:p>
                      <a:r>
                        <a:rPr lang="en-GB" sz="2200" dirty="0">
                          <a:latin typeface="Times New Roman" panose="02020603050405020304" pitchFamily="18" charset="0"/>
                          <a:cs typeface="Times New Roman" panose="02020603050405020304" pitchFamily="18" charset="0"/>
                        </a:rPr>
                        <a:t>Mizoram</a:t>
                      </a:r>
                    </a:p>
                  </a:txBody>
                  <a:tcPr marL="77525" marR="77525"/>
                </a:tc>
                <a:tc>
                  <a:txBody>
                    <a:bodyPr/>
                    <a:lstStyle/>
                    <a:p>
                      <a:r>
                        <a:rPr lang="en-GB" sz="2200" dirty="0">
                          <a:latin typeface="Times New Roman" panose="02020603050405020304" pitchFamily="18" charset="0"/>
                          <a:cs typeface="Times New Roman" panose="02020603050405020304" pitchFamily="18" charset="0"/>
                        </a:rPr>
                        <a:t>Bihar</a:t>
                      </a:r>
                    </a:p>
                  </a:txBody>
                  <a:tcPr marL="77525" marR="77525"/>
                </a:tc>
                <a:extLst>
                  <a:ext uri="{0D108BD9-81ED-4DB2-BD59-A6C34878D82A}">
                    <a16:rowId xmlns:a16="http://schemas.microsoft.com/office/drawing/2014/main" val="4257996896"/>
                  </a:ext>
                </a:extLst>
              </a:tr>
              <a:tr h="370840">
                <a:tc>
                  <a:txBody>
                    <a:bodyPr/>
                    <a:lstStyle/>
                    <a:p>
                      <a:r>
                        <a:rPr lang="en-GB" sz="2200" b="1" dirty="0">
                          <a:latin typeface="Times New Roman" panose="02020603050405020304" pitchFamily="18" charset="0"/>
                          <a:cs typeface="Times New Roman" panose="02020603050405020304" pitchFamily="18" charset="0"/>
                        </a:rPr>
                        <a:t>Overweight</a:t>
                      </a:r>
                    </a:p>
                  </a:txBody>
                  <a:tcPr marL="77525" marR="77525"/>
                </a:tc>
                <a:tc>
                  <a:txBody>
                    <a:bodyPr/>
                    <a:lstStyle/>
                    <a:p>
                      <a:r>
                        <a:rPr lang="en-GB" sz="2200" dirty="0">
                          <a:latin typeface="Times New Roman" panose="02020603050405020304" pitchFamily="18" charset="0"/>
                          <a:cs typeface="Times New Roman" panose="02020603050405020304" pitchFamily="18" charset="0"/>
                        </a:rPr>
                        <a:t>Madhya Pradesh</a:t>
                      </a:r>
                    </a:p>
                  </a:txBody>
                  <a:tcPr marL="77525" marR="77525"/>
                </a:tc>
                <a:tc>
                  <a:txBody>
                    <a:bodyPr/>
                    <a:lstStyle/>
                    <a:p>
                      <a:r>
                        <a:rPr lang="en-GB" sz="2200" dirty="0">
                          <a:latin typeface="Times New Roman" panose="02020603050405020304" pitchFamily="18" charset="0"/>
                          <a:cs typeface="Times New Roman" panose="02020603050405020304" pitchFamily="18" charset="0"/>
                        </a:rPr>
                        <a:t>Mizoram</a:t>
                      </a:r>
                    </a:p>
                  </a:txBody>
                  <a:tcPr marL="77525" marR="77525"/>
                </a:tc>
                <a:extLst>
                  <a:ext uri="{0D108BD9-81ED-4DB2-BD59-A6C34878D82A}">
                    <a16:rowId xmlns:a16="http://schemas.microsoft.com/office/drawing/2014/main" val="2603395974"/>
                  </a:ext>
                </a:extLst>
              </a:tr>
            </a:tbl>
          </a:graphicData>
        </a:graphic>
      </p:graphicFrame>
      <p:sp>
        <p:nvSpPr>
          <p:cNvPr id="5" name="Slide Number Placeholder 4">
            <a:extLst>
              <a:ext uri="{FF2B5EF4-FFF2-40B4-BE49-F238E27FC236}">
                <a16:creationId xmlns:a16="http://schemas.microsoft.com/office/drawing/2014/main" id="{2B10A15E-3952-CB31-376C-174786B4A3C7}"/>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10</a:t>
            </a:fld>
            <a:endParaRPr lang="en-IN"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53E654C-26E9-2E7B-7EC3-41B907B1BB56}"/>
              </a:ext>
            </a:extLst>
          </p:cNvPr>
          <p:cNvSpPr txBox="1"/>
          <p:nvPr/>
        </p:nvSpPr>
        <p:spPr>
          <a:xfrm>
            <a:off x="1559858" y="4668819"/>
            <a:ext cx="4338918" cy="369332"/>
          </a:xfrm>
          <a:prstGeom prst="rect">
            <a:avLst/>
          </a:prstGeom>
          <a:noFill/>
        </p:spPr>
        <p:txBody>
          <a:bodyPr wrap="square" rtlCol="0">
            <a:spAutoFit/>
          </a:bodyPr>
          <a:lstStyle/>
          <a:p>
            <a:r>
              <a:rPr lang="en-GB" b="1" dirty="0">
                <a:latin typeface="Times New Roman" panose="02020603050405020304" pitchFamily="18" charset="0"/>
                <a:cs typeface="Times New Roman" panose="02020603050405020304" pitchFamily="18" charset="0"/>
              </a:rPr>
              <a:t>Source</a:t>
            </a:r>
            <a:r>
              <a:rPr lang="en-GB" dirty="0">
                <a:latin typeface="Times New Roman" panose="02020603050405020304" pitchFamily="18" charset="0"/>
                <a:cs typeface="Times New Roman" panose="02020603050405020304" pitchFamily="18" charset="0"/>
              </a:rPr>
              <a:t> – Authors own calculations</a:t>
            </a:r>
          </a:p>
        </p:txBody>
      </p:sp>
    </p:spTree>
    <p:extLst>
      <p:ext uri="{BB962C8B-B14F-4D97-AF65-F5344CB8AC3E}">
        <p14:creationId xmlns:p14="http://schemas.microsoft.com/office/powerpoint/2010/main" val="10119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153B014-0D68-DD99-C3E7-C6181761129F}"/>
              </a:ext>
            </a:extLst>
          </p:cNvPr>
          <p:cNvGraphicFramePr>
            <a:graphicFrameLocks noGrp="1"/>
          </p:cNvGraphicFramePr>
          <p:nvPr>
            <p:ph idx="1"/>
            <p:extLst>
              <p:ext uri="{D42A27DB-BD31-4B8C-83A1-F6EECF244321}">
                <p14:modId xmlns:p14="http://schemas.microsoft.com/office/powerpoint/2010/main" val="3369949377"/>
              </p:ext>
            </p:extLst>
          </p:nvPr>
        </p:nvGraphicFramePr>
        <p:xfrm>
          <a:off x="1600205" y="1898138"/>
          <a:ext cx="4836458" cy="2472006"/>
        </p:xfrm>
        <a:graphic>
          <a:graphicData uri="http://schemas.openxmlformats.org/drawingml/2006/table">
            <a:tbl>
              <a:tblPr firstRow="1" firstCol="1" bandRow="1">
                <a:tableStyleId>{5C22544A-7EE6-4342-B048-85BDC9FD1C3A}</a:tableStyleId>
              </a:tblPr>
              <a:tblGrid>
                <a:gridCol w="1123998">
                  <a:extLst>
                    <a:ext uri="{9D8B030D-6E8A-4147-A177-3AD203B41FA5}">
                      <a16:colId xmlns:a16="http://schemas.microsoft.com/office/drawing/2014/main" val="1347762974"/>
                    </a:ext>
                  </a:extLst>
                </a:gridCol>
                <a:gridCol w="1496527">
                  <a:extLst>
                    <a:ext uri="{9D8B030D-6E8A-4147-A177-3AD203B41FA5}">
                      <a16:colId xmlns:a16="http://schemas.microsoft.com/office/drawing/2014/main" val="694792366"/>
                    </a:ext>
                  </a:extLst>
                </a:gridCol>
                <a:gridCol w="2215933">
                  <a:extLst>
                    <a:ext uri="{9D8B030D-6E8A-4147-A177-3AD203B41FA5}">
                      <a16:colId xmlns:a16="http://schemas.microsoft.com/office/drawing/2014/main" val="2244392564"/>
                    </a:ext>
                  </a:extLst>
                </a:gridCol>
              </a:tblGrid>
              <a:tr h="571333">
                <a:tc>
                  <a:txBody>
                    <a:bodyPr/>
                    <a:lstStyle/>
                    <a:p>
                      <a:pPr marL="0" marR="0" algn="just">
                        <a:lnSpc>
                          <a:spcPct val="150000"/>
                        </a:lnSpc>
                        <a:spcBef>
                          <a:spcPts val="0"/>
                        </a:spcBef>
                        <a:spcAft>
                          <a:spcPts val="0"/>
                        </a:spcAft>
                      </a:pPr>
                      <a:r>
                        <a:rPr lang="en-IN" sz="1200">
                          <a:effectLst/>
                        </a:rPr>
                        <a:t>Sr. No</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State Nutritional Index</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Human Development Index</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3538747994"/>
                  </a:ext>
                </a:extLst>
              </a:tr>
              <a:tr h="270118">
                <a:tc>
                  <a:txBody>
                    <a:bodyPr/>
                    <a:lstStyle/>
                    <a:p>
                      <a:pPr marL="0" marR="0" algn="just">
                        <a:lnSpc>
                          <a:spcPct val="150000"/>
                        </a:lnSpc>
                        <a:spcBef>
                          <a:spcPts val="0"/>
                        </a:spcBef>
                        <a:spcAft>
                          <a:spcPts val="0"/>
                        </a:spcAft>
                      </a:pPr>
                      <a:r>
                        <a:rPr lang="en-IN" sz="1200">
                          <a:effectLst/>
                        </a:rPr>
                        <a:t>1</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Jharkhand</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Bihar </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4166302347"/>
                  </a:ext>
                </a:extLst>
              </a:tr>
              <a:tr h="571333">
                <a:tc>
                  <a:txBody>
                    <a:bodyPr/>
                    <a:lstStyle/>
                    <a:p>
                      <a:pPr marL="0" marR="0" algn="just">
                        <a:lnSpc>
                          <a:spcPct val="150000"/>
                        </a:lnSpc>
                        <a:spcBef>
                          <a:spcPts val="0"/>
                        </a:spcBef>
                        <a:spcAft>
                          <a:spcPts val="0"/>
                        </a:spcAft>
                      </a:pPr>
                      <a:r>
                        <a:rPr lang="en-IN" sz="1200">
                          <a:effectLst/>
                        </a:rPr>
                        <a:t>2</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nSpc>
                          <a:spcPct val="150000"/>
                        </a:lnSpc>
                        <a:spcBef>
                          <a:spcPts val="0"/>
                        </a:spcBef>
                        <a:spcAft>
                          <a:spcPts val="0"/>
                        </a:spcAft>
                      </a:pPr>
                      <a:r>
                        <a:rPr lang="en-IN" sz="1200" dirty="0">
                          <a:effectLst/>
                        </a:rPr>
                        <a:t>Madhya Pradesh</a:t>
                      </a:r>
                      <a:endParaRPr lang="en-IN" sz="11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dirty="0">
                          <a:effectLst/>
                        </a:rPr>
                        <a:t>Uttar Pradesh, Madhya Pradesh, Jharkhand</a:t>
                      </a:r>
                      <a:endParaRPr lang="en-IN" sz="11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470738462"/>
                  </a:ext>
                </a:extLst>
              </a:tr>
              <a:tr h="270118">
                <a:tc>
                  <a:txBody>
                    <a:bodyPr/>
                    <a:lstStyle/>
                    <a:p>
                      <a:pPr marL="0" marR="0" algn="just">
                        <a:lnSpc>
                          <a:spcPct val="150000"/>
                        </a:lnSpc>
                        <a:spcBef>
                          <a:spcPts val="0"/>
                        </a:spcBef>
                        <a:spcAft>
                          <a:spcPts val="0"/>
                        </a:spcAft>
                      </a:pPr>
                      <a:r>
                        <a:rPr lang="en-IN" sz="1200">
                          <a:effectLst/>
                        </a:rPr>
                        <a:t>3</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Gujarat, Karnataka</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nSpc>
                          <a:spcPct val="150000"/>
                        </a:lnSpc>
                        <a:spcBef>
                          <a:spcPts val="0"/>
                        </a:spcBef>
                        <a:spcAft>
                          <a:spcPts val="0"/>
                        </a:spcAft>
                      </a:pPr>
                      <a:r>
                        <a:rPr lang="en-IN" sz="1200">
                          <a:effectLst/>
                        </a:rPr>
                        <a:t>Assam, Chhattisgarhi, Odisha</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2350856482"/>
                  </a:ext>
                </a:extLst>
              </a:tr>
              <a:tr h="270118">
                <a:tc>
                  <a:txBody>
                    <a:bodyPr/>
                    <a:lstStyle/>
                    <a:p>
                      <a:pPr marL="0" marR="0" algn="just">
                        <a:lnSpc>
                          <a:spcPct val="150000"/>
                        </a:lnSpc>
                        <a:spcBef>
                          <a:spcPts val="0"/>
                        </a:spcBef>
                        <a:spcAft>
                          <a:spcPts val="0"/>
                        </a:spcAft>
                      </a:pPr>
                      <a:r>
                        <a:rPr lang="en-IN" sz="1200">
                          <a:effectLst/>
                        </a:rPr>
                        <a:t>4</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Bihar</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West Bengal</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3669725555"/>
                  </a:ext>
                </a:extLst>
              </a:tr>
              <a:tr h="270118">
                <a:tc>
                  <a:txBody>
                    <a:bodyPr/>
                    <a:lstStyle/>
                    <a:p>
                      <a:pPr marL="0" marR="0" algn="just">
                        <a:lnSpc>
                          <a:spcPct val="150000"/>
                        </a:lnSpc>
                        <a:spcBef>
                          <a:spcPts val="0"/>
                        </a:spcBef>
                        <a:spcAft>
                          <a:spcPts val="0"/>
                        </a:spcAft>
                      </a:pPr>
                      <a:r>
                        <a:rPr lang="en-IN" sz="1200">
                          <a:effectLst/>
                        </a:rPr>
                        <a:t>5</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Chhattisgarh</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dirty="0">
                          <a:effectLst/>
                        </a:rPr>
                        <a:t>Andhra Pradesh, Tripura</a:t>
                      </a:r>
                      <a:endParaRPr lang="en-IN" sz="11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495437960"/>
                  </a:ext>
                </a:extLst>
              </a:tr>
            </a:tbl>
          </a:graphicData>
        </a:graphic>
      </p:graphicFrame>
      <p:sp>
        <p:nvSpPr>
          <p:cNvPr id="8" name="TextBox 7">
            <a:extLst>
              <a:ext uri="{FF2B5EF4-FFF2-40B4-BE49-F238E27FC236}">
                <a16:creationId xmlns:a16="http://schemas.microsoft.com/office/drawing/2014/main" id="{982B5221-3AAE-5AD2-BD80-FCFDA73EC077}"/>
              </a:ext>
            </a:extLst>
          </p:cNvPr>
          <p:cNvSpPr txBox="1"/>
          <p:nvPr/>
        </p:nvSpPr>
        <p:spPr>
          <a:xfrm>
            <a:off x="1564341" y="668182"/>
            <a:ext cx="4872322" cy="646331"/>
          </a:xfrm>
          <a:prstGeom prst="rect">
            <a:avLst/>
          </a:prstGeom>
          <a:noFill/>
        </p:spPr>
        <p:txBody>
          <a:bodyPr wrap="square" rtlCol="0">
            <a:spAutoFit/>
          </a:bodyPr>
          <a:lstStyle/>
          <a:p>
            <a:pPr algn="just"/>
            <a:r>
              <a:rPr lang="en-IN" sz="1800" b="1" dirty="0">
                <a:effectLst/>
                <a:latin typeface="Times New Roman" panose="02020603050405020304" pitchFamily="18" charset="0"/>
                <a:ea typeface="Calibri" panose="020F0502020204030204" pitchFamily="34" charset="0"/>
              </a:rPr>
              <a:t>Table -3 Bottom Five states of India according to HDI and SNI rank for NFHS-5 (2019-21)</a:t>
            </a:r>
            <a:endParaRPr lang="en-GB" dirty="0"/>
          </a:p>
        </p:txBody>
      </p:sp>
      <p:graphicFrame>
        <p:nvGraphicFramePr>
          <p:cNvPr id="9" name="Table 8">
            <a:extLst>
              <a:ext uri="{FF2B5EF4-FFF2-40B4-BE49-F238E27FC236}">
                <a16:creationId xmlns:a16="http://schemas.microsoft.com/office/drawing/2014/main" id="{D976A656-02F2-C78E-332C-4D8EF96155BC}"/>
              </a:ext>
            </a:extLst>
          </p:cNvPr>
          <p:cNvGraphicFramePr>
            <a:graphicFrameLocks noGrp="1"/>
          </p:cNvGraphicFramePr>
          <p:nvPr>
            <p:extLst>
              <p:ext uri="{D42A27DB-BD31-4B8C-83A1-F6EECF244321}">
                <p14:modId xmlns:p14="http://schemas.microsoft.com/office/powerpoint/2010/main" val="3069723612"/>
              </p:ext>
            </p:extLst>
          </p:nvPr>
        </p:nvGraphicFramePr>
        <p:xfrm>
          <a:off x="6956614" y="1898137"/>
          <a:ext cx="4917138" cy="2472007"/>
        </p:xfrm>
        <a:graphic>
          <a:graphicData uri="http://schemas.openxmlformats.org/drawingml/2006/table">
            <a:tbl>
              <a:tblPr firstRow="1" firstCol="1" bandRow="1">
                <a:tableStyleId>{5C22544A-7EE6-4342-B048-85BDC9FD1C3A}</a:tableStyleId>
              </a:tblPr>
              <a:tblGrid>
                <a:gridCol w="1152232">
                  <a:extLst>
                    <a:ext uri="{9D8B030D-6E8A-4147-A177-3AD203B41FA5}">
                      <a16:colId xmlns:a16="http://schemas.microsoft.com/office/drawing/2014/main" val="36568669"/>
                    </a:ext>
                  </a:extLst>
                </a:gridCol>
                <a:gridCol w="1565353">
                  <a:extLst>
                    <a:ext uri="{9D8B030D-6E8A-4147-A177-3AD203B41FA5}">
                      <a16:colId xmlns:a16="http://schemas.microsoft.com/office/drawing/2014/main" val="4148819538"/>
                    </a:ext>
                  </a:extLst>
                </a:gridCol>
                <a:gridCol w="2199553">
                  <a:extLst>
                    <a:ext uri="{9D8B030D-6E8A-4147-A177-3AD203B41FA5}">
                      <a16:colId xmlns:a16="http://schemas.microsoft.com/office/drawing/2014/main" val="30422778"/>
                    </a:ext>
                  </a:extLst>
                </a:gridCol>
              </a:tblGrid>
              <a:tr h="559895">
                <a:tc>
                  <a:txBody>
                    <a:bodyPr/>
                    <a:lstStyle/>
                    <a:p>
                      <a:pPr marL="0" marR="0" algn="just">
                        <a:lnSpc>
                          <a:spcPct val="150000"/>
                        </a:lnSpc>
                        <a:spcBef>
                          <a:spcPts val="0"/>
                        </a:spcBef>
                        <a:spcAft>
                          <a:spcPts val="0"/>
                        </a:spcAft>
                      </a:pPr>
                      <a:r>
                        <a:rPr lang="en-IN" sz="1200">
                          <a:effectLst/>
                        </a:rPr>
                        <a:t>Sr. No</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State Nutritional Index</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Human Development Index</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1134921073"/>
                  </a:ext>
                </a:extLst>
              </a:tr>
              <a:tr h="264016">
                <a:tc>
                  <a:txBody>
                    <a:bodyPr/>
                    <a:lstStyle/>
                    <a:p>
                      <a:pPr marL="0" marR="0" algn="just">
                        <a:lnSpc>
                          <a:spcPct val="150000"/>
                        </a:lnSpc>
                        <a:spcBef>
                          <a:spcPts val="0"/>
                        </a:spcBef>
                        <a:spcAft>
                          <a:spcPts val="0"/>
                        </a:spcAft>
                      </a:pPr>
                      <a:r>
                        <a:rPr lang="en-IN" sz="1200">
                          <a:effectLst/>
                        </a:rPr>
                        <a:t>1</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dirty="0">
                          <a:effectLst/>
                        </a:rPr>
                        <a:t>Manipur</a:t>
                      </a:r>
                      <a:endParaRPr lang="en-IN" sz="11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Kerala</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648273833"/>
                  </a:ext>
                </a:extLst>
              </a:tr>
              <a:tr h="264016">
                <a:tc>
                  <a:txBody>
                    <a:bodyPr/>
                    <a:lstStyle/>
                    <a:p>
                      <a:pPr marL="0" marR="0" algn="just">
                        <a:lnSpc>
                          <a:spcPct val="150000"/>
                        </a:lnSpc>
                        <a:spcBef>
                          <a:spcPts val="0"/>
                        </a:spcBef>
                        <a:spcAft>
                          <a:spcPts val="0"/>
                        </a:spcAft>
                      </a:pPr>
                      <a:r>
                        <a:rPr lang="en-IN" sz="1200">
                          <a:effectLst/>
                        </a:rPr>
                        <a:t>2</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Mizoram</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Himachal Pradesh, Sikkim</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179272329"/>
                  </a:ext>
                </a:extLst>
              </a:tr>
              <a:tr h="560032">
                <a:tc>
                  <a:txBody>
                    <a:bodyPr/>
                    <a:lstStyle/>
                    <a:p>
                      <a:pPr marL="0" marR="0" algn="just">
                        <a:lnSpc>
                          <a:spcPct val="150000"/>
                        </a:lnSpc>
                        <a:spcBef>
                          <a:spcPts val="0"/>
                        </a:spcBef>
                        <a:spcAft>
                          <a:spcPts val="0"/>
                        </a:spcAft>
                      </a:pPr>
                      <a:r>
                        <a:rPr lang="en-IN" sz="1200">
                          <a:effectLst/>
                        </a:rPr>
                        <a:t>3</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Himachal Pradesh</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Haryana, Maharashtra, Tamin Nadu, Punjab</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4051662128"/>
                  </a:ext>
                </a:extLst>
              </a:tr>
              <a:tr h="264016">
                <a:tc>
                  <a:txBody>
                    <a:bodyPr/>
                    <a:lstStyle/>
                    <a:p>
                      <a:pPr marL="0" marR="0" algn="just">
                        <a:lnSpc>
                          <a:spcPct val="150000"/>
                        </a:lnSpc>
                        <a:spcBef>
                          <a:spcPts val="0"/>
                        </a:spcBef>
                        <a:spcAft>
                          <a:spcPts val="0"/>
                        </a:spcAft>
                      </a:pPr>
                      <a:r>
                        <a:rPr lang="en-IN" sz="1200">
                          <a:effectLst/>
                        </a:rPr>
                        <a:t>4</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Nagaland</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nSpc>
                          <a:spcPct val="150000"/>
                        </a:lnSpc>
                        <a:spcBef>
                          <a:spcPts val="0"/>
                        </a:spcBef>
                        <a:spcAft>
                          <a:spcPts val="0"/>
                        </a:spcAft>
                      </a:pPr>
                      <a:r>
                        <a:rPr lang="en-IN" sz="1200">
                          <a:effectLst/>
                        </a:rPr>
                        <a:t>Manipur, Mizoram</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87218273"/>
                  </a:ext>
                </a:extLst>
              </a:tr>
              <a:tr h="560032">
                <a:tc>
                  <a:txBody>
                    <a:bodyPr/>
                    <a:lstStyle/>
                    <a:p>
                      <a:pPr marL="0" marR="0" algn="just">
                        <a:lnSpc>
                          <a:spcPct val="150000"/>
                        </a:lnSpc>
                        <a:spcBef>
                          <a:spcPts val="0"/>
                        </a:spcBef>
                        <a:spcAft>
                          <a:spcPts val="0"/>
                        </a:spcAft>
                      </a:pPr>
                      <a:r>
                        <a:rPr lang="en-IN" sz="1200">
                          <a:effectLst/>
                        </a:rPr>
                        <a:t>5</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a:effectLst/>
                        </a:rPr>
                        <a:t>Kerala</a:t>
                      </a:r>
                      <a:endParaRPr lang="en-IN" sz="11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marL="0" marR="0" algn="just">
                        <a:lnSpc>
                          <a:spcPct val="150000"/>
                        </a:lnSpc>
                        <a:spcBef>
                          <a:spcPts val="0"/>
                        </a:spcBef>
                        <a:spcAft>
                          <a:spcPts val="0"/>
                        </a:spcAft>
                      </a:pPr>
                      <a:r>
                        <a:rPr lang="en-IN" sz="1200" dirty="0">
                          <a:effectLst/>
                        </a:rPr>
                        <a:t>Karnataka, Nagaland, Uttarakhand</a:t>
                      </a:r>
                      <a:endParaRPr lang="en-IN" sz="11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extLst>
                  <a:ext uri="{0D108BD9-81ED-4DB2-BD59-A6C34878D82A}">
                    <a16:rowId xmlns:a16="http://schemas.microsoft.com/office/drawing/2014/main" val="241620875"/>
                  </a:ext>
                </a:extLst>
              </a:tr>
            </a:tbl>
          </a:graphicData>
        </a:graphic>
      </p:graphicFrame>
      <p:sp>
        <p:nvSpPr>
          <p:cNvPr id="10" name="TextBox 9">
            <a:extLst>
              <a:ext uri="{FF2B5EF4-FFF2-40B4-BE49-F238E27FC236}">
                <a16:creationId xmlns:a16="http://schemas.microsoft.com/office/drawing/2014/main" id="{125895E8-0716-8A91-B34E-EC746F61766D}"/>
              </a:ext>
            </a:extLst>
          </p:cNvPr>
          <p:cNvSpPr txBox="1"/>
          <p:nvPr/>
        </p:nvSpPr>
        <p:spPr>
          <a:xfrm>
            <a:off x="6956614" y="783611"/>
            <a:ext cx="4917138" cy="923330"/>
          </a:xfrm>
          <a:prstGeom prst="rect">
            <a:avLst/>
          </a:prstGeom>
          <a:noFill/>
        </p:spPr>
        <p:txBody>
          <a:bodyPr wrap="square" rtlCol="0">
            <a:spAutoFit/>
          </a:bodyPr>
          <a:lstStyle/>
          <a:p>
            <a:pPr algn="just"/>
            <a:r>
              <a:rPr lang="en-IN" sz="1800" b="1" dirty="0">
                <a:effectLst/>
                <a:latin typeface="Times New Roman" panose="02020603050405020304" pitchFamily="18" charset="0"/>
                <a:ea typeface="Calibri" panose="020F0502020204030204" pitchFamily="34" charset="0"/>
                <a:cs typeface="Shruti" panose="020B0502040204020203" pitchFamily="34" charset="0"/>
              </a:rPr>
              <a:t>Table -4 Top Five states of India according to HDI and SNI rank for NFHS-5 (2019-21)</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endParaRPr lang="en-GB" dirty="0"/>
          </a:p>
        </p:txBody>
      </p:sp>
      <p:sp>
        <p:nvSpPr>
          <p:cNvPr id="2" name="Slide Number Placeholder 1">
            <a:extLst>
              <a:ext uri="{FF2B5EF4-FFF2-40B4-BE49-F238E27FC236}">
                <a16:creationId xmlns:a16="http://schemas.microsoft.com/office/drawing/2014/main" id="{AB58499F-0FBC-E26B-11CC-F281656B42EC}"/>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11</a:t>
            </a:fld>
            <a:endParaRPr lang="en-IN"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DCD382A-197E-E263-E561-B2CC9D8F1F8A}"/>
              </a:ext>
            </a:extLst>
          </p:cNvPr>
          <p:cNvSpPr txBox="1"/>
          <p:nvPr/>
        </p:nvSpPr>
        <p:spPr>
          <a:xfrm>
            <a:off x="1564341" y="4370144"/>
            <a:ext cx="4769228" cy="369332"/>
          </a:xfrm>
          <a:prstGeom prst="rect">
            <a:avLst/>
          </a:prstGeom>
          <a:noFill/>
        </p:spPr>
        <p:txBody>
          <a:bodyPr wrap="square" rtlCol="0">
            <a:spAutoFit/>
          </a:bodyPr>
          <a:lstStyle/>
          <a:p>
            <a:r>
              <a:rPr lang="en-GB" b="1" dirty="0">
                <a:latin typeface="Times New Roman" panose="02020603050405020304" pitchFamily="18" charset="0"/>
                <a:cs typeface="Times New Roman" panose="02020603050405020304" pitchFamily="18" charset="0"/>
              </a:rPr>
              <a:t>Source</a:t>
            </a:r>
            <a:r>
              <a:rPr lang="en-GB" dirty="0">
                <a:latin typeface="Times New Roman" panose="02020603050405020304" pitchFamily="18" charset="0"/>
                <a:cs typeface="Times New Roman" panose="02020603050405020304" pitchFamily="18" charset="0"/>
              </a:rPr>
              <a:t> - Authors own calculations</a:t>
            </a:r>
          </a:p>
        </p:txBody>
      </p:sp>
      <p:sp>
        <p:nvSpPr>
          <p:cNvPr id="5" name="TextBox 4">
            <a:extLst>
              <a:ext uri="{FF2B5EF4-FFF2-40B4-BE49-F238E27FC236}">
                <a16:creationId xmlns:a16="http://schemas.microsoft.com/office/drawing/2014/main" id="{E2A9D271-30BB-0BC9-8E7B-16040240B018}"/>
              </a:ext>
            </a:extLst>
          </p:cNvPr>
          <p:cNvSpPr txBox="1"/>
          <p:nvPr/>
        </p:nvSpPr>
        <p:spPr>
          <a:xfrm>
            <a:off x="6853520" y="4370144"/>
            <a:ext cx="5020232" cy="369332"/>
          </a:xfrm>
          <a:prstGeom prst="rect">
            <a:avLst/>
          </a:prstGeom>
          <a:noFill/>
        </p:spPr>
        <p:txBody>
          <a:bodyPr wrap="square" rtlCol="0">
            <a:spAutoFit/>
          </a:bodyPr>
          <a:lstStyle/>
          <a:p>
            <a:r>
              <a:rPr lang="en-GB" b="1" dirty="0">
                <a:latin typeface="Times New Roman" panose="02020603050405020304" pitchFamily="18" charset="0"/>
                <a:cs typeface="Times New Roman" panose="02020603050405020304" pitchFamily="18" charset="0"/>
              </a:rPr>
              <a:t>Source</a:t>
            </a:r>
            <a:r>
              <a:rPr lang="en-GB" dirty="0">
                <a:latin typeface="Times New Roman" panose="02020603050405020304" pitchFamily="18" charset="0"/>
                <a:cs typeface="Times New Roman" panose="02020603050405020304" pitchFamily="18" charset="0"/>
              </a:rPr>
              <a:t> - Authors own calculations</a:t>
            </a:r>
          </a:p>
        </p:txBody>
      </p:sp>
    </p:spTree>
    <p:extLst>
      <p:ext uri="{BB962C8B-B14F-4D97-AF65-F5344CB8AC3E}">
        <p14:creationId xmlns:p14="http://schemas.microsoft.com/office/powerpoint/2010/main" val="360187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ABBFC-205D-D575-3226-503B8C1C55F8}"/>
              </a:ext>
            </a:extLst>
          </p:cNvPr>
          <p:cNvSpPr>
            <a:spLocks noGrp="1"/>
          </p:cNvSpPr>
          <p:nvPr>
            <p:ph type="title"/>
          </p:nvPr>
        </p:nvSpPr>
        <p:spPr>
          <a:xfrm>
            <a:off x="1640156" y="722722"/>
            <a:ext cx="8911687" cy="1280890"/>
          </a:xfrm>
        </p:spPr>
        <p:txBody>
          <a:bodyPr>
            <a:normAutofit fontScale="90000"/>
          </a:bodyPr>
          <a:lstStyle/>
          <a:p>
            <a:pPr marL="457200" indent="-457200">
              <a:buFont typeface="Wingdings" panose="05000000000000000000" pitchFamily="2" charset="2"/>
              <a:buChar char="v"/>
            </a:pP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Differences observed between HDI rank and SNI rank in the year 2020 in 27 Indian states</a:t>
            </a:r>
            <a:br>
              <a:rPr lang="en-IN"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C106F480-F41F-67D8-1942-7DFF33B6DDF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640156" y="2003612"/>
            <a:ext cx="8812691" cy="4131666"/>
          </a:xfrm>
          <a:prstGeom prst="rect">
            <a:avLst/>
          </a:prstGeom>
          <a:noFill/>
        </p:spPr>
      </p:pic>
      <p:sp>
        <p:nvSpPr>
          <p:cNvPr id="5" name="Slide Number Placeholder 4">
            <a:extLst>
              <a:ext uri="{FF2B5EF4-FFF2-40B4-BE49-F238E27FC236}">
                <a16:creationId xmlns:a16="http://schemas.microsoft.com/office/drawing/2014/main" id="{7DC373B2-C7E4-F93D-6767-D347B2F4FFB7}"/>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746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71BD-4BCD-C276-6303-2A61907C131A}"/>
              </a:ext>
            </a:extLst>
          </p:cNvPr>
          <p:cNvSpPr>
            <a:spLocks noGrp="1"/>
          </p:cNvSpPr>
          <p:nvPr>
            <p:ph type="title"/>
          </p:nvPr>
        </p:nvSpPr>
        <p:spPr>
          <a:xfrm>
            <a:off x="1676398" y="158618"/>
            <a:ext cx="9977719" cy="1365381"/>
          </a:xfrm>
        </p:spPr>
        <p:txBody>
          <a:bodyPr>
            <a:noAutofit/>
          </a:bodyPr>
          <a:lstStyle/>
          <a:p>
            <a:pPr marL="457200" indent="-457200" algn="just">
              <a:buFont typeface="Wingdings" panose="05000000000000000000" pitchFamily="2" charset="2"/>
              <a:buChar char="v"/>
            </a:pPr>
            <a:r>
              <a:rPr kumimoji="0" lang="en-US" altLang="en-US" sz="2800" b="1" i="0" u="none" strike="noStrike" cap="none" normalizeH="0" baseline="0" dirty="0">
                <a:ln>
                  <a:noFill/>
                </a:ln>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Table – 5 Categorization of Indian states based on State Nutritional Index value and Human Development Index value using criteria of Human Development Index for 2020</a:t>
            </a:r>
            <a:endParaRPr lang="en-GB" sz="2800" dirty="0"/>
          </a:p>
        </p:txBody>
      </p:sp>
      <p:graphicFrame>
        <p:nvGraphicFramePr>
          <p:cNvPr id="4" name="Content Placeholder 3">
            <a:extLst>
              <a:ext uri="{FF2B5EF4-FFF2-40B4-BE49-F238E27FC236}">
                <a16:creationId xmlns:a16="http://schemas.microsoft.com/office/drawing/2014/main" id="{F69161FD-4695-0A6C-F68D-DB653C214C7F}"/>
              </a:ext>
            </a:extLst>
          </p:cNvPr>
          <p:cNvGraphicFramePr>
            <a:graphicFrameLocks noGrp="1"/>
          </p:cNvGraphicFramePr>
          <p:nvPr>
            <p:ph idx="1"/>
            <p:extLst>
              <p:ext uri="{D42A27DB-BD31-4B8C-83A1-F6EECF244321}">
                <p14:modId xmlns:p14="http://schemas.microsoft.com/office/powerpoint/2010/main" val="3533101395"/>
              </p:ext>
            </p:extLst>
          </p:nvPr>
        </p:nvGraphicFramePr>
        <p:xfrm>
          <a:off x="654425" y="1646257"/>
          <a:ext cx="11205881" cy="4742640"/>
        </p:xfrm>
        <a:graphic>
          <a:graphicData uri="http://schemas.openxmlformats.org/drawingml/2006/table">
            <a:tbl>
              <a:tblPr firstRow="1" firstCol="1" bandRow="1">
                <a:tableStyleId>{5C22544A-7EE6-4342-B048-85BDC9FD1C3A}</a:tableStyleId>
              </a:tblPr>
              <a:tblGrid>
                <a:gridCol w="2888050">
                  <a:extLst>
                    <a:ext uri="{9D8B030D-6E8A-4147-A177-3AD203B41FA5}">
                      <a16:colId xmlns:a16="http://schemas.microsoft.com/office/drawing/2014/main" val="758839499"/>
                    </a:ext>
                  </a:extLst>
                </a:gridCol>
                <a:gridCol w="4192930">
                  <a:extLst>
                    <a:ext uri="{9D8B030D-6E8A-4147-A177-3AD203B41FA5}">
                      <a16:colId xmlns:a16="http://schemas.microsoft.com/office/drawing/2014/main" val="901868781"/>
                    </a:ext>
                  </a:extLst>
                </a:gridCol>
                <a:gridCol w="4124901">
                  <a:extLst>
                    <a:ext uri="{9D8B030D-6E8A-4147-A177-3AD203B41FA5}">
                      <a16:colId xmlns:a16="http://schemas.microsoft.com/office/drawing/2014/main" val="1167688086"/>
                    </a:ext>
                  </a:extLst>
                </a:gridCol>
              </a:tblGrid>
              <a:tr h="350868">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Classification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HDI</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SNI</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160902"/>
                  </a:ext>
                </a:extLst>
              </a:tr>
              <a:tr h="749444">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Very High Category</a:t>
                      </a:r>
                    </a:p>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(&gt; 0.800)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NIL</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Haryana, Manipur, Punjab</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7802903"/>
                  </a:ext>
                </a:extLst>
              </a:tr>
              <a:tr h="749444">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High Category</a:t>
                      </a:r>
                    </a:p>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(0.700 to 0.799)</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Himachal Pradesh, Kerala, Sikkim</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Kerala, Mizoram, Tamil Nadu, Uttarakhand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534456"/>
                  </a:ext>
                </a:extLst>
              </a:tr>
              <a:tr h="1286471">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Medium Category</a:t>
                      </a:r>
                    </a:p>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(0.550 to 0.699)</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Note- All the states except three states (Himachal Pradesh, Kerala, Sikkim) are fall into the medium category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Andhra Pradesh, Arunachal Pradesh, Himachal Pradesh, Madhya Pradesh, Meghalaya, Odisha, Rajasthan, Sikkim</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7566307"/>
                  </a:ext>
                </a:extLst>
              </a:tr>
              <a:tr h="1546597">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Low Category</a:t>
                      </a:r>
                    </a:p>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(&lt;0.550)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a:effectLst/>
                          <a:latin typeface="Times New Roman" panose="02020603050405020304" pitchFamily="18" charset="0"/>
                          <a:cs typeface="Times New Roman" panose="02020603050405020304" pitchFamily="18" charset="0"/>
                        </a:rPr>
                        <a:t>NIL</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IN" sz="1800" dirty="0">
                          <a:effectLst/>
                          <a:latin typeface="Times New Roman" panose="02020603050405020304" pitchFamily="18" charset="0"/>
                          <a:cs typeface="Times New Roman" panose="02020603050405020304" pitchFamily="18" charset="0"/>
                        </a:rPr>
                        <a:t>Assam, Bihar, Chhattisgarh, Gujarat, Jharkhand, Karnataka, Maharashtra, Nagaland, Telangana, Tripura, West Bengal</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7560852"/>
                  </a:ext>
                </a:extLst>
              </a:tr>
            </a:tbl>
          </a:graphicData>
        </a:graphic>
      </p:graphicFrame>
      <p:sp>
        <p:nvSpPr>
          <p:cNvPr id="3" name="Slide Number Placeholder 2">
            <a:extLst>
              <a:ext uri="{FF2B5EF4-FFF2-40B4-BE49-F238E27FC236}">
                <a16:creationId xmlns:a16="http://schemas.microsoft.com/office/drawing/2014/main" id="{16F41466-3113-DD38-1701-93149F0BB5AA}"/>
              </a:ext>
            </a:extLst>
          </p:cNvPr>
          <p:cNvSpPr>
            <a:spLocks noGrp="1"/>
          </p:cNvSpPr>
          <p:nvPr>
            <p:ph type="sldNum" sz="quarter" idx="12"/>
          </p:nvPr>
        </p:nvSpPr>
        <p:spPr>
          <a:xfrm>
            <a:off x="537883" y="760888"/>
            <a:ext cx="696353" cy="365125"/>
          </a:xfrm>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13</a:t>
            </a:fld>
            <a:endParaRPr lang="en-IN"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F9F6969-87D8-FA74-9786-CBC5CAC173A7}"/>
              </a:ext>
            </a:extLst>
          </p:cNvPr>
          <p:cNvSpPr txBox="1"/>
          <p:nvPr/>
        </p:nvSpPr>
        <p:spPr>
          <a:xfrm>
            <a:off x="537883" y="6326489"/>
            <a:ext cx="4733364" cy="369332"/>
          </a:xfrm>
          <a:prstGeom prst="rect">
            <a:avLst/>
          </a:prstGeom>
          <a:noFill/>
        </p:spPr>
        <p:txBody>
          <a:bodyPr wrap="square" rtlCol="0">
            <a:spAutoFit/>
          </a:bodyPr>
          <a:lstStyle/>
          <a:p>
            <a:r>
              <a:rPr lang="en-GB" b="1" dirty="0">
                <a:latin typeface="Times New Roman" panose="02020603050405020304" pitchFamily="18" charset="0"/>
                <a:cs typeface="Times New Roman" panose="02020603050405020304" pitchFamily="18" charset="0"/>
              </a:rPr>
              <a:t>Source – </a:t>
            </a:r>
            <a:r>
              <a:rPr lang="en-GB" dirty="0">
                <a:latin typeface="Times New Roman" panose="02020603050405020304" pitchFamily="18" charset="0"/>
                <a:cs typeface="Times New Roman" panose="02020603050405020304" pitchFamily="18" charset="0"/>
              </a:rPr>
              <a:t>Authors own calculations</a:t>
            </a:r>
          </a:p>
        </p:txBody>
      </p:sp>
    </p:spTree>
    <p:extLst>
      <p:ext uri="{BB962C8B-B14F-4D97-AF65-F5344CB8AC3E}">
        <p14:creationId xmlns:p14="http://schemas.microsoft.com/office/powerpoint/2010/main" val="1960738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4507-CD5D-D7F8-BA12-7A39F66BD101}"/>
              </a:ext>
            </a:extLst>
          </p:cNvPr>
          <p:cNvSpPr>
            <a:spLocks noGrp="1"/>
          </p:cNvSpPr>
          <p:nvPr>
            <p:ph type="title"/>
          </p:nvPr>
        </p:nvSpPr>
        <p:spPr>
          <a:xfrm>
            <a:off x="1640156" y="722722"/>
            <a:ext cx="9897420" cy="675772"/>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5810DBCF-8FC4-13FF-E3E0-89AAB9638A4C}"/>
              </a:ext>
            </a:extLst>
          </p:cNvPr>
          <p:cNvSpPr>
            <a:spLocks noGrp="1"/>
          </p:cNvSpPr>
          <p:nvPr>
            <p:ph idx="1"/>
          </p:nvPr>
        </p:nvSpPr>
        <p:spPr>
          <a:xfrm>
            <a:off x="838200" y="1470212"/>
            <a:ext cx="10699376" cy="4939553"/>
          </a:xfrm>
        </p:spPr>
        <p:txBody>
          <a:bodyPr>
            <a:normAutofit/>
          </a:bodyPr>
          <a:lstStyle/>
          <a:p>
            <a:pPr algn="just">
              <a:lnSpc>
                <a:spcPct val="150000"/>
              </a:lnSpc>
            </a:pPr>
            <a:r>
              <a:rPr lang="en-IN" sz="2400" dirty="0">
                <a:effectLst/>
                <a:latin typeface="Times New Roman" panose="02020603050405020304" pitchFamily="18" charset="0"/>
                <a:ea typeface="Calibri" panose="020F0502020204030204" pitchFamily="34" charset="0"/>
              </a:rPr>
              <a:t>The results show that one state is performing best in some indicator, but the performance in the other indicators need to be improve </a:t>
            </a:r>
          </a:p>
          <a:p>
            <a:pPr algn="just">
              <a:lnSpc>
                <a:spcPct val="150000"/>
              </a:lnSpc>
            </a:pPr>
            <a:r>
              <a:rPr lang="en-IN" sz="2400" dirty="0">
                <a:effectLst/>
                <a:latin typeface="Times New Roman" panose="02020603050405020304" pitchFamily="18" charset="0"/>
                <a:ea typeface="Calibri" panose="020F0502020204030204" pitchFamily="34" charset="0"/>
              </a:rPr>
              <a:t> If some states perform best in HDI, it doesn’t mean that their nutritional status is also good</a:t>
            </a:r>
          </a:p>
          <a:p>
            <a:pPr algn="just">
              <a:lnSpc>
                <a:spcPct val="150000"/>
              </a:lnSpc>
            </a:pPr>
            <a:r>
              <a:rPr lang="en-IN" sz="2400" dirty="0">
                <a:effectLst/>
                <a:latin typeface="Times New Roman" panose="02020603050405020304" pitchFamily="18" charset="0"/>
                <a:ea typeface="Calibri" panose="020F0502020204030204" pitchFamily="34" charset="0"/>
              </a:rPr>
              <a:t>In economics, HDI is considered an indicator of economic development which also includes human development. Results indicate that HDI does not emphasised on nutritional status. So, when policymakers think about human development, they should also consider nutritional index like SNI with HDI simultaneously.</a:t>
            </a:r>
            <a:endParaRPr lang="en-GB" sz="2400" dirty="0"/>
          </a:p>
        </p:txBody>
      </p:sp>
      <p:sp>
        <p:nvSpPr>
          <p:cNvPr id="4" name="Slide Number Placeholder 3">
            <a:extLst>
              <a:ext uri="{FF2B5EF4-FFF2-40B4-BE49-F238E27FC236}">
                <a16:creationId xmlns:a16="http://schemas.microsoft.com/office/drawing/2014/main" id="{EE3959A1-8275-18AD-0F18-FCDAABC5DD1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848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B62535-1570-4A34-A1A2-BCA45F27FCEC}"/>
              </a:ext>
            </a:extLst>
          </p:cNvPr>
          <p:cNvSpPr/>
          <p:nvPr/>
        </p:nvSpPr>
        <p:spPr>
          <a:xfrm>
            <a:off x="1819922" y="2121763"/>
            <a:ext cx="8043169" cy="2787587"/>
          </a:xfrm>
          <a:prstGeom prst="rect">
            <a:avLst/>
          </a:prstGeom>
          <a:solidFill>
            <a:schemeClr val="tx1">
              <a:alpha val="5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wrap="none" lIns="91440" tIns="45720" rIns="91440" bIns="45720">
            <a:prstTxWarp prst="textPlain">
              <a:avLst>
                <a:gd name="adj" fmla="val 48969"/>
              </a:avLst>
            </a:prstTxWarp>
            <a:spAutoFit/>
          </a:bodyPr>
          <a:lstStyle/>
          <a:p>
            <a:pPr algn="ctr"/>
            <a:r>
              <a:rPr lang="en-US" sz="5400" b="1" i="1" u="sng"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rPr>
              <a:t>Thank you</a:t>
            </a:r>
            <a:endParaRPr lang="en-US" sz="5400" b="1" i="1" u="sng" cap="none" spc="0"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D611ABED-6B45-7CBB-61E2-1A44513614B1}"/>
              </a:ext>
            </a:extLst>
          </p:cNvPr>
          <p:cNvSpPr>
            <a:spLocks noGrp="1"/>
          </p:cNvSpPr>
          <p:nvPr>
            <p:ph type="sldNum" sz="quarter" idx="12"/>
          </p:nvPr>
        </p:nvSpPr>
        <p:spPr/>
        <p:txBody>
          <a:bodyPr/>
          <a:lstStyle/>
          <a:p>
            <a:fld id="{696FE563-DFBC-4D02-9E20-0805F4F5E503}" type="slidenum">
              <a:rPr lang="en-IN" smtClean="0">
                <a:latin typeface="Times New Roman" panose="02020603050405020304" pitchFamily="18" charset="0"/>
                <a:cs typeface="Times New Roman" panose="02020603050405020304" pitchFamily="18" charset="0"/>
              </a:rPr>
              <a:t>15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09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628-5D51-428A-82FB-5DD888B7E383}"/>
              </a:ext>
            </a:extLst>
          </p:cNvPr>
          <p:cNvSpPr>
            <a:spLocks noGrp="1"/>
          </p:cNvSpPr>
          <p:nvPr>
            <p:ph type="title"/>
          </p:nvPr>
        </p:nvSpPr>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0A0963C2-F0B8-5AE7-6151-E5C168B42960}"/>
              </a:ext>
            </a:extLst>
          </p:cNvPr>
          <p:cNvSpPr>
            <a:spLocks noGrp="1"/>
          </p:cNvSpPr>
          <p:nvPr>
            <p:ph idx="1"/>
          </p:nvPr>
        </p:nvSpPr>
        <p:spPr/>
        <p:txBody>
          <a:bodyPr>
            <a:normAutofit/>
          </a:bodyPr>
          <a:lstStyle/>
          <a:p>
            <a:pPr>
              <a:lnSpc>
                <a:spcPct val="150000"/>
              </a:lnSpc>
            </a:pPr>
            <a:r>
              <a:rPr lang="en-GB" sz="2200" dirty="0">
                <a:latin typeface="Times New Roman" panose="02020603050405020304" pitchFamily="18" charset="0"/>
                <a:cs typeface="Times New Roman" panose="02020603050405020304" pitchFamily="18" charset="0"/>
              </a:rPr>
              <a:t>What is malnutrition?</a:t>
            </a:r>
          </a:p>
          <a:p>
            <a:pPr>
              <a:lnSpc>
                <a:spcPct val="150000"/>
              </a:lnSpc>
            </a:pPr>
            <a:r>
              <a:rPr lang="en-GB" sz="2200" dirty="0">
                <a:latin typeface="Times New Roman" panose="02020603050405020304" pitchFamily="18" charset="0"/>
                <a:cs typeface="Times New Roman" panose="02020603050405020304" pitchFamily="18" charset="0"/>
              </a:rPr>
              <a:t>Types of malnutrition</a:t>
            </a:r>
          </a:p>
          <a:p>
            <a:pPr>
              <a:lnSpc>
                <a:spcPct val="150000"/>
              </a:lnSpc>
            </a:pPr>
            <a:r>
              <a:rPr lang="en-GB" sz="2200" dirty="0">
                <a:latin typeface="Times New Roman" panose="02020603050405020304" pitchFamily="18" charset="0"/>
                <a:cs typeface="Times New Roman" panose="02020603050405020304" pitchFamily="18" charset="0"/>
              </a:rPr>
              <a:t>Economic growth vs Nutritional status of India</a:t>
            </a:r>
          </a:p>
          <a:p>
            <a:pPr>
              <a:lnSpc>
                <a:spcPct val="150000"/>
              </a:lnSpc>
            </a:pPr>
            <a:r>
              <a:rPr lang="en-GB" sz="2200" dirty="0">
                <a:latin typeface="Times New Roman" panose="02020603050405020304" pitchFamily="18" charset="0"/>
                <a:cs typeface="Times New Roman" panose="02020603050405020304" pitchFamily="18" charset="0"/>
              </a:rPr>
              <a:t>GHI -2023</a:t>
            </a:r>
          </a:p>
          <a:p>
            <a:pPr>
              <a:lnSpc>
                <a:spcPct val="150000"/>
              </a:lnSpc>
            </a:pPr>
            <a:r>
              <a:rPr lang="en-GB" sz="2200" dirty="0">
                <a:latin typeface="Times New Roman" panose="02020603050405020304" pitchFamily="18" charset="0"/>
                <a:cs typeface="Times New Roman" panose="02020603050405020304" pitchFamily="18" charset="0"/>
              </a:rPr>
              <a:t>Construction of State Nutritional Index (SNI)</a:t>
            </a:r>
          </a:p>
        </p:txBody>
      </p:sp>
      <p:sp>
        <p:nvSpPr>
          <p:cNvPr id="4" name="Slide Number Placeholder 3">
            <a:extLst>
              <a:ext uri="{FF2B5EF4-FFF2-40B4-BE49-F238E27FC236}">
                <a16:creationId xmlns:a16="http://schemas.microsoft.com/office/drawing/2014/main" id="{13CC50DB-4A20-362F-3536-77D5489E9B4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56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96671-BBEC-9521-66A5-CBF783477A5A}"/>
              </a:ext>
            </a:extLst>
          </p:cNvPr>
          <p:cNvSpPr>
            <a:spLocks noGrp="1"/>
          </p:cNvSpPr>
          <p:nvPr>
            <p:ph type="title"/>
          </p:nvPr>
        </p:nvSpPr>
        <p:spPr>
          <a:xfrm>
            <a:off x="1676400" y="598207"/>
            <a:ext cx="9717741" cy="773393"/>
          </a:xfrm>
        </p:spPr>
        <p:txBody>
          <a:bodyPr>
            <a:normAutofit/>
          </a:bodyPr>
          <a:lstStyle/>
          <a:p>
            <a:pPr marL="514350" indent="-51435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Literature review</a:t>
            </a:r>
          </a:p>
        </p:txBody>
      </p:sp>
      <p:sp>
        <p:nvSpPr>
          <p:cNvPr id="3" name="Content Placeholder 2">
            <a:extLst>
              <a:ext uri="{FF2B5EF4-FFF2-40B4-BE49-F238E27FC236}">
                <a16:creationId xmlns:a16="http://schemas.microsoft.com/office/drawing/2014/main" id="{17F504CC-60BE-135E-D386-FD7F98873CFD}"/>
              </a:ext>
            </a:extLst>
          </p:cNvPr>
          <p:cNvSpPr>
            <a:spLocks noGrp="1"/>
          </p:cNvSpPr>
          <p:nvPr>
            <p:ph idx="1"/>
          </p:nvPr>
        </p:nvSpPr>
        <p:spPr>
          <a:xfrm>
            <a:off x="972671" y="1675653"/>
            <a:ext cx="10515600" cy="4895477"/>
          </a:xfrm>
        </p:spPr>
        <p:txBody>
          <a:bodyPr>
            <a:normAutofit/>
          </a:bodyPr>
          <a:lstStyle/>
          <a:p>
            <a:pPr algn="just">
              <a:lnSpc>
                <a:spcPct val="100000"/>
              </a:lnSpc>
            </a:pPr>
            <a:r>
              <a:rPr lang="en-IN" sz="2200" b="1" dirty="0">
                <a:effectLst/>
                <a:latin typeface="Times New Roman" panose="02020603050405020304" pitchFamily="18" charset="0"/>
                <a:ea typeface="Calibri" panose="020F0502020204030204" pitchFamily="34" charset="0"/>
              </a:rPr>
              <a:t>(Rosenbloom et al., 2008) </a:t>
            </a:r>
            <a:r>
              <a:rPr lang="en-IN" sz="2200" dirty="0">
                <a:effectLst/>
                <a:latin typeface="Times New Roman" panose="02020603050405020304" pitchFamily="18" charset="0"/>
                <a:ea typeface="Calibri" panose="020F0502020204030204" pitchFamily="34" charset="0"/>
              </a:rPr>
              <a:t>Researchers have developed a Global Nutritional Index (GNI) modelled on the Human Development Index (HDI), which is based on three indicators of nutritional status- deficit, excess, and food security. The results of this study showed that Japan has achieved first rank (0.989) and the United States (0.806) has obtained the last rank in developed countries. Estonia (0.943) ranked first in transition, while </a:t>
            </a:r>
            <a:r>
              <a:rPr lang="en-IN" sz="2200" dirty="0">
                <a:effectLst/>
                <a:latin typeface="Times New Roman" panose="02020603050405020304" pitchFamily="18" charset="0"/>
                <a:ea typeface="MinionPro-Regular"/>
              </a:rPr>
              <a:t>Tajikistan (0.629) obtained the last rank in transition countries. The Republic of Korea has secured first rank in the case of low-mortality developing countries. Algeria (0.876) achieved first rank in high-mortality developing countries, </a:t>
            </a:r>
            <a:r>
              <a:rPr lang="en-IN" sz="2200" dirty="0">
                <a:effectLst/>
                <a:latin typeface="Times New Roman" panose="02020603050405020304" pitchFamily="18" charset="0"/>
                <a:ea typeface="MinionPro-Regular"/>
                <a:cs typeface="Shruti" panose="020B0502040204020203" pitchFamily="34" charset="0"/>
              </a:rPr>
              <a:t>while Sierra Leone obtained the last rank in the high-mortality developing countries.</a:t>
            </a:r>
          </a:p>
          <a:p>
            <a:pPr algn="just">
              <a:lnSpc>
                <a:spcPct val="100000"/>
              </a:lnSpc>
            </a:pPr>
            <a:r>
              <a:rPr lang="en-GB" sz="2200" b="1" dirty="0">
                <a:effectLst/>
                <a:latin typeface="Times New Roman" panose="02020603050405020304" pitchFamily="18" charset="0"/>
                <a:ea typeface="Calibri" panose="020F0502020204030204" pitchFamily="34" charset="0"/>
                <a:cs typeface="Shruti" panose="020B0502040204020203" pitchFamily="34" charset="0"/>
              </a:rPr>
              <a:t>(Kanjilal et al., 2010) </a:t>
            </a:r>
            <a:r>
              <a:rPr lang="en-GB" sz="2200" dirty="0">
                <a:effectLst/>
                <a:latin typeface="Times New Roman" panose="02020603050405020304" pitchFamily="18" charset="0"/>
                <a:ea typeface="Calibri" panose="020F0502020204030204" pitchFamily="34" charset="0"/>
                <a:cs typeface="Shruti" panose="020B0502040204020203" pitchFamily="34" charset="0"/>
              </a:rPr>
              <a:t>This study indicated that across all major states, the lowest prevalence of stunting among children was found in Kerala, whereas more than half of the children below five years old were found stunted in Uttar Pradesh (57%), followed by Bihar (56%), Gujarat (52%), and Madhya Pradesh (50%).</a:t>
            </a:r>
            <a:endParaRPr lang="en-IN" sz="22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0EBA4169-904F-E6D5-22CD-F448DFA80F0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3</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75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E1796-6D14-F528-B3C5-1E9D7CACD311}"/>
              </a:ext>
            </a:extLst>
          </p:cNvPr>
          <p:cNvSpPr>
            <a:spLocks noGrp="1"/>
          </p:cNvSpPr>
          <p:nvPr>
            <p:ph idx="1"/>
          </p:nvPr>
        </p:nvSpPr>
        <p:spPr>
          <a:xfrm>
            <a:off x="1577789" y="251012"/>
            <a:ext cx="10282516" cy="6427694"/>
          </a:xfrm>
        </p:spPr>
        <p:txBody>
          <a:bodyPr>
            <a:normAutofit lnSpcReduction="10000"/>
          </a:bodyPr>
          <a:lstStyle/>
          <a:p>
            <a:pPr algn="just"/>
            <a:r>
              <a:rPr lang="en-IN" sz="2200" b="1" dirty="0">
                <a:effectLst/>
                <a:latin typeface="Times New Roman" panose="02020603050405020304" pitchFamily="18" charset="0"/>
                <a:ea typeface="MinionPro-Regular"/>
                <a:cs typeface="Times New Roman" panose="02020603050405020304" pitchFamily="18" charset="0"/>
              </a:rPr>
              <a:t>Naaz &amp; Akram, 2017) </a:t>
            </a:r>
            <a:r>
              <a:rPr lang="en-IN" sz="2200" dirty="0">
                <a:effectLst/>
                <a:latin typeface="Times New Roman" panose="02020603050405020304" pitchFamily="18" charset="0"/>
                <a:ea typeface="MinionPro-Regular"/>
                <a:cs typeface="Times New Roman" panose="02020603050405020304" pitchFamily="18" charset="0"/>
              </a:rPr>
              <a:t>The study explored the major achievements and shortcomings of progress made on key indicators related to the nutritional status of children and adults in the last decade by making a comparative analysis of the NFHS-3 and NFHS-4 factsheets. The results showed that in the case of stunted, Bihar was the worst-performing state, while Kerala was the best-performing state. In terms of wasted, Manipur state was the best-performing state, while Jharkhand was the worst-performing state. In the case of severely wasted children, results indicated that Jharkhand and Manipur were the worst and best-performing states, respectively. In the case of underweight, Jharkhand was the worst-performing state, while Mizoram was the best-performing state.</a:t>
            </a:r>
          </a:p>
          <a:p>
            <a:pPr algn="just"/>
            <a:r>
              <a:rPr lang="en-IN" sz="2200" b="1" dirty="0">
                <a:effectLst/>
                <a:latin typeface="Times New Roman" panose="02020603050405020304" pitchFamily="18" charset="0"/>
                <a:ea typeface="MinionPro-Regular"/>
                <a:cs typeface="Times New Roman" panose="02020603050405020304" pitchFamily="18" charset="0"/>
              </a:rPr>
              <a:t>(Soheylizad et al., 2016) </a:t>
            </a:r>
            <a:r>
              <a:rPr lang="en-IN" sz="2200" dirty="0">
                <a:effectLst/>
                <a:latin typeface="Times New Roman" panose="02020603050405020304" pitchFamily="18" charset="0"/>
                <a:ea typeface="MinionPro-Regular"/>
                <a:cs typeface="Times New Roman" panose="02020603050405020304" pitchFamily="18" charset="0"/>
              </a:rPr>
              <a:t>They have studied the correlation between malnutrition status of children under five years and Human Development Index (HDI) Worldwide. A significant negative correlation was found between the prevalence of stunting and wasting with HDI. A positive correlation was observed between overweight and HDI.</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IN" sz="2200" b="1" dirty="0">
                <a:effectLst/>
                <a:latin typeface="Times New Roman" panose="02020603050405020304" pitchFamily="18" charset="0"/>
                <a:ea typeface="MinionPro-Regular"/>
              </a:rPr>
              <a:t>(Rajaram et al., 2003)</a:t>
            </a:r>
            <a:r>
              <a:rPr lang="en-IN" sz="2200" dirty="0">
                <a:effectLst/>
                <a:latin typeface="Times New Roman" panose="02020603050405020304" pitchFamily="18" charset="0"/>
                <a:ea typeface="MinionPro-Regular"/>
                <a:cs typeface="Times New Roman" panose="02020603050405020304" pitchFamily="18" charset="0"/>
              </a:rPr>
              <a:t>The study assessed the nutritional status of children below five years. The results showed that the relative prevalence of underweight and wasting were high in Kerala, but the prevalence of stunting was medium. In Goa, relative prevalence of wasting and underweight were very high and prevalence of stunting was high as compared to Kerala.</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GB" sz="2400" dirty="0"/>
          </a:p>
        </p:txBody>
      </p:sp>
      <p:sp>
        <p:nvSpPr>
          <p:cNvPr id="2" name="Slide Number Placeholder 1">
            <a:extLst>
              <a:ext uri="{FF2B5EF4-FFF2-40B4-BE49-F238E27FC236}">
                <a16:creationId xmlns:a16="http://schemas.microsoft.com/office/drawing/2014/main" id="{62304DDD-D691-902F-CE70-E5A546C10244}"/>
              </a:ext>
            </a:extLst>
          </p:cNvPr>
          <p:cNvSpPr>
            <a:spLocks noGrp="1"/>
          </p:cNvSpPr>
          <p:nvPr>
            <p:ph type="sldNum" sz="quarter" idx="12"/>
          </p:nvPr>
        </p:nvSpPr>
        <p:spPr>
          <a:xfrm>
            <a:off x="406306" y="778818"/>
            <a:ext cx="779767" cy="365125"/>
          </a:xfrm>
        </p:spPr>
        <p:txBody>
          <a:bodyPr/>
          <a:lstStyle/>
          <a:p>
            <a:fld id="{836FAD33-A63E-44E8-80E1-AA9818216E61}" type="slidenum">
              <a:rPr lang="en-IN" smtClean="0">
                <a:latin typeface="Times New Roman" panose="02020603050405020304" pitchFamily="18" charset="0"/>
                <a:cs typeface="Times New Roman" panose="02020603050405020304" pitchFamily="18" charset="0"/>
              </a:rPr>
              <a:t>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84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01BE-8888-B6CE-570A-C0C6506FF72C}"/>
              </a:ext>
            </a:extLst>
          </p:cNvPr>
          <p:cNvSpPr>
            <a:spLocks noGrp="1"/>
          </p:cNvSpPr>
          <p:nvPr>
            <p:ph type="title"/>
          </p:nvPr>
        </p:nvSpPr>
        <p:spPr>
          <a:xfrm>
            <a:off x="1622612" y="741643"/>
            <a:ext cx="9731188" cy="1325563"/>
          </a:xfrm>
        </p:spPr>
        <p:txBody>
          <a:bodyPr>
            <a:normAutofit/>
          </a:bodyPr>
          <a:lstStyle/>
          <a:p>
            <a:pPr marL="457200" indent="-457200">
              <a:buFont typeface="Wingdings" panose="05000000000000000000" pitchFamily="2" charset="2"/>
              <a:buChar char="v"/>
            </a:pPr>
            <a:r>
              <a:rPr lang="en-IN" sz="2800" b="1"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4FF6D9E1-A3AD-AD23-2A46-3C3AAF3B8C66}"/>
              </a:ext>
            </a:extLst>
          </p:cNvPr>
          <p:cNvSpPr>
            <a:spLocks noGrp="1"/>
          </p:cNvSpPr>
          <p:nvPr>
            <p:ph idx="1"/>
          </p:nvPr>
        </p:nvSpPr>
        <p:spPr>
          <a:xfrm>
            <a:off x="1622612" y="2255465"/>
            <a:ext cx="9731188" cy="4351338"/>
          </a:xfrm>
        </p:spPr>
        <p:txBody>
          <a:bodyPr/>
          <a:lstStyle/>
          <a:p>
            <a:pPr marL="342900" marR="0" lvl="0" indent="-342900" algn="just">
              <a:lnSpc>
                <a:spcPct val="150000"/>
              </a:lnSpc>
              <a:spcBef>
                <a:spcPts val="0"/>
              </a:spcBef>
              <a:spcAft>
                <a:spcPts val="0"/>
              </a:spcAft>
              <a:buFont typeface="Symbol" panose="05050102010706020507" pitchFamily="18" charset="2"/>
              <a:buChar char=""/>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To inquire and compare the nutritional status of children under five years across the States of India by using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NFHS-4</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a:effectLst/>
                <a:latin typeface="Times New Roman" panose="02020603050405020304" pitchFamily="18" charset="0"/>
                <a:ea typeface="Calibri" panose="020F0502020204030204" pitchFamily="34" charset="0"/>
                <a:cs typeface="Times New Roman" panose="02020603050405020304" pitchFamily="18" charset="0"/>
              </a:rPr>
              <a:t>and NFHS-5 data</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50000"/>
              </a:lnSpc>
              <a:spcBef>
                <a:spcPts val="0"/>
              </a:spcBef>
              <a:spcAft>
                <a:spcPts val="0"/>
              </a:spcAft>
              <a:buNone/>
            </a:pP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To prepare the State Nutritional Index and compare its rank with Human Development Index rank</a:t>
            </a:r>
          </a:p>
          <a:p>
            <a:endParaRPr lang="en-IN" dirty="0"/>
          </a:p>
        </p:txBody>
      </p:sp>
      <p:sp>
        <p:nvSpPr>
          <p:cNvPr id="4" name="Slide Number Placeholder 3">
            <a:extLst>
              <a:ext uri="{FF2B5EF4-FFF2-40B4-BE49-F238E27FC236}">
                <a16:creationId xmlns:a16="http://schemas.microsoft.com/office/drawing/2014/main" id="{FCF3ADEE-FD58-E06A-E939-095253E72265}"/>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37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lstStyle/>
          <a:p>
            <a:pPr algn="just">
              <a:lnSpc>
                <a:spcPct val="100000"/>
              </a:lnSpc>
            </a:pPr>
            <a:r>
              <a:rPr lang="en-IN"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To compare the nutritional status of children under five years across the states of India, a State Nutritional Index (SNI) is developed based on the five indicators of malnutrition: stunted, wasted, severely wasted, underweight, and overweight.</a:t>
            </a:r>
          </a:p>
          <a:p>
            <a:pPr algn="just">
              <a:lnSpc>
                <a:spcPct val="100000"/>
              </a:lnSpc>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Calculations are made for 27 states of India. Data for the SNI have been considered from the National Family Health Survey 4 (NFHS-4) (2015-16) and NFHS-5 (2019-21) for 27 states of India.</a:t>
            </a:r>
            <a:endParaRPr lang="en-IN" sz="2200" dirty="0">
              <a:solidFill>
                <a:srgbClr val="252525"/>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 SNI rank of NFHS-5 has been compared with the HDI rank of 2020. Because the NFHS-5 survey was completed in 2019-21, it is logical to compare it with the HDI rank of 2020. Which makes the comparison more reliable.</a:t>
            </a:r>
          </a:p>
          <a:p>
            <a:pPr algn="just"/>
            <a:endParaRPr lang="en-GB" dirty="0"/>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6</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09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78575C-6134-3540-409C-EE923E8AC920}"/>
              </a:ext>
            </a:extLst>
          </p:cNvPr>
          <p:cNvSpPr>
            <a:spLocks noGrp="1"/>
          </p:cNvSpPr>
          <p:nvPr>
            <p:ph idx="1"/>
          </p:nvPr>
        </p:nvSpPr>
        <p:spPr>
          <a:xfrm>
            <a:off x="1766047" y="238870"/>
            <a:ext cx="10058400" cy="6511554"/>
          </a:xfrm>
        </p:spPr>
        <p:txBody>
          <a:bodyPr>
            <a:noAutofit/>
          </a:bodyPr>
          <a:lstStyle/>
          <a:p>
            <a:pPr>
              <a:lnSpc>
                <a:spcPct val="150000"/>
              </a:lnSpc>
              <a:buFont typeface="Wingdings" panose="05000000000000000000" pitchFamily="2" charset="2"/>
              <a:buChar char="v"/>
            </a:pPr>
            <a:r>
              <a:rPr lang="en-GB" sz="2200" b="1" dirty="0">
                <a:latin typeface="Times New Roman" panose="02020603050405020304" pitchFamily="18" charset="0"/>
                <a:ea typeface="Calibri" panose="020F0502020204030204" pitchFamily="34" charset="0"/>
                <a:cs typeface="Times New Roman" panose="02020603050405020304" pitchFamily="18" charset="0"/>
              </a:rPr>
              <a:t>For getting normalized value used following formula</a:t>
            </a:r>
            <a:endParaRPr lang="en-IN"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For negative indicator = (Max</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-X</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 (Max</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Min</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 (1)</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When, </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Max</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 Maximum value of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indicator</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X</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     Actual value of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indicator</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Min</a:t>
            </a:r>
            <a:r>
              <a:rPr lang="en-GB" sz="2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 Minimum value of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indicator</a:t>
            </a:r>
          </a:p>
          <a:p>
            <a:pPr algn="just">
              <a:lnSpc>
                <a:spcPct val="150000"/>
              </a:lnSpc>
              <a:spcBef>
                <a:spcPts val="0"/>
              </a:spcBef>
              <a:spcAft>
                <a:spcPts val="800"/>
              </a:spcAft>
              <a:buFont typeface="Wingdings" panose="05000000000000000000" pitchFamily="2" charset="2"/>
              <a:buChar char="v"/>
            </a:pPr>
            <a:r>
              <a:rPr lang="en-GB" sz="2200" b="1" dirty="0">
                <a:effectLst/>
                <a:latin typeface="Times New Roman" panose="02020603050405020304" pitchFamily="18" charset="0"/>
                <a:ea typeface="Calibri" panose="020F0502020204030204" pitchFamily="34" charset="0"/>
                <a:cs typeface="Times New Roman" panose="02020603050405020304" pitchFamily="18" charset="0"/>
              </a:rPr>
              <a:t>For the construction of SNI we go for weightage mean</a:t>
            </a:r>
          </a:p>
          <a:p>
            <a:pPr marL="0" marR="0" algn="just">
              <a:lnSpc>
                <a:spcPct val="150000"/>
              </a:lnSpc>
              <a:spcBef>
                <a:spcPts val="0"/>
              </a:spcBef>
              <a:spcAft>
                <a:spcPts val="8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Example  (Andhra Pradesh)</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=Sum (stunted, wasted, severely wasted, underweight, overweight) *1/5…… (2)</a:t>
            </a:r>
          </a:p>
          <a:p>
            <a:pPr marL="0" marR="0" algn="just">
              <a:lnSpc>
                <a:spcPct val="150000"/>
              </a:lnSpc>
              <a:spcBef>
                <a:spcPts val="0"/>
              </a:spcBef>
              <a:spcAft>
                <a:spcPts val="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Sum (0.63+0.60+0.65+0.40+0.91) *1/5</a:t>
            </a:r>
          </a:p>
          <a:p>
            <a:pPr marL="0" marR="0" algn="just">
              <a:lnSpc>
                <a:spcPct val="150000"/>
              </a:lnSpc>
              <a:spcBef>
                <a:spcPts val="0"/>
              </a:spcBef>
              <a:spcAft>
                <a:spcPts val="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(3.19) *1/5</a:t>
            </a:r>
          </a:p>
          <a:p>
            <a:pPr marL="0" marR="0" algn="just">
              <a:lnSpc>
                <a:spcPct val="150000"/>
              </a:lnSpc>
              <a:spcBef>
                <a:spcPts val="0"/>
              </a:spcBef>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0.64</a:t>
            </a:r>
          </a:p>
          <a:p>
            <a:endParaRPr lang="en-GB" sz="2200" dirty="0"/>
          </a:p>
        </p:txBody>
      </p:sp>
      <p:sp>
        <p:nvSpPr>
          <p:cNvPr id="2" name="Slide Number Placeholder 1">
            <a:extLst>
              <a:ext uri="{FF2B5EF4-FFF2-40B4-BE49-F238E27FC236}">
                <a16:creationId xmlns:a16="http://schemas.microsoft.com/office/drawing/2014/main" id="{116F7F97-30C6-91A7-D499-D38E8AE16B53}"/>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7</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9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Results</a:t>
            </a:r>
            <a:endParaRPr lang="en-GB" sz="2800" b="1" dirty="0"/>
          </a:p>
        </p:txBody>
      </p:sp>
      <p:graphicFrame>
        <p:nvGraphicFramePr>
          <p:cNvPr id="4" name="Content Placeholder 3">
            <a:extLst>
              <a:ext uri="{FF2B5EF4-FFF2-40B4-BE49-F238E27FC236}">
                <a16:creationId xmlns:a16="http://schemas.microsoft.com/office/drawing/2014/main" id="{9314344F-CAAE-3F60-662E-9F6A2B6DE0D1}"/>
              </a:ext>
            </a:extLst>
          </p:cNvPr>
          <p:cNvGraphicFramePr>
            <a:graphicFrameLocks noGrp="1"/>
          </p:cNvGraphicFramePr>
          <p:nvPr>
            <p:ph idx="1"/>
            <p:extLst>
              <p:ext uri="{D42A27DB-BD31-4B8C-83A1-F6EECF244321}">
                <p14:modId xmlns:p14="http://schemas.microsoft.com/office/powerpoint/2010/main" val="2307202075"/>
              </p:ext>
            </p:extLst>
          </p:nvPr>
        </p:nvGraphicFramePr>
        <p:xfrm>
          <a:off x="1721224" y="2775885"/>
          <a:ext cx="9525000" cy="1737360"/>
        </p:xfrm>
        <a:graphic>
          <a:graphicData uri="http://schemas.openxmlformats.org/drawingml/2006/table">
            <a:tbl>
              <a:tblPr firstRow="1" bandRow="1">
                <a:tableStyleId>{5C22544A-7EE6-4342-B048-85BDC9FD1C3A}</a:tableStyleId>
              </a:tblPr>
              <a:tblGrid>
                <a:gridCol w="2316893">
                  <a:extLst>
                    <a:ext uri="{9D8B030D-6E8A-4147-A177-3AD203B41FA5}">
                      <a16:colId xmlns:a16="http://schemas.microsoft.com/office/drawing/2014/main" val="2748770395"/>
                    </a:ext>
                  </a:extLst>
                </a:gridCol>
                <a:gridCol w="3594152">
                  <a:extLst>
                    <a:ext uri="{9D8B030D-6E8A-4147-A177-3AD203B41FA5}">
                      <a16:colId xmlns:a16="http://schemas.microsoft.com/office/drawing/2014/main" val="2931216068"/>
                    </a:ext>
                  </a:extLst>
                </a:gridCol>
                <a:gridCol w="3613955">
                  <a:extLst>
                    <a:ext uri="{9D8B030D-6E8A-4147-A177-3AD203B41FA5}">
                      <a16:colId xmlns:a16="http://schemas.microsoft.com/office/drawing/2014/main" val="2522906318"/>
                    </a:ext>
                  </a:extLst>
                </a:gridCol>
              </a:tblGrid>
              <a:tr h="370840">
                <a:tc>
                  <a:txBody>
                    <a:bodyPr/>
                    <a:lstStyle/>
                    <a:p>
                      <a:r>
                        <a:rPr lang="en-GB" sz="2400" dirty="0">
                          <a:latin typeface="Times New Roman" panose="02020603050405020304" pitchFamily="18" charset="0"/>
                          <a:cs typeface="Times New Roman" panose="02020603050405020304" pitchFamily="18" charset="0"/>
                        </a:rPr>
                        <a:t>Malnutritional Status</a:t>
                      </a:r>
                    </a:p>
                  </a:txBody>
                  <a:tcPr/>
                </a:tc>
                <a:tc>
                  <a:txBody>
                    <a:bodyPr/>
                    <a:lstStyle/>
                    <a:p>
                      <a:pPr algn="ctr"/>
                      <a:r>
                        <a:rPr lang="en-GB" sz="2400" dirty="0">
                          <a:latin typeface="Times New Roman" panose="02020603050405020304" pitchFamily="18" charset="0"/>
                          <a:cs typeface="Times New Roman" panose="02020603050405020304" pitchFamily="18" charset="0"/>
                        </a:rPr>
                        <a:t>NFHS-4</a:t>
                      </a:r>
                    </a:p>
                  </a:txBody>
                  <a:tcPr/>
                </a:tc>
                <a:tc>
                  <a:txBody>
                    <a:bodyPr/>
                    <a:lstStyle/>
                    <a:p>
                      <a:pPr algn="ctr"/>
                      <a:r>
                        <a:rPr lang="en-GB" sz="2400" dirty="0">
                          <a:latin typeface="Times New Roman" panose="02020603050405020304" pitchFamily="18" charset="0"/>
                          <a:cs typeface="Times New Roman" panose="02020603050405020304" pitchFamily="18" charset="0"/>
                        </a:rPr>
                        <a:t>NFHS-5</a:t>
                      </a:r>
                    </a:p>
                  </a:txBody>
                  <a:tcPr/>
                </a:tc>
                <a:extLst>
                  <a:ext uri="{0D108BD9-81ED-4DB2-BD59-A6C34878D82A}">
                    <a16:rowId xmlns:a16="http://schemas.microsoft.com/office/drawing/2014/main" val="3314563632"/>
                  </a:ext>
                </a:extLst>
              </a:tr>
              <a:tr h="370840">
                <a:tc>
                  <a:txBody>
                    <a:bodyPr/>
                    <a:lstStyle/>
                    <a:p>
                      <a:r>
                        <a:rPr lang="en-GB" sz="2400" dirty="0">
                          <a:latin typeface="Times New Roman" panose="02020603050405020304" pitchFamily="18" charset="0"/>
                          <a:cs typeface="Times New Roman" panose="02020603050405020304" pitchFamily="18" charset="0"/>
                        </a:rPr>
                        <a:t>Best</a:t>
                      </a:r>
                    </a:p>
                  </a:txBody>
                  <a:tcPr/>
                </a:tc>
                <a:tc>
                  <a:txBody>
                    <a:bodyPr/>
                    <a:lstStyle/>
                    <a:p>
                      <a:r>
                        <a:rPr lang="en-GB" sz="2400" dirty="0">
                          <a:latin typeface="Times New Roman" panose="02020603050405020304" pitchFamily="18" charset="0"/>
                          <a:cs typeface="Times New Roman" panose="02020603050405020304" pitchFamily="18" charset="0"/>
                        </a:rPr>
                        <a:t>Manipur (SNI-0.86)</a:t>
                      </a:r>
                    </a:p>
                  </a:txBody>
                  <a:tcPr/>
                </a:tc>
                <a:tc>
                  <a:txBody>
                    <a:bodyPr/>
                    <a:lstStyle/>
                    <a:p>
                      <a:r>
                        <a:rPr lang="en-GB" sz="2400" dirty="0">
                          <a:latin typeface="Times New Roman" panose="02020603050405020304" pitchFamily="18" charset="0"/>
                          <a:cs typeface="Times New Roman" panose="02020603050405020304" pitchFamily="18" charset="0"/>
                        </a:rPr>
                        <a:t>Manipur (SNI – 0.95)</a:t>
                      </a:r>
                    </a:p>
                  </a:txBody>
                  <a:tcPr/>
                </a:tc>
                <a:extLst>
                  <a:ext uri="{0D108BD9-81ED-4DB2-BD59-A6C34878D82A}">
                    <a16:rowId xmlns:a16="http://schemas.microsoft.com/office/drawing/2014/main" val="2389861234"/>
                  </a:ext>
                </a:extLst>
              </a:tr>
              <a:tr h="370840">
                <a:tc>
                  <a:txBody>
                    <a:bodyPr/>
                    <a:lstStyle/>
                    <a:p>
                      <a:r>
                        <a:rPr lang="en-GB" sz="2400" dirty="0">
                          <a:latin typeface="Times New Roman" panose="02020603050405020304" pitchFamily="18" charset="0"/>
                          <a:cs typeface="Times New Roman" panose="02020603050405020304" pitchFamily="18" charset="0"/>
                        </a:rPr>
                        <a:t>Worst</a:t>
                      </a:r>
                    </a:p>
                  </a:txBody>
                  <a:tcPr/>
                </a:tc>
                <a:tc>
                  <a:txBody>
                    <a:bodyPr/>
                    <a:lstStyle/>
                    <a:p>
                      <a:r>
                        <a:rPr lang="en-GB" sz="2400" dirty="0">
                          <a:latin typeface="Times New Roman" panose="02020603050405020304" pitchFamily="18" charset="0"/>
                          <a:cs typeface="Times New Roman" panose="02020603050405020304" pitchFamily="18" charset="0"/>
                        </a:rPr>
                        <a:t>Jharkhand (SNI – 0.2)</a:t>
                      </a:r>
                    </a:p>
                  </a:txBody>
                  <a:tcPr/>
                </a:tc>
                <a:tc>
                  <a:txBody>
                    <a:bodyPr/>
                    <a:lstStyle/>
                    <a:p>
                      <a:r>
                        <a:rPr lang="en-GB" sz="2400" dirty="0">
                          <a:latin typeface="Times New Roman" panose="02020603050405020304" pitchFamily="18" charset="0"/>
                          <a:cs typeface="Times New Roman" panose="02020603050405020304" pitchFamily="18" charset="0"/>
                        </a:rPr>
                        <a:t>Gujarat (SNI- 0.24)</a:t>
                      </a:r>
                    </a:p>
                  </a:txBody>
                  <a:tcPr/>
                </a:tc>
                <a:extLst>
                  <a:ext uri="{0D108BD9-81ED-4DB2-BD59-A6C34878D82A}">
                    <a16:rowId xmlns:a16="http://schemas.microsoft.com/office/drawing/2014/main" val="887398822"/>
                  </a:ext>
                </a:extLst>
              </a:tr>
            </a:tbl>
          </a:graphicData>
        </a:graphic>
      </p:graphicFrame>
      <p:sp>
        <p:nvSpPr>
          <p:cNvPr id="6" name="TextBox 5">
            <a:extLst>
              <a:ext uri="{FF2B5EF4-FFF2-40B4-BE49-F238E27FC236}">
                <a16:creationId xmlns:a16="http://schemas.microsoft.com/office/drawing/2014/main" id="{6F92A5F3-0D0D-FD1E-6E4E-0DF5ECED818E}"/>
              </a:ext>
            </a:extLst>
          </p:cNvPr>
          <p:cNvSpPr txBox="1"/>
          <p:nvPr/>
        </p:nvSpPr>
        <p:spPr>
          <a:xfrm>
            <a:off x="1636058" y="2052011"/>
            <a:ext cx="9525000" cy="461665"/>
          </a:xfrm>
          <a:prstGeom prst="rect">
            <a:avLst/>
          </a:prstGeom>
          <a:noFill/>
        </p:spPr>
        <p:txBody>
          <a:bodyPr wrap="square" rtlCol="0">
            <a:spAutoFit/>
          </a:bodyPr>
          <a:lstStyle/>
          <a:p>
            <a:r>
              <a:rPr lang="en-GB" sz="2400" b="1" dirty="0">
                <a:solidFill>
                  <a:srgbClr val="000000"/>
                </a:solidFill>
                <a:latin typeface="Times New Roman" panose="02020603050405020304" pitchFamily="18" charset="0"/>
                <a:ea typeface="Calibri" panose="020F0502020204030204" pitchFamily="34" charset="0"/>
              </a:rPr>
              <a:t>Table-1 C</a:t>
            </a:r>
            <a:r>
              <a:rPr lang="en-GB" sz="2400" b="1" dirty="0">
                <a:solidFill>
                  <a:srgbClr val="000000"/>
                </a:solidFill>
                <a:effectLst/>
                <a:latin typeface="Times New Roman" panose="02020603050405020304" pitchFamily="18" charset="0"/>
                <a:ea typeface="Calibri" panose="020F0502020204030204" pitchFamily="34" charset="0"/>
              </a:rPr>
              <a:t>omparison between the SNI rank of NFHS-4 and NFHS-5</a:t>
            </a:r>
            <a:endParaRPr lang="en-GB" sz="2400" b="1" dirty="0"/>
          </a:p>
        </p:txBody>
      </p:sp>
      <p:sp>
        <p:nvSpPr>
          <p:cNvPr id="8" name="TextBox 7">
            <a:extLst>
              <a:ext uri="{FF2B5EF4-FFF2-40B4-BE49-F238E27FC236}">
                <a16:creationId xmlns:a16="http://schemas.microsoft.com/office/drawing/2014/main" id="{436CF751-83AA-B969-C04B-182A360236B6}"/>
              </a:ext>
            </a:extLst>
          </p:cNvPr>
          <p:cNvSpPr txBox="1"/>
          <p:nvPr/>
        </p:nvSpPr>
        <p:spPr>
          <a:xfrm>
            <a:off x="1636058" y="4513245"/>
            <a:ext cx="3451412" cy="369332"/>
          </a:xfrm>
          <a:prstGeom prst="rect">
            <a:avLst/>
          </a:prstGeom>
          <a:noFill/>
        </p:spPr>
        <p:txBody>
          <a:bodyPr wrap="square" rtlCol="0">
            <a:spAutoFit/>
          </a:bodyPr>
          <a:lstStyle/>
          <a:p>
            <a:r>
              <a:rPr lang="en-GB" b="1" dirty="0">
                <a:latin typeface="Times New Roman" panose="02020603050405020304" pitchFamily="18" charset="0"/>
                <a:cs typeface="Times New Roman" panose="02020603050405020304" pitchFamily="18" charset="0"/>
              </a:rPr>
              <a:t>Source</a:t>
            </a:r>
            <a:r>
              <a:rPr lang="en-GB" dirty="0">
                <a:latin typeface="Times New Roman" panose="02020603050405020304" pitchFamily="18" charset="0"/>
                <a:cs typeface="Times New Roman" panose="02020603050405020304" pitchFamily="18" charset="0"/>
              </a:rPr>
              <a:t> – Authors own calculation</a:t>
            </a:r>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8</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33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8406-1E9A-7044-D4F6-09F57B574E1D}"/>
              </a:ext>
            </a:extLst>
          </p:cNvPr>
          <p:cNvSpPr>
            <a:spLocks noGrp="1"/>
          </p:cNvSpPr>
          <p:nvPr>
            <p:ph type="title"/>
          </p:nvPr>
        </p:nvSpPr>
        <p:spPr>
          <a:xfrm>
            <a:off x="2592926" y="624110"/>
            <a:ext cx="8559168" cy="1280890"/>
          </a:xfrm>
        </p:spPr>
        <p:txBody>
          <a:bodyPr>
            <a:normAutofit/>
          </a:bodyPr>
          <a:lstStyle/>
          <a:p>
            <a:pPr marL="457200" indent="-457200">
              <a:buFont typeface="Wingdings" panose="05000000000000000000" pitchFamily="2" charset="2"/>
              <a:buChar char="v"/>
            </a:pPr>
            <a:r>
              <a:rPr lang="en-IN" sz="2800" b="1" dirty="0">
                <a:solidFill>
                  <a:srgbClr val="000000"/>
                </a:solidFill>
                <a:latin typeface="Times New Roman" panose="02020603050405020304" pitchFamily="18" charset="0"/>
                <a:ea typeface="Calibri" panose="020F0502020204030204" pitchFamily="34" charset="0"/>
              </a:rPr>
              <a:t> C</a:t>
            </a:r>
            <a:r>
              <a:rPr lang="en-IN" sz="2800" b="1" dirty="0">
                <a:solidFill>
                  <a:srgbClr val="000000"/>
                </a:solidFill>
                <a:effectLst/>
                <a:latin typeface="Times New Roman" panose="02020603050405020304" pitchFamily="18" charset="0"/>
                <a:ea typeface="Calibri" panose="020F0502020204030204" pitchFamily="34" charset="0"/>
              </a:rPr>
              <a:t>hanges in SNI rank from NFHS-4 (2015-16) to NFHS-5 (2019-21)</a:t>
            </a:r>
            <a:endParaRPr lang="en-GB" sz="2800" b="1" dirty="0"/>
          </a:p>
        </p:txBody>
      </p:sp>
      <p:pic>
        <p:nvPicPr>
          <p:cNvPr id="4" name="Content Placeholder 3">
            <a:extLst>
              <a:ext uri="{FF2B5EF4-FFF2-40B4-BE49-F238E27FC236}">
                <a16:creationId xmlns:a16="http://schemas.microsoft.com/office/drawing/2014/main" id="{8B9C1F86-1ECE-5F95-BB7C-12E4778D3F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2926" y="1905000"/>
            <a:ext cx="8559168" cy="4177553"/>
          </a:xfrm>
          <a:prstGeom prst="rect">
            <a:avLst/>
          </a:prstGeom>
          <a:noFill/>
        </p:spPr>
      </p:pic>
      <p:sp>
        <p:nvSpPr>
          <p:cNvPr id="5" name="Slide Number Placeholder 4">
            <a:extLst>
              <a:ext uri="{FF2B5EF4-FFF2-40B4-BE49-F238E27FC236}">
                <a16:creationId xmlns:a16="http://schemas.microsoft.com/office/drawing/2014/main" id="{7323E58E-1BE5-0110-B9D5-064C856D7F27}"/>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9</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0510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199</TotalTime>
  <Words>1270</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Symbol</vt:lpstr>
      <vt:lpstr>Times New Roman</vt:lpstr>
      <vt:lpstr>Wingdings</vt:lpstr>
      <vt:lpstr>Wingdings 3</vt:lpstr>
      <vt:lpstr>Wisp</vt:lpstr>
      <vt:lpstr>AN ANALYTICAL STUDY OF COMPARISON BETWEEN STATE NUTRITIONAL INDEX (SNI) AND HDI FOR INDIAN STATES</vt:lpstr>
      <vt:lpstr>Introduction</vt:lpstr>
      <vt:lpstr>Literature review</vt:lpstr>
      <vt:lpstr>PowerPoint Presentation</vt:lpstr>
      <vt:lpstr>Objectives</vt:lpstr>
      <vt:lpstr>Methodology</vt:lpstr>
      <vt:lpstr>PowerPoint Presentation</vt:lpstr>
      <vt:lpstr> Results</vt:lpstr>
      <vt:lpstr> Changes in SNI rank from NFHS-4 (2015-16) to NFHS-5 (2019-21)</vt:lpstr>
      <vt:lpstr>Table – 2 Prevalence of malnutrition in NFHS-5 (2019-21)</vt:lpstr>
      <vt:lpstr>PowerPoint Presentation</vt:lpstr>
      <vt:lpstr>Differences observed between HDI rank and SNI rank in the year 2020 in 27 Indian states </vt:lpstr>
      <vt:lpstr>Table – 5 Categorization of Indian states based on State Nutritional Index value and Human Development Index value using criteria of Human Development Index for 2020</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ANALYTICAL STUDY OF COMPARISON BETWEEN STATE NUTRITIONAL INDEX (SNI) AND HDI FOR INDIAN STATES</dc:title>
  <dc:creator>Urvisha mataliya</dc:creator>
  <cp:lastModifiedBy>Advocate Dr Kazi Abdul Mannan</cp:lastModifiedBy>
  <cp:revision>5</cp:revision>
  <dcterms:created xsi:type="dcterms:W3CDTF">2023-11-11T06:57:28Z</dcterms:created>
  <dcterms:modified xsi:type="dcterms:W3CDTF">2023-11-15T07:08:01Z</dcterms:modified>
</cp:coreProperties>
</file>