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5" r:id="rId5"/>
    <p:sldId id="273" r:id="rId6"/>
    <p:sldId id="274" r:id="rId7"/>
    <p:sldId id="283" r:id="rId8"/>
    <p:sldId id="282" r:id="rId9"/>
    <p:sldId id="281" r:id="rId10"/>
    <p:sldId id="272" r:id="rId11"/>
    <p:sldId id="271" r:id="rId12"/>
    <p:sldId id="270" r:id="rId13"/>
    <p:sldId id="277" r:id="rId14"/>
    <p:sldId id="276" r:id="rId15"/>
    <p:sldId id="280" r:id="rId1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61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306" y="53"/>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331383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361453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72404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32059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115013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319698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104195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6904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96724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253562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63F386-A000-42DC-BF59-036CB0684A01}" type="datetimeFigureOut">
              <a:rPr lang="en-US" smtClean="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54749C-7620-4181-BA39-4DEBF1E24734}" type="slidenum">
              <a:rPr lang="en-US" smtClean="0"/>
              <a:t>‹#›</a:t>
            </a:fld>
            <a:endParaRPr lang="en-US" dirty="0"/>
          </a:p>
        </p:txBody>
      </p:sp>
    </p:spTree>
    <p:extLst>
      <p:ext uri="{BB962C8B-B14F-4D97-AF65-F5344CB8AC3E}">
        <p14:creationId xmlns:p14="http://schemas.microsoft.com/office/powerpoint/2010/main" val="248044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6963F386-A000-42DC-BF59-036CB0684A01}" type="datetimeFigureOut">
              <a:rPr lang="en-US" smtClean="0"/>
              <a:t>11/10/2023</a:t>
            </a:fld>
            <a:endParaRPr lang="en-US" dirty="0"/>
          </a:p>
        </p:txBody>
      </p:sp>
      <p:sp>
        <p:nvSpPr>
          <p:cNvPr id="5" name="Footer Placeholder 4"/>
          <p:cNvSpPr>
            <a:spLocks noGrp="1"/>
          </p:cNvSpPr>
          <p:nvPr>
            <p:ph type="ftr" sz="quarter" idx="3"/>
          </p:nvPr>
        </p:nvSpPr>
        <p:spPr>
          <a:xfrm>
            <a:off x="3384550" y="6356351"/>
            <a:ext cx="31369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7154749C-7620-4181-BA39-4DEBF1E24734}" type="slidenum">
              <a:rPr lang="en-US" smtClean="0"/>
              <a:t>‹#›</a:t>
            </a:fld>
            <a:endParaRPr lang="en-US" dirty="0"/>
          </a:p>
        </p:txBody>
      </p:sp>
    </p:spTree>
    <p:extLst>
      <p:ext uri="{BB962C8B-B14F-4D97-AF65-F5344CB8AC3E}">
        <p14:creationId xmlns:p14="http://schemas.microsoft.com/office/powerpoint/2010/main" val="351969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2260834" y="1143000"/>
            <a:ext cx="5238293" cy="5078313"/>
          </a:xfrm>
          <a:prstGeom prst="rect">
            <a:avLst/>
          </a:prstGeom>
          <a:noFill/>
        </p:spPr>
        <p:txBody>
          <a:bodyPr wrap="none" rtlCol="0">
            <a:spAutoFit/>
          </a:bodyPr>
          <a:lstStyle/>
          <a:p>
            <a:pPr algn="ctr"/>
            <a:r>
              <a:rPr lang="en-US" b="1" dirty="0">
                <a:latin typeface="+mj-lt"/>
              </a:rPr>
              <a:t>Research Paper Presentation </a:t>
            </a:r>
          </a:p>
          <a:p>
            <a:pPr algn="ctr"/>
            <a:endParaRPr lang="en-US" b="1" dirty="0">
              <a:latin typeface="+mj-lt"/>
            </a:endParaRPr>
          </a:p>
          <a:p>
            <a:pPr algn="ctr"/>
            <a:endParaRPr lang="en-US" dirty="0">
              <a:latin typeface="+mj-lt"/>
            </a:endParaRPr>
          </a:p>
          <a:p>
            <a:pPr algn="ctr"/>
            <a:r>
              <a:rPr lang="en-US" b="1" dirty="0">
                <a:latin typeface="+mj-lt"/>
              </a:rPr>
              <a:t>On</a:t>
            </a:r>
          </a:p>
          <a:p>
            <a:pPr algn="ctr"/>
            <a:endParaRPr lang="en-US" b="1" dirty="0">
              <a:latin typeface="+mj-lt"/>
            </a:endParaRPr>
          </a:p>
          <a:p>
            <a:pPr algn="ctr"/>
            <a:endParaRPr lang="en-US" dirty="0">
              <a:latin typeface="+mj-lt"/>
            </a:endParaRPr>
          </a:p>
          <a:p>
            <a:pPr algn="ctr"/>
            <a:r>
              <a:rPr lang="en-US" b="1" dirty="0">
                <a:latin typeface="+mj-lt"/>
              </a:rPr>
              <a:t>“To Develop Nobel Prize “ATTOSECOND” Theory By</a:t>
            </a:r>
            <a:endParaRPr lang="en-US" dirty="0">
              <a:latin typeface="+mj-lt"/>
            </a:endParaRPr>
          </a:p>
          <a:p>
            <a:pPr algn="ctr"/>
            <a:r>
              <a:rPr lang="en-US" b="1" dirty="0">
                <a:latin typeface="+mj-lt"/>
              </a:rPr>
              <a:t>Verilog Programming &amp; Verify by Test Programming”</a:t>
            </a:r>
            <a:endParaRPr lang="en-US" dirty="0">
              <a:latin typeface="+mj-lt"/>
            </a:endParaRPr>
          </a:p>
          <a:p>
            <a:pPr algn="ctr"/>
            <a:r>
              <a:rPr lang="en-US" b="1" dirty="0">
                <a:latin typeface="+mj-lt"/>
              </a:rPr>
              <a:t> </a:t>
            </a:r>
            <a:endParaRPr lang="en-US" dirty="0">
              <a:latin typeface="+mj-lt"/>
            </a:endParaRPr>
          </a:p>
          <a:p>
            <a:pPr algn="ctr"/>
            <a:endParaRPr lang="en-US" b="1" dirty="0">
              <a:latin typeface="+mj-lt"/>
            </a:endParaRPr>
          </a:p>
          <a:p>
            <a:pPr algn="ctr"/>
            <a:endParaRPr lang="en-US" b="1" dirty="0">
              <a:latin typeface="+mj-lt"/>
            </a:endParaRPr>
          </a:p>
          <a:p>
            <a:pPr algn="ctr"/>
            <a:r>
              <a:rPr lang="en-US" b="1" dirty="0">
                <a:latin typeface="+mj-lt"/>
              </a:rPr>
              <a:t>MR. SATYENDRA PRASAD</a:t>
            </a:r>
          </a:p>
          <a:p>
            <a:pPr algn="ctr"/>
            <a:r>
              <a:rPr lang="en-US" b="1" dirty="0">
                <a:latin typeface="+mj-lt"/>
              </a:rPr>
              <a:t>mathworktech@gmail.com</a:t>
            </a:r>
          </a:p>
          <a:p>
            <a:pPr algn="ctr"/>
            <a:endParaRPr lang="en-US" b="1" dirty="0">
              <a:latin typeface="+mj-lt"/>
            </a:endParaRPr>
          </a:p>
          <a:p>
            <a:pPr algn="ctr"/>
            <a:endParaRPr lang="en-US" dirty="0">
              <a:latin typeface="+mj-lt"/>
            </a:endParaRPr>
          </a:p>
          <a:p>
            <a:pPr algn="ctr"/>
            <a:endParaRPr lang="en-US" dirty="0">
              <a:latin typeface="+mj-lt"/>
            </a:endParaRPr>
          </a:p>
          <a:p>
            <a:pPr algn="ctr"/>
            <a:r>
              <a:rPr lang="en-US" b="1" dirty="0">
                <a:latin typeface="+mj-lt"/>
              </a:rPr>
              <a:t>Dr. A.P.J. Abdul Kalam Technical University, Lucknow</a:t>
            </a:r>
            <a:endParaRPr lang="en-US" dirty="0">
              <a:latin typeface="+mj-lt"/>
            </a:endParaRPr>
          </a:p>
          <a:p>
            <a:endParaRPr lang="en-US" dirty="0">
              <a:latin typeface="+mj-lt"/>
            </a:endParaRPr>
          </a:p>
        </p:txBody>
      </p:sp>
    </p:spTree>
    <p:extLst>
      <p:ext uri="{BB962C8B-B14F-4D97-AF65-F5344CB8AC3E}">
        <p14:creationId xmlns:p14="http://schemas.microsoft.com/office/powerpoint/2010/main" val="264190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28642023"/>
              </p:ext>
            </p:extLst>
          </p:nvPr>
        </p:nvGraphicFramePr>
        <p:xfrm>
          <a:off x="1392382" y="2514600"/>
          <a:ext cx="7197436" cy="3377080"/>
        </p:xfrm>
        <a:graphic>
          <a:graphicData uri="http://schemas.openxmlformats.org/drawingml/2006/table">
            <a:tbl>
              <a:tblPr firstRow="1" firstCol="1" bandRow="1">
                <a:tableStyleId>{5C22544A-7EE6-4342-B048-85BDC9FD1C3A}</a:tableStyleId>
              </a:tblPr>
              <a:tblGrid>
                <a:gridCol w="1608729">
                  <a:extLst>
                    <a:ext uri="{9D8B030D-6E8A-4147-A177-3AD203B41FA5}">
                      <a16:colId xmlns:a16="http://schemas.microsoft.com/office/drawing/2014/main" val="20000"/>
                    </a:ext>
                  </a:extLst>
                </a:gridCol>
                <a:gridCol w="1978154">
                  <a:extLst>
                    <a:ext uri="{9D8B030D-6E8A-4147-A177-3AD203B41FA5}">
                      <a16:colId xmlns:a16="http://schemas.microsoft.com/office/drawing/2014/main" val="20001"/>
                    </a:ext>
                  </a:extLst>
                </a:gridCol>
                <a:gridCol w="1521657">
                  <a:extLst>
                    <a:ext uri="{9D8B030D-6E8A-4147-A177-3AD203B41FA5}">
                      <a16:colId xmlns:a16="http://schemas.microsoft.com/office/drawing/2014/main" val="20002"/>
                    </a:ext>
                  </a:extLst>
                </a:gridCol>
                <a:gridCol w="2088896">
                  <a:extLst>
                    <a:ext uri="{9D8B030D-6E8A-4147-A177-3AD203B41FA5}">
                      <a16:colId xmlns:a16="http://schemas.microsoft.com/office/drawing/2014/main" val="20003"/>
                    </a:ext>
                  </a:extLst>
                </a:gridCol>
              </a:tblGrid>
              <a:tr h="422135">
                <a:tc>
                  <a:txBody>
                    <a:bodyPr/>
                    <a:lstStyle/>
                    <a:p>
                      <a:pPr marL="0" marR="0" algn="ctr">
                        <a:lnSpc>
                          <a:spcPct val="115000"/>
                        </a:lnSpc>
                        <a:spcBef>
                          <a:spcPts val="0"/>
                        </a:spcBef>
                        <a:spcAft>
                          <a:spcPts val="0"/>
                        </a:spcAft>
                      </a:pPr>
                      <a:r>
                        <a:rPr lang="en-US" sz="1400" dirty="0">
                          <a:effectLst/>
                        </a:rPr>
                        <a:t>SNo.</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 </a:t>
                      </a:r>
                      <a:r>
                        <a:rPr lang="el-GR" sz="1400" dirty="0">
                          <a:effectLst/>
                        </a:rPr>
                        <a:t>λ </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C</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Tpulse</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0"/>
                  </a:ext>
                </a:extLst>
              </a:tr>
              <a:tr h="422135">
                <a:tc>
                  <a:txBody>
                    <a:bodyPr/>
                    <a:lstStyle/>
                    <a:p>
                      <a:pPr marL="0" marR="0" algn="ctr">
                        <a:lnSpc>
                          <a:spcPct val="115000"/>
                        </a:lnSpc>
                        <a:spcBef>
                          <a:spcPts val="0"/>
                        </a:spcBef>
                        <a:spcAft>
                          <a:spcPts val="0"/>
                        </a:spcAft>
                      </a:pPr>
                      <a:r>
                        <a:rPr lang="en-US" sz="1400" dirty="0">
                          <a:effectLst/>
                        </a:rPr>
                        <a:t>1</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1"/>
                  </a:ext>
                </a:extLst>
              </a:tr>
              <a:tr h="422135">
                <a:tc>
                  <a:txBody>
                    <a:bodyPr/>
                    <a:lstStyle/>
                    <a:p>
                      <a:pPr marL="0" marR="0" algn="ctr">
                        <a:lnSpc>
                          <a:spcPct val="115000"/>
                        </a:lnSpc>
                        <a:spcBef>
                          <a:spcPts val="0"/>
                        </a:spcBef>
                        <a:spcAft>
                          <a:spcPts val="0"/>
                        </a:spcAft>
                      </a:pPr>
                      <a:r>
                        <a:rPr lang="en-US" sz="1400" dirty="0">
                          <a:effectLst/>
                        </a:rPr>
                        <a:t>2</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200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20</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2"/>
                  </a:ext>
                </a:extLst>
              </a:tr>
              <a:tr h="422135">
                <a:tc>
                  <a:txBody>
                    <a:bodyPr/>
                    <a:lstStyle/>
                    <a:p>
                      <a:pPr marL="0" marR="0" algn="ctr">
                        <a:lnSpc>
                          <a:spcPct val="115000"/>
                        </a:lnSpc>
                        <a:spcBef>
                          <a:spcPts val="0"/>
                        </a:spcBef>
                        <a:spcAft>
                          <a:spcPts val="0"/>
                        </a:spcAft>
                      </a:pPr>
                      <a:r>
                        <a:rPr lang="en-US" sz="1400" dirty="0">
                          <a:effectLst/>
                        </a:rPr>
                        <a:t>3</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300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30</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3"/>
                  </a:ext>
                </a:extLst>
              </a:tr>
              <a:tr h="422135">
                <a:tc>
                  <a:txBody>
                    <a:bodyPr/>
                    <a:lstStyle/>
                    <a:p>
                      <a:pPr marL="0" marR="0" algn="ctr">
                        <a:lnSpc>
                          <a:spcPct val="115000"/>
                        </a:lnSpc>
                        <a:spcBef>
                          <a:spcPts val="0"/>
                        </a:spcBef>
                        <a:spcAft>
                          <a:spcPts val="0"/>
                        </a:spcAft>
                      </a:pPr>
                      <a:r>
                        <a:rPr lang="en-US" sz="1400" dirty="0">
                          <a:effectLst/>
                        </a:rPr>
                        <a:t>4</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400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40</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4"/>
                  </a:ext>
                </a:extLst>
              </a:tr>
              <a:tr h="422135">
                <a:tc>
                  <a:txBody>
                    <a:bodyPr/>
                    <a:lstStyle/>
                    <a:p>
                      <a:pPr marL="0" marR="0" algn="ctr">
                        <a:lnSpc>
                          <a:spcPct val="115000"/>
                        </a:lnSpc>
                        <a:spcBef>
                          <a:spcPts val="0"/>
                        </a:spcBef>
                        <a:spcAft>
                          <a:spcPts val="0"/>
                        </a:spcAft>
                      </a:pPr>
                      <a:r>
                        <a:rPr lang="en-US" sz="1400" dirty="0">
                          <a:effectLst/>
                        </a:rPr>
                        <a:t>5</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500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50</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5"/>
                  </a:ext>
                </a:extLst>
              </a:tr>
              <a:tr h="422135">
                <a:tc>
                  <a:txBody>
                    <a:bodyPr/>
                    <a:lstStyle/>
                    <a:p>
                      <a:pPr marL="0" marR="0" algn="ctr">
                        <a:lnSpc>
                          <a:spcPct val="115000"/>
                        </a:lnSpc>
                        <a:spcBef>
                          <a:spcPts val="0"/>
                        </a:spcBef>
                        <a:spcAft>
                          <a:spcPts val="0"/>
                        </a:spcAft>
                      </a:pPr>
                      <a:r>
                        <a:rPr lang="en-US" sz="1400" dirty="0">
                          <a:effectLst/>
                        </a:rPr>
                        <a:t>6</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600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10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60</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6"/>
                  </a:ext>
                </a:extLst>
              </a:tr>
              <a:tr h="422135">
                <a:tc>
                  <a:txBody>
                    <a:bodyPr/>
                    <a:lstStyle/>
                    <a:p>
                      <a:pPr marL="0" marR="0" algn="ctr">
                        <a:lnSpc>
                          <a:spcPct val="115000"/>
                        </a:lnSpc>
                        <a:spcBef>
                          <a:spcPts val="0"/>
                        </a:spcBef>
                        <a:spcAft>
                          <a:spcPts val="0"/>
                        </a:spcAft>
                      </a:pPr>
                      <a:r>
                        <a:rPr lang="en-US" sz="1400" dirty="0">
                          <a:effectLst/>
                        </a:rPr>
                        <a:t>7</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0</a:t>
                      </a:r>
                      <a:endParaRPr lang="en-US" sz="1100" dirty="0">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pPr>
                      <a:r>
                        <a:rPr lang="en-US" sz="1400" dirty="0">
                          <a:effectLst/>
                        </a:rPr>
                        <a:t>undefined</a:t>
                      </a:r>
                      <a:endParaRPr lang="en-US" sz="1100" dirty="0">
                        <a:effectLst/>
                        <a:latin typeface="Calibri"/>
                        <a:ea typeface="Calibri"/>
                        <a:cs typeface="Times New Roman"/>
                      </a:endParaRPr>
                    </a:p>
                  </a:txBody>
                  <a:tcPr marL="68580" marR="68580" marT="0" marB="0">
                    <a:solidFill>
                      <a:schemeClr val="accent2">
                        <a:lumMod val="75000"/>
                      </a:schemeClr>
                    </a:solidFill>
                  </a:tcPr>
                </a:tc>
                <a:extLst>
                  <a:ext uri="{0D108BD9-81ED-4DB2-BD59-A6C34878D82A}">
                    <a16:rowId xmlns:a16="http://schemas.microsoft.com/office/drawing/2014/main" val="10007"/>
                  </a:ext>
                </a:extLst>
              </a:tr>
            </a:tbl>
          </a:graphicData>
        </a:graphic>
      </p:graphicFrame>
      <p:sp>
        <p:nvSpPr>
          <p:cNvPr id="6" name="Rectangle 1"/>
          <p:cNvSpPr>
            <a:spLocks noChangeArrowheads="1"/>
          </p:cNvSpPr>
          <p:nvPr/>
        </p:nvSpPr>
        <p:spPr bwMode="auto">
          <a:xfrm>
            <a:off x="1295400" y="1581090"/>
            <a:ext cx="489698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916363" algn="l"/>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16363" algn="l"/>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This table generated from Attosecond pulse generation equation</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16363"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TextBox 6"/>
          <p:cNvSpPr txBox="1"/>
          <p:nvPr/>
        </p:nvSpPr>
        <p:spPr>
          <a:xfrm>
            <a:off x="2895600" y="678964"/>
            <a:ext cx="4011867" cy="646331"/>
          </a:xfrm>
          <a:prstGeom prst="rect">
            <a:avLst/>
          </a:prstGeom>
          <a:noFill/>
        </p:spPr>
        <p:txBody>
          <a:bodyPr wrap="none" rtlCol="0">
            <a:spAutoFit/>
          </a:bodyPr>
          <a:lstStyle/>
          <a:p>
            <a:pPr lvl="0"/>
            <a:r>
              <a:rPr lang="en-US" dirty="0">
                <a:latin typeface="Cambria" pitchFamily="18" charset="0"/>
                <a:ea typeface="Calibri" pitchFamily="34" charset="0"/>
                <a:cs typeface="Times New Roman" pitchFamily="18" charset="0"/>
              </a:rPr>
              <a:t>Bit Table for Pulse generation equation</a:t>
            </a:r>
            <a:endParaRPr lang="en-US" sz="105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1124444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pic>
        <p:nvPicPr>
          <p:cNvPr id="4" name="Picture 3"/>
          <p:cNvPicPr/>
          <p:nvPr/>
        </p:nvPicPr>
        <p:blipFill>
          <a:blip r:embed="rId2"/>
          <a:stretch>
            <a:fillRect/>
          </a:stretch>
        </p:blipFill>
        <p:spPr>
          <a:xfrm>
            <a:off x="836743" y="1371600"/>
            <a:ext cx="8239442" cy="4908550"/>
          </a:xfrm>
          <a:prstGeom prst="rect">
            <a:avLst/>
          </a:prstGeom>
        </p:spPr>
      </p:pic>
      <p:sp>
        <p:nvSpPr>
          <p:cNvPr id="5" name="TextBox 4"/>
          <p:cNvSpPr txBox="1"/>
          <p:nvPr/>
        </p:nvSpPr>
        <p:spPr>
          <a:xfrm>
            <a:off x="4343400" y="533400"/>
            <a:ext cx="1025474" cy="646331"/>
          </a:xfrm>
          <a:prstGeom prst="rect">
            <a:avLst/>
          </a:prstGeom>
          <a:noFill/>
        </p:spPr>
        <p:txBody>
          <a:bodyPr wrap="none" rtlCol="0">
            <a:spAutoFit/>
          </a:bodyPr>
          <a:lstStyle/>
          <a:p>
            <a:r>
              <a:rPr lang="en-US" dirty="0"/>
              <a:t>Software</a:t>
            </a:r>
          </a:p>
          <a:p>
            <a:endParaRPr lang="en-US" dirty="0"/>
          </a:p>
        </p:txBody>
      </p:sp>
    </p:spTree>
    <p:extLst>
      <p:ext uri="{BB962C8B-B14F-4D97-AF65-F5344CB8AC3E}">
        <p14:creationId xmlns:p14="http://schemas.microsoft.com/office/powerpoint/2010/main" val="383657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pic>
        <p:nvPicPr>
          <p:cNvPr id="4" name="Picture 3"/>
          <p:cNvPicPr/>
          <p:nvPr/>
        </p:nvPicPr>
        <p:blipFill>
          <a:blip r:embed="rId2"/>
          <a:stretch>
            <a:fillRect/>
          </a:stretch>
        </p:blipFill>
        <p:spPr>
          <a:xfrm>
            <a:off x="641350" y="1447800"/>
            <a:ext cx="8699500" cy="4566602"/>
          </a:xfrm>
          <a:prstGeom prst="rect">
            <a:avLst/>
          </a:prstGeom>
        </p:spPr>
      </p:pic>
      <p:sp>
        <p:nvSpPr>
          <p:cNvPr id="5" name="TextBox 4"/>
          <p:cNvSpPr txBox="1"/>
          <p:nvPr/>
        </p:nvSpPr>
        <p:spPr>
          <a:xfrm>
            <a:off x="4114800" y="533400"/>
            <a:ext cx="1254382" cy="646331"/>
          </a:xfrm>
          <a:prstGeom prst="rect">
            <a:avLst/>
          </a:prstGeom>
          <a:noFill/>
        </p:spPr>
        <p:txBody>
          <a:bodyPr wrap="none" rtlCol="0">
            <a:spAutoFit/>
          </a:bodyPr>
          <a:lstStyle/>
          <a:p>
            <a:r>
              <a:rPr lang="en-US" dirty="0"/>
              <a:t>Verification</a:t>
            </a:r>
          </a:p>
          <a:p>
            <a:endParaRPr lang="en-US" dirty="0"/>
          </a:p>
        </p:txBody>
      </p:sp>
    </p:spTree>
    <p:extLst>
      <p:ext uri="{BB962C8B-B14F-4D97-AF65-F5344CB8AC3E}">
        <p14:creationId xmlns:p14="http://schemas.microsoft.com/office/powerpoint/2010/main" val="197190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pic>
        <p:nvPicPr>
          <p:cNvPr id="4" name="Picture 3"/>
          <p:cNvPicPr/>
          <p:nvPr/>
        </p:nvPicPr>
        <p:blipFill>
          <a:blip r:embed="rId2"/>
          <a:stretch>
            <a:fillRect/>
          </a:stretch>
        </p:blipFill>
        <p:spPr>
          <a:xfrm>
            <a:off x="720436" y="1524000"/>
            <a:ext cx="8657590" cy="4471352"/>
          </a:xfrm>
          <a:prstGeom prst="rect">
            <a:avLst/>
          </a:prstGeom>
        </p:spPr>
      </p:pic>
      <p:sp>
        <p:nvSpPr>
          <p:cNvPr id="5" name="TextBox 4"/>
          <p:cNvSpPr txBox="1"/>
          <p:nvPr/>
        </p:nvSpPr>
        <p:spPr>
          <a:xfrm>
            <a:off x="4191000" y="533400"/>
            <a:ext cx="1409104" cy="646331"/>
          </a:xfrm>
          <a:prstGeom prst="rect">
            <a:avLst/>
          </a:prstGeom>
          <a:noFill/>
        </p:spPr>
        <p:txBody>
          <a:bodyPr wrap="none" rtlCol="0">
            <a:spAutoFit/>
          </a:bodyPr>
          <a:lstStyle/>
          <a:p>
            <a:r>
              <a:rPr lang="en-US" dirty="0"/>
              <a:t>Epwave form</a:t>
            </a:r>
          </a:p>
          <a:p>
            <a:endParaRPr lang="en-US" dirty="0"/>
          </a:p>
        </p:txBody>
      </p:sp>
    </p:spTree>
    <p:extLst>
      <p:ext uri="{BB962C8B-B14F-4D97-AF65-F5344CB8AC3E}">
        <p14:creationId xmlns:p14="http://schemas.microsoft.com/office/powerpoint/2010/main" val="3100418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1371600" y="685800"/>
            <a:ext cx="7848600" cy="3416320"/>
          </a:xfrm>
          <a:prstGeom prst="rect">
            <a:avLst/>
          </a:prstGeom>
          <a:noFill/>
        </p:spPr>
        <p:txBody>
          <a:bodyPr wrap="square" rtlCol="0">
            <a:spAutoFit/>
          </a:bodyPr>
          <a:lstStyle/>
          <a:p>
            <a:pPr algn="ctr"/>
            <a:r>
              <a:rPr lang="en-US" dirty="0"/>
              <a:t>Conclusion</a:t>
            </a:r>
          </a:p>
          <a:p>
            <a:r>
              <a:rPr lang="en-US" dirty="0"/>
              <a:t> </a:t>
            </a:r>
          </a:p>
          <a:p>
            <a:pPr marL="285750" lvl="0" indent="-285750">
              <a:buFont typeface="Wingdings" pitchFamily="2" charset="2"/>
              <a:buChar char="§"/>
            </a:pPr>
            <a:r>
              <a:rPr lang="en-US" dirty="0"/>
              <a:t>For Verilog Output:</a:t>
            </a:r>
          </a:p>
          <a:p>
            <a:pPr marL="400050" lvl="0" indent="-400050">
              <a:buFont typeface="+mj-lt"/>
              <a:buAutoNum type="romanUcPeriod"/>
            </a:pPr>
            <a:r>
              <a:rPr lang="en-US" dirty="0"/>
              <a:t>	Input of the Simulation is show in wave form. </a:t>
            </a:r>
          </a:p>
          <a:p>
            <a:pPr marL="400050" lvl="0" indent="-400050">
              <a:buFont typeface="+mj-lt"/>
              <a:buAutoNum type="romanUcPeriod"/>
            </a:pPr>
            <a:r>
              <a:rPr lang="en-US" dirty="0"/>
              <a:t>	Output of the Simulation is show in wave form.</a:t>
            </a:r>
          </a:p>
          <a:p>
            <a:pPr marL="400050" lvl="0" indent="-400050">
              <a:buFont typeface="+mj-lt"/>
              <a:buAutoNum type="romanUcPeriod"/>
            </a:pPr>
            <a:endParaRPr lang="en-US" dirty="0"/>
          </a:p>
          <a:p>
            <a:pPr marL="400050" lvl="0" indent="-400050">
              <a:buFont typeface="+mj-lt"/>
              <a:buAutoNum type="romanUcPeriod"/>
            </a:pPr>
            <a:endParaRPr lang="en-US" dirty="0"/>
          </a:p>
          <a:p>
            <a:pPr marL="285750" lvl="0" indent="-285750">
              <a:buFont typeface="Arial" pitchFamily="34" charset="0"/>
              <a:buChar char="•"/>
            </a:pPr>
            <a:r>
              <a:rPr lang="en-US" dirty="0"/>
              <a:t>For Test Bench Verification:</a:t>
            </a:r>
          </a:p>
          <a:p>
            <a:pPr marL="400050" lvl="0" indent="-400050">
              <a:buFont typeface="+mj-lt"/>
              <a:buAutoNum type="romanUcPeriod"/>
            </a:pPr>
            <a:r>
              <a:rPr lang="en-US" dirty="0"/>
              <a:t>	Input of Test Bench Verification  is show in wave form.</a:t>
            </a:r>
          </a:p>
          <a:p>
            <a:pPr marL="400050" lvl="0" indent="-400050">
              <a:buFont typeface="+mj-lt"/>
              <a:buAutoNum type="romanUcPeriod"/>
            </a:pPr>
            <a:r>
              <a:rPr lang="en-US" dirty="0"/>
              <a:t>	Output of Test Bench Verification is show in wave form.</a:t>
            </a:r>
          </a:p>
          <a:p>
            <a:pPr marL="400050" indent="-400050">
              <a:buFont typeface="+mj-lt"/>
              <a:buAutoNum type="romanUcPeriod"/>
            </a:pPr>
            <a:endParaRPr lang="en-US" dirty="0"/>
          </a:p>
          <a:p>
            <a:endParaRPr lang="en-US" dirty="0"/>
          </a:p>
        </p:txBody>
      </p:sp>
    </p:spTree>
    <p:extLst>
      <p:ext uri="{BB962C8B-B14F-4D97-AF65-F5344CB8AC3E}">
        <p14:creationId xmlns:p14="http://schemas.microsoft.com/office/powerpoint/2010/main" val="915279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1146178" y="1143000"/>
            <a:ext cx="8077201" cy="3139321"/>
          </a:xfrm>
          <a:prstGeom prst="rect">
            <a:avLst/>
          </a:prstGeom>
          <a:noFill/>
        </p:spPr>
        <p:txBody>
          <a:bodyPr wrap="square" rtlCol="0">
            <a:spAutoFit/>
          </a:bodyPr>
          <a:lstStyle/>
          <a:p>
            <a:r>
              <a:rPr lang="en-US" dirty="0"/>
              <a:t>References</a:t>
            </a:r>
          </a:p>
          <a:p>
            <a:r>
              <a:rPr lang="en-US" dirty="0"/>
              <a:t> </a:t>
            </a:r>
          </a:p>
          <a:p>
            <a:r>
              <a:rPr lang="en-US" dirty="0"/>
              <a:t> </a:t>
            </a:r>
          </a:p>
          <a:p>
            <a:pPr marL="342900" lvl="0" indent="-342900" algn="just">
              <a:buFont typeface="+mj-lt"/>
              <a:buAutoNum type="arabicPeriod"/>
            </a:pPr>
            <a:r>
              <a:rPr lang="en-US" dirty="0"/>
              <a:t>"Attosecond spectroscopy wins 2023's Nobel Prize in Physics". Big Think. 3 October 2023. Retrieved 3 October 2023.</a:t>
            </a:r>
          </a:p>
          <a:p>
            <a:pPr marL="342900" lvl="0" indent="-342900" algn="just">
              <a:buFont typeface="+mj-lt"/>
              <a:buAutoNum type="arabicPeriod"/>
            </a:pPr>
            <a:r>
              <a:rPr lang="en-US" dirty="0"/>
              <a:t>https://www.mpg.de/20915252/nobel-prize-physics-2023-ferenc-krausz</a:t>
            </a:r>
          </a:p>
          <a:p>
            <a:pPr marL="342900" lvl="0" indent="-342900" algn="just">
              <a:buFont typeface="+mj-lt"/>
              <a:buAutoNum type="arabicPeriod"/>
            </a:pPr>
            <a:r>
              <a:rPr lang="en-US" dirty="0"/>
              <a:t>Sato SA (2021). "First-principles calculations for attosecond electron dynamics in solids". Computational Materials Science. 194: 110274. arXiv:2011.01677. doi:10.1016/j.commatsci.2020.110274. ISSN 0927-0256. S2CID 226237040</a:t>
            </a:r>
          </a:p>
          <a:p>
            <a:endParaRPr lang="en-US" dirty="0"/>
          </a:p>
        </p:txBody>
      </p:sp>
    </p:spTree>
    <p:extLst>
      <p:ext uri="{BB962C8B-B14F-4D97-AF65-F5344CB8AC3E}">
        <p14:creationId xmlns:p14="http://schemas.microsoft.com/office/powerpoint/2010/main" val="342850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5" name="TextBox 4"/>
          <p:cNvSpPr txBox="1"/>
          <p:nvPr/>
        </p:nvSpPr>
        <p:spPr>
          <a:xfrm>
            <a:off x="1995055" y="1288702"/>
            <a:ext cx="5862759" cy="3970318"/>
          </a:xfrm>
          <a:prstGeom prst="rect">
            <a:avLst/>
          </a:prstGeom>
          <a:noFill/>
        </p:spPr>
        <p:txBody>
          <a:bodyPr wrap="none" rtlCol="0">
            <a:spAutoFit/>
          </a:bodyPr>
          <a:lstStyle/>
          <a:p>
            <a:endParaRPr lang="en-US" dirty="0"/>
          </a:p>
          <a:p>
            <a:pPr marL="285750" lvl="0" indent="-285750">
              <a:buFont typeface="Wingdings" pitchFamily="2" charset="2"/>
              <a:buChar char="Ø"/>
            </a:pPr>
            <a:r>
              <a:rPr lang="en-US" dirty="0">
                <a:latin typeface="+mj-lt"/>
              </a:rPr>
              <a:t>Introduction                                                           </a:t>
            </a:r>
          </a:p>
          <a:p>
            <a:pPr marL="285750" lvl="0" indent="-285750">
              <a:buFont typeface="Wingdings" pitchFamily="2" charset="2"/>
              <a:buChar char="Ø"/>
            </a:pPr>
            <a:r>
              <a:rPr lang="en-US" dirty="0">
                <a:latin typeface="+mj-lt"/>
              </a:rPr>
              <a:t>Attosecond</a:t>
            </a:r>
          </a:p>
          <a:p>
            <a:pPr marL="285750" indent="-285750">
              <a:buFont typeface="Wingdings" pitchFamily="2" charset="2"/>
              <a:buChar char="Ø"/>
            </a:pPr>
            <a:r>
              <a:rPr lang="en-US" dirty="0">
                <a:latin typeface="+mj-lt"/>
              </a:rPr>
              <a:t>Interface Diagram</a:t>
            </a:r>
          </a:p>
          <a:p>
            <a:pPr marL="285750" lvl="0" indent="-285750">
              <a:buFont typeface="Wingdings" pitchFamily="2" charset="2"/>
              <a:buChar char="Ø"/>
            </a:pPr>
            <a:r>
              <a:rPr lang="en-US" dirty="0">
                <a:latin typeface="+mj-lt"/>
              </a:rPr>
              <a:t>Interface between Equation and Verilog Programming</a:t>
            </a:r>
          </a:p>
          <a:p>
            <a:pPr marL="285750" lvl="0" indent="-285750">
              <a:buFont typeface="Wingdings" pitchFamily="2" charset="2"/>
              <a:buChar char="Ø"/>
            </a:pPr>
            <a:r>
              <a:rPr lang="en-US" dirty="0">
                <a:latin typeface="+mj-lt"/>
              </a:rPr>
              <a:t>Interface between Equation and Test Bench Programming</a:t>
            </a:r>
          </a:p>
          <a:p>
            <a:pPr marL="285750" indent="-285750">
              <a:buFont typeface="Wingdings" pitchFamily="2" charset="2"/>
              <a:buChar char="Ø"/>
            </a:pPr>
            <a:r>
              <a:rPr lang="en-US" dirty="0">
                <a:latin typeface="+mj-lt"/>
              </a:rPr>
              <a:t>Graphical Parameter</a:t>
            </a:r>
          </a:p>
          <a:p>
            <a:pPr marL="285750" lvl="0" indent="-285750">
              <a:buFont typeface="Wingdings" pitchFamily="2" charset="2"/>
              <a:buChar char="Ø"/>
            </a:pPr>
            <a:r>
              <a:rPr lang="en-US" dirty="0">
                <a:latin typeface="+mj-lt"/>
              </a:rPr>
              <a:t>Bit Table for Pulse generation equation</a:t>
            </a:r>
          </a:p>
          <a:p>
            <a:pPr marL="285750" lvl="0" indent="-285750">
              <a:buFont typeface="Wingdings" pitchFamily="2" charset="2"/>
              <a:buChar char="Ø"/>
            </a:pPr>
            <a:r>
              <a:rPr lang="en-US" dirty="0">
                <a:latin typeface="+mj-lt"/>
              </a:rPr>
              <a:t>Software</a:t>
            </a:r>
          </a:p>
          <a:p>
            <a:pPr marL="285750" lvl="0" indent="-285750">
              <a:buFont typeface="Wingdings" pitchFamily="2" charset="2"/>
              <a:buChar char="Ø"/>
            </a:pPr>
            <a:r>
              <a:rPr lang="en-US" dirty="0">
                <a:latin typeface="+mj-lt"/>
              </a:rPr>
              <a:t>Verification</a:t>
            </a:r>
          </a:p>
          <a:p>
            <a:pPr marL="285750" lvl="0" indent="-285750">
              <a:buFont typeface="Wingdings" pitchFamily="2" charset="2"/>
              <a:buChar char="Ø"/>
            </a:pPr>
            <a:r>
              <a:rPr lang="en-US" dirty="0">
                <a:latin typeface="+mj-lt"/>
              </a:rPr>
              <a:t>Epwave form</a:t>
            </a:r>
          </a:p>
          <a:p>
            <a:pPr marL="285750" lvl="0" indent="-285750">
              <a:buFont typeface="Wingdings" pitchFamily="2" charset="2"/>
              <a:buChar char="Ø"/>
            </a:pPr>
            <a:r>
              <a:rPr lang="en-US" dirty="0">
                <a:latin typeface="+mj-lt"/>
              </a:rPr>
              <a:t>Conclusion</a:t>
            </a:r>
          </a:p>
          <a:p>
            <a:pPr marL="285750" lvl="0" indent="-285750">
              <a:buFont typeface="Wingdings" pitchFamily="2" charset="2"/>
              <a:buChar char="Ø"/>
            </a:pPr>
            <a:r>
              <a:rPr lang="en-US" dirty="0">
                <a:latin typeface="+mj-lt"/>
              </a:rPr>
              <a:t>References</a:t>
            </a:r>
          </a:p>
          <a:p>
            <a:endParaRPr lang="en-US" dirty="0">
              <a:latin typeface="+mj-lt"/>
            </a:endParaRPr>
          </a:p>
        </p:txBody>
      </p:sp>
      <p:sp>
        <p:nvSpPr>
          <p:cNvPr id="4" name="TextBox 3"/>
          <p:cNvSpPr txBox="1"/>
          <p:nvPr/>
        </p:nvSpPr>
        <p:spPr>
          <a:xfrm>
            <a:off x="1555671" y="965536"/>
            <a:ext cx="1167307" cy="646331"/>
          </a:xfrm>
          <a:prstGeom prst="rect">
            <a:avLst/>
          </a:prstGeom>
          <a:noFill/>
        </p:spPr>
        <p:txBody>
          <a:bodyPr wrap="none" rtlCol="0">
            <a:spAutoFit/>
          </a:bodyPr>
          <a:lstStyle/>
          <a:p>
            <a:pPr marL="285750" indent="-285750">
              <a:buFont typeface="Wingdings" pitchFamily="2" charset="2"/>
              <a:buChar char="q"/>
            </a:pPr>
            <a:r>
              <a:rPr lang="en-US" dirty="0">
                <a:latin typeface="+mj-lt"/>
              </a:rPr>
              <a:t>Outline</a:t>
            </a:r>
          </a:p>
          <a:p>
            <a:endParaRPr lang="en-US" dirty="0"/>
          </a:p>
        </p:txBody>
      </p:sp>
    </p:spTree>
    <p:extLst>
      <p:ext uri="{BB962C8B-B14F-4D97-AF65-F5344CB8AC3E}">
        <p14:creationId xmlns:p14="http://schemas.microsoft.com/office/powerpoint/2010/main" val="177586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762000" y="873204"/>
            <a:ext cx="8610600" cy="5078313"/>
          </a:xfrm>
          <a:prstGeom prst="rect">
            <a:avLst/>
          </a:prstGeom>
          <a:noFill/>
        </p:spPr>
        <p:txBody>
          <a:bodyPr wrap="square" rtlCol="0">
            <a:spAutoFit/>
          </a:bodyPr>
          <a:lstStyle/>
          <a:p>
            <a:pPr algn="ctr"/>
            <a:r>
              <a:rPr lang="en-US" dirty="0">
                <a:latin typeface="+mj-lt"/>
              </a:rPr>
              <a:t>Introduction</a:t>
            </a:r>
          </a:p>
          <a:p>
            <a:pPr algn="ctr"/>
            <a:endParaRPr lang="en-US" dirty="0"/>
          </a:p>
          <a:p>
            <a:pPr marL="285750" lvl="0" indent="-285750" algn="just">
              <a:buFont typeface="Wingdings" pitchFamily="2" charset="2"/>
              <a:buChar char="§"/>
            </a:pPr>
            <a:r>
              <a:rPr lang="en-US" dirty="0"/>
              <a:t>Attosecond generation is a generating technique to generate attosecond pulse of different time interval by change the wave length of different type radiation wave.</a:t>
            </a:r>
          </a:p>
          <a:p>
            <a:pPr marL="285750" lvl="0" indent="-285750" algn="just">
              <a:buFont typeface="Wingdings" pitchFamily="2" charset="2"/>
              <a:buChar char="§"/>
            </a:pPr>
            <a:r>
              <a:rPr lang="en-US" dirty="0"/>
              <a:t>To develop Attosecond generation equation by Verilog programming.</a:t>
            </a:r>
          </a:p>
          <a:p>
            <a:pPr marL="285750" lvl="0" indent="-285750" algn="just">
              <a:buFont typeface="Wingdings" pitchFamily="2" charset="2"/>
              <a:buChar char="§"/>
            </a:pPr>
            <a:r>
              <a:rPr lang="en-US" dirty="0"/>
              <a:t>In order to develop the equation in to programming language by define the all the parameter in Verilog system.</a:t>
            </a:r>
          </a:p>
          <a:p>
            <a:pPr marL="285750" lvl="0" indent="-285750" algn="just">
              <a:buFont typeface="Wingdings" pitchFamily="2" charset="2"/>
              <a:buChar char="§"/>
            </a:pPr>
            <a:r>
              <a:rPr lang="en-US" dirty="0"/>
              <a:t>All the bits of the input and output are fix bit.</a:t>
            </a:r>
          </a:p>
          <a:p>
            <a:pPr marL="285750" lvl="0" indent="-285750" algn="just">
              <a:buFont typeface="Wingdings" pitchFamily="2" charset="2"/>
              <a:buChar char="§"/>
            </a:pPr>
            <a:r>
              <a:rPr lang="en-US" dirty="0"/>
              <a:t>All the interfacing parameter between equations into the Verilog syntex is fixing.</a:t>
            </a:r>
          </a:p>
          <a:p>
            <a:pPr marL="285750" lvl="0" indent="-285750" algn="just">
              <a:buFont typeface="Wingdings" pitchFamily="2" charset="2"/>
              <a:buChar char="§"/>
            </a:pPr>
            <a:r>
              <a:rPr lang="en-US" dirty="0"/>
              <a:t>Interfacing between Verilog programming and Test bench programming is verify the Verilog programming of the equation by the test bench programming. Electronic Design Automation software is used to get the output of Verilog programming.</a:t>
            </a:r>
          </a:p>
          <a:p>
            <a:pPr marL="285750" lvl="0" indent="-285750" algn="just">
              <a:buFont typeface="Wingdings" pitchFamily="2" charset="2"/>
              <a:buChar char="§"/>
            </a:pPr>
            <a:r>
              <a:rPr lang="en-US" dirty="0"/>
              <a:t>Electronic Design Automation software is used to get the output  of Test bench  programming. </a:t>
            </a:r>
          </a:p>
          <a:p>
            <a:pPr marL="285750" lvl="0" indent="-285750" algn="just">
              <a:buFont typeface="Wingdings" pitchFamily="2" charset="2"/>
              <a:buChar char="§"/>
            </a:pPr>
            <a:r>
              <a:rPr lang="en-US" dirty="0"/>
              <a:t>Output of Verilog programming and output of the test bench programming is verifying the programming of equation of Attosecond generation pulse. Both output of Verilog and test bench programming show in wave form on the software.</a:t>
            </a:r>
          </a:p>
          <a:p>
            <a:pPr marL="285750" indent="-285750" algn="just">
              <a:buFont typeface="Wingdings" pitchFamily="2" charset="2"/>
              <a:buChar char="§"/>
            </a:pPr>
            <a:endParaRPr lang="en-US" dirty="0"/>
          </a:p>
        </p:txBody>
      </p:sp>
    </p:spTree>
    <p:extLst>
      <p:ext uri="{BB962C8B-B14F-4D97-AF65-F5344CB8AC3E}">
        <p14:creationId xmlns:p14="http://schemas.microsoft.com/office/powerpoint/2010/main" val="194766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199571"/>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685800" y="533400"/>
            <a:ext cx="8839200" cy="5909310"/>
          </a:xfrm>
          <a:prstGeom prst="rect">
            <a:avLst/>
          </a:prstGeom>
          <a:noFill/>
        </p:spPr>
        <p:txBody>
          <a:bodyPr wrap="square" rtlCol="0">
            <a:spAutoFit/>
          </a:bodyPr>
          <a:lstStyle/>
          <a:p>
            <a:r>
              <a:rPr lang="en-US" b="1" dirty="0"/>
              <a:t> </a:t>
            </a:r>
            <a:endParaRPr lang="en-US" dirty="0"/>
          </a:p>
          <a:p>
            <a:pPr algn="ctr"/>
            <a:r>
              <a:rPr lang="en-US" dirty="0"/>
              <a:t>Attosecond</a:t>
            </a:r>
          </a:p>
          <a:p>
            <a:pPr marL="285750" lvl="0" indent="-285750">
              <a:buFont typeface="Wingdings" pitchFamily="2" charset="2"/>
              <a:buChar char="§"/>
            </a:pPr>
            <a:r>
              <a:rPr lang="en-US" dirty="0"/>
              <a:t>Attosecond Theory</a:t>
            </a:r>
          </a:p>
          <a:p>
            <a:r>
              <a:rPr lang="en-US" dirty="0"/>
              <a:t>	Attosecond physics, also known as attophysics. It is generally attosecond science.</a:t>
            </a:r>
          </a:p>
          <a:p>
            <a:r>
              <a:rPr lang="en-US" dirty="0"/>
              <a:t>	It is a branch of physics that deals with light-matter interaction phenomena.</a:t>
            </a:r>
          </a:p>
          <a:p>
            <a:r>
              <a:rPr lang="en-US" dirty="0"/>
              <a:t>	Attosecond (10</a:t>
            </a:r>
            <a:r>
              <a:rPr lang="en-US" baseline="30000" dirty="0"/>
              <a:t>−18</a:t>
            </a:r>
            <a:r>
              <a:rPr lang="en-US" dirty="0"/>
              <a:t> s) photon pulses are used to unravel dynamical processes in 	matter with unprecedented time resolution.</a:t>
            </a:r>
          </a:p>
          <a:p>
            <a:pPr marL="285750" lvl="0" indent="-285750">
              <a:buFont typeface="Arial" pitchFamily="34" charset="0"/>
              <a:buChar char="•"/>
            </a:pPr>
            <a:r>
              <a:rPr lang="en-US" dirty="0"/>
              <a:t>Attosecond Equation</a:t>
            </a:r>
          </a:p>
          <a:p>
            <a:r>
              <a:rPr lang="en-US" dirty="0"/>
              <a:t>	To generate a traveling pulse with an ultra-short time duration.</a:t>
            </a:r>
          </a:p>
          <a:p>
            <a:r>
              <a:rPr lang="en-US" dirty="0"/>
              <a:t>	Two key elements are needed:</a:t>
            </a:r>
          </a:p>
          <a:p>
            <a:r>
              <a:rPr lang="en-US" dirty="0"/>
              <a:t>      		  1. Bandwidth </a:t>
            </a:r>
          </a:p>
          <a:p>
            <a:r>
              <a:rPr lang="en-US" dirty="0"/>
              <a:t>     		 2. Central wavelength of the electromagnetic wave.</a:t>
            </a:r>
          </a:p>
          <a:p>
            <a:r>
              <a:rPr lang="en-US" dirty="0"/>
              <a:t>	Lower-limit in the minimum duration exploitable for a given pulse 	central wavelength.  This limit is the optical cycle. Generation of attosecond pulses 	is given below</a:t>
            </a:r>
          </a:p>
          <a:p>
            <a:r>
              <a:rPr lang="en-US" dirty="0"/>
              <a:t>                                              Tpulse =</a:t>
            </a:r>
            <a:r>
              <a:rPr lang="el-GR" dirty="0"/>
              <a:t>λ</a:t>
            </a:r>
            <a:r>
              <a:rPr lang="en-US" dirty="0"/>
              <a:t>/c in fs, </a:t>
            </a:r>
          </a:p>
          <a:p>
            <a:r>
              <a:rPr lang="en-US" dirty="0"/>
              <a:t>Where c is the speed of light.</a:t>
            </a:r>
          </a:p>
          <a:p>
            <a:r>
              <a:rPr lang="en-US" dirty="0"/>
              <a:t>          		    </a:t>
            </a:r>
            <a:r>
              <a:rPr lang="el-GR" dirty="0"/>
              <a:t>λ</a:t>
            </a:r>
            <a:r>
              <a:rPr lang="en-US" dirty="0"/>
              <a:t> is central wavelength .</a:t>
            </a:r>
          </a:p>
          <a:p>
            <a:r>
              <a:rPr lang="en-US" dirty="0"/>
              <a:t>           		    Fs is femtosecond</a:t>
            </a:r>
          </a:p>
          <a:p>
            <a:r>
              <a:rPr lang="en-US" dirty="0"/>
              <a:t>           		   1 femtosecond =10</a:t>
            </a:r>
            <a:r>
              <a:rPr lang="en-US" baseline="30000" dirty="0"/>
              <a:t>−15</a:t>
            </a:r>
            <a:r>
              <a:rPr lang="en-US" dirty="0"/>
              <a:t> seconds</a:t>
            </a:r>
          </a:p>
          <a:p>
            <a:endParaRPr lang="en-US" dirty="0"/>
          </a:p>
        </p:txBody>
      </p:sp>
    </p:spTree>
    <p:extLst>
      <p:ext uri="{BB962C8B-B14F-4D97-AF65-F5344CB8AC3E}">
        <p14:creationId xmlns:p14="http://schemas.microsoft.com/office/powerpoint/2010/main" val="270156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838200" y="609600"/>
            <a:ext cx="8001000" cy="923330"/>
          </a:xfrm>
          <a:prstGeom prst="rect">
            <a:avLst/>
          </a:prstGeom>
          <a:noFill/>
        </p:spPr>
        <p:txBody>
          <a:bodyPr wrap="square" rtlCol="0">
            <a:spAutoFit/>
          </a:bodyPr>
          <a:lstStyle/>
          <a:p>
            <a:pPr algn="ctr"/>
            <a:r>
              <a:rPr lang="en-US" dirty="0">
                <a:latin typeface="+mj-lt"/>
              </a:rPr>
              <a:t>Interface Diagram</a:t>
            </a:r>
          </a:p>
          <a:p>
            <a:pPr algn="ctr"/>
            <a:endParaRPr lang="en-US" dirty="0"/>
          </a:p>
          <a:p>
            <a:r>
              <a:rPr lang="en-US" dirty="0"/>
              <a:t> </a:t>
            </a:r>
          </a:p>
        </p:txBody>
      </p:sp>
      <p:graphicFrame>
        <p:nvGraphicFramePr>
          <p:cNvPr id="5" name="Table 4"/>
          <p:cNvGraphicFramePr>
            <a:graphicFrameLocks noGrp="1"/>
          </p:cNvGraphicFramePr>
          <p:nvPr>
            <p:extLst>
              <p:ext uri="{D42A27DB-BD31-4B8C-83A1-F6EECF244321}">
                <p14:modId xmlns:p14="http://schemas.microsoft.com/office/powerpoint/2010/main" val="3493869371"/>
              </p:ext>
            </p:extLst>
          </p:nvPr>
        </p:nvGraphicFramePr>
        <p:xfrm>
          <a:off x="838200" y="1227666"/>
          <a:ext cx="8534400" cy="4715934"/>
        </p:xfrm>
        <a:graphic>
          <a:graphicData uri="http://schemas.openxmlformats.org/drawingml/2006/table">
            <a:tbl>
              <a:tblPr firstRow="1" bandRow="1">
                <a:tableStyleId>{93296810-A885-4BE3-A3E7-6D5BEEA58F35}</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1429071">
                <a:tc>
                  <a:txBody>
                    <a:bodyPr/>
                    <a:lstStyle/>
                    <a:p>
                      <a:r>
                        <a:rPr lang="en-US" dirty="0"/>
                        <a:t>Attosecond Pulse Generation </a:t>
                      </a:r>
                    </a:p>
                  </a:txBody>
                  <a:tcPr>
                    <a:solidFill>
                      <a:schemeClr val="accent2">
                        <a:lumMod val="75000"/>
                      </a:schemeClr>
                    </a:solidFill>
                  </a:tcPr>
                </a:tc>
                <a:tc>
                  <a:txBody>
                    <a:bodyPr/>
                    <a:lstStyle/>
                    <a:p>
                      <a:r>
                        <a:rPr lang="en-US" dirty="0"/>
                        <a:t>Verilog Programming</a:t>
                      </a:r>
                    </a:p>
                  </a:txBody>
                  <a:tcPr>
                    <a:solidFill>
                      <a:schemeClr val="accent2">
                        <a:lumMod val="75000"/>
                      </a:schemeClr>
                    </a:solidFill>
                  </a:tcPr>
                </a:tc>
                <a:tc>
                  <a:txBody>
                    <a:bodyPr/>
                    <a:lstStyle/>
                    <a:p>
                      <a:r>
                        <a:rPr lang="en-US" dirty="0"/>
                        <a:t>Test Bench Programming</a:t>
                      </a:r>
                    </a:p>
                  </a:txBody>
                  <a:tcPr>
                    <a:solidFill>
                      <a:schemeClr val="accent2">
                        <a:lumMod val="75000"/>
                      </a:schemeClr>
                    </a:solidFill>
                  </a:tcPr>
                </a:tc>
                <a:tc>
                  <a:txBody>
                    <a:bodyPr/>
                    <a:lstStyle/>
                    <a:p>
                      <a:r>
                        <a:rPr lang="en-US" dirty="0"/>
                        <a:t>Verification</a:t>
                      </a:r>
                    </a:p>
                  </a:txBody>
                  <a:tcPr>
                    <a:solidFill>
                      <a:schemeClr val="accent2">
                        <a:lumMod val="75000"/>
                      </a:schemeClr>
                    </a:solidFill>
                  </a:tcPr>
                </a:tc>
                <a:extLst>
                  <a:ext uri="{0D108BD9-81ED-4DB2-BD59-A6C34878D82A}">
                    <a16:rowId xmlns:a16="http://schemas.microsoft.com/office/drawing/2014/main" val="10000"/>
                  </a:ext>
                </a:extLst>
              </a:tr>
              <a:tr h="1429071">
                <a:tc>
                  <a:txBody>
                    <a:bodyPr/>
                    <a:lstStyle/>
                    <a:p>
                      <a:r>
                        <a:rPr lang="en-US" dirty="0"/>
                        <a:t>Tpulse Equation</a:t>
                      </a:r>
                    </a:p>
                  </a:txBody>
                  <a:tcPr>
                    <a:solidFill>
                      <a:schemeClr val="accent2">
                        <a:lumMod val="75000"/>
                      </a:schemeClr>
                    </a:solidFill>
                  </a:tcPr>
                </a:tc>
                <a:tc>
                  <a:txBody>
                    <a:bodyPr/>
                    <a:lstStyle/>
                    <a:p>
                      <a:r>
                        <a:rPr lang="en-US" dirty="0"/>
                        <a:t>To program the Equation </a:t>
                      </a:r>
                    </a:p>
                  </a:txBody>
                  <a:tcPr>
                    <a:solidFill>
                      <a:schemeClr val="accent2">
                        <a:lumMod val="75000"/>
                      </a:schemeClr>
                    </a:solidFill>
                  </a:tcPr>
                </a:tc>
                <a:tc>
                  <a:txBody>
                    <a:bodyPr/>
                    <a:lstStyle/>
                    <a:p>
                      <a:r>
                        <a:rPr lang="en-US" dirty="0"/>
                        <a:t>To program</a:t>
                      </a:r>
                      <a:r>
                        <a:rPr lang="en-US" baseline="0" dirty="0"/>
                        <a:t> the </a:t>
                      </a:r>
                    </a:p>
                    <a:p>
                      <a:r>
                        <a:rPr lang="en-US" baseline="0" dirty="0"/>
                        <a:t>Equation</a:t>
                      </a:r>
                      <a:endParaRPr lang="en-US" dirty="0"/>
                    </a:p>
                  </a:txBody>
                  <a:tcPr>
                    <a:solidFill>
                      <a:schemeClr val="accent2">
                        <a:lumMod val="75000"/>
                      </a:schemeClr>
                    </a:solidFill>
                  </a:tcPr>
                </a:tc>
                <a:tc>
                  <a:txBody>
                    <a:bodyPr/>
                    <a:lstStyle/>
                    <a:p>
                      <a:r>
                        <a:rPr lang="en-US" dirty="0"/>
                        <a:t>Run</a:t>
                      </a:r>
                      <a:r>
                        <a:rPr lang="en-US" baseline="0" dirty="0"/>
                        <a:t> both program simultaneously </a:t>
                      </a:r>
                      <a:endParaRPr lang="en-US" dirty="0"/>
                    </a:p>
                  </a:txBody>
                  <a:tcPr>
                    <a:solidFill>
                      <a:schemeClr val="accent2">
                        <a:lumMod val="75000"/>
                      </a:schemeClr>
                    </a:solidFill>
                  </a:tcPr>
                </a:tc>
                <a:extLst>
                  <a:ext uri="{0D108BD9-81ED-4DB2-BD59-A6C34878D82A}">
                    <a16:rowId xmlns:a16="http://schemas.microsoft.com/office/drawing/2014/main" val="10001"/>
                  </a:ext>
                </a:extLst>
              </a:tr>
              <a:tr h="1857792">
                <a:tc>
                  <a:txBody>
                    <a:bodyPr/>
                    <a:lstStyle/>
                    <a:p>
                      <a:r>
                        <a:rPr lang="en-US" dirty="0"/>
                        <a:t>Data Table obtained from equation</a:t>
                      </a:r>
                    </a:p>
                  </a:txBody>
                  <a:tcPr>
                    <a:solidFill>
                      <a:schemeClr val="accent2">
                        <a:lumMod val="75000"/>
                      </a:schemeClr>
                    </a:solidFill>
                  </a:tcPr>
                </a:tc>
                <a:tc>
                  <a:txBody>
                    <a:bodyPr/>
                    <a:lstStyle/>
                    <a:p>
                      <a:r>
                        <a:rPr lang="en-US" dirty="0"/>
                        <a:t>Data program</a:t>
                      </a:r>
                    </a:p>
                  </a:txBody>
                  <a:tcPr>
                    <a:solidFill>
                      <a:schemeClr val="accent2">
                        <a:lumMod val="75000"/>
                      </a:schemeClr>
                    </a:solidFill>
                  </a:tcPr>
                </a:tc>
                <a:tc>
                  <a:txBody>
                    <a:bodyPr/>
                    <a:lstStyle/>
                    <a:p>
                      <a:r>
                        <a:rPr lang="en-US" dirty="0"/>
                        <a:t>Data</a:t>
                      </a:r>
                      <a:r>
                        <a:rPr lang="en-US" baseline="0" dirty="0"/>
                        <a:t> Program</a:t>
                      </a:r>
                      <a:endParaRPr lang="en-US" dirty="0"/>
                    </a:p>
                  </a:txBody>
                  <a:tcPr>
                    <a:solidFill>
                      <a:schemeClr val="accent2">
                        <a:lumMod val="75000"/>
                      </a:schemeClr>
                    </a:solidFill>
                  </a:tcPr>
                </a:tc>
                <a:tc>
                  <a:txBody>
                    <a:bodyPr/>
                    <a:lstStyle/>
                    <a:p>
                      <a:r>
                        <a:rPr lang="en-US" dirty="0"/>
                        <a:t>Both</a:t>
                      </a:r>
                      <a:r>
                        <a:rPr lang="en-US" baseline="0" dirty="0"/>
                        <a:t> data &amp; equation Run at a time and get output</a:t>
                      </a:r>
                      <a:endParaRPr lang="en-US" dirty="0"/>
                    </a:p>
                  </a:txBody>
                  <a:tcPr>
                    <a:solidFill>
                      <a:schemeClr val="accent2">
                        <a:lumMod val="7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2219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1066800" y="838200"/>
            <a:ext cx="8077200" cy="4801314"/>
          </a:xfrm>
          <a:prstGeom prst="rect">
            <a:avLst/>
          </a:prstGeom>
          <a:noFill/>
        </p:spPr>
        <p:txBody>
          <a:bodyPr wrap="square" rtlCol="0">
            <a:spAutoFit/>
          </a:bodyPr>
          <a:lstStyle/>
          <a:p>
            <a:pPr lvl="0" algn="ctr"/>
            <a:r>
              <a:rPr lang="en-US" dirty="0"/>
              <a:t>Interface between Equation and Verilog Programming</a:t>
            </a:r>
          </a:p>
          <a:p>
            <a:pPr lvl="0" algn="ctr"/>
            <a:endParaRPr lang="en-US" dirty="0"/>
          </a:p>
          <a:p>
            <a:pPr lvl="0" algn="ctr"/>
            <a:endParaRPr lang="en-US" dirty="0"/>
          </a:p>
          <a:p>
            <a:pPr marL="285750" indent="-285750">
              <a:buFont typeface="Arial" pitchFamily="34" charset="0"/>
              <a:buChar char="•"/>
            </a:pPr>
            <a:r>
              <a:rPr lang="en-US" dirty="0"/>
              <a:t>It is an interfacing the equation parameter to Verilog parameter.</a:t>
            </a:r>
          </a:p>
          <a:p>
            <a:r>
              <a:rPr lang="en-US" dirty="0"/>
              <a:t>	Now </a:t>
            </a:r>
          </a:p>
          <a:p>
            <a:r>
              <a:rPr lang="en-US" dirty="0"/>
              <a:t> </a:t>
            </a:r>
          </a:p>
          <a:p>
            <a:pPr marL="400050" indent="-400050">
              <a:buFont typeface="+mj-lt"/>
              <a:buAutoNum type="romanLcPeriod"/>
            </a:pPr>
            <a:r>
              <a:rPr lang="en-US" dirty="0"/>
              <a:t>       	</a:t>
            </a:r>
            <a:r>
              <a:rPr lang="el-GR" dirty="0"/>
              <a:t> </a:t>
            </a:r>
            <a:r>
              <a:rPr lang="en-US" dirty="0"/>
              <a:t> </a:t>
            </a:r>
            <a:r>
              <a:rPr lang="el-GR" dirty="0"/>
              <a:t>λ</a:t>
            </a:r>
            <a:r>
              <a:rPr lang="en-US" dirty="0"/>
              <a:t> =A</a:t>
            </a:r>
          </a:p>
          <a:p>
            <a:pPr marL="400050" indent="-400050">
              <a:buFont typeface="+mj-lt"/>
              <a:buAutoNum type="romanLcPeriod"/>
            </a:pPr>
            <a:r>
              <a:rPr lang="en-US" dirty="0"/>
              <a:t>     	  C=B</a:t>
            </a:r>
          </a:p>
          <a:p>
            <a:pPr marL="400050" indent="-400050">
              <a:buFont typeface="+mj-lt"/>
              <a:buAutoNum type="romanLcPeriod"/>
            </a:pPr>
            <a:r>
              <a:rPr lang="en-US" dirty="0"/>
              <a:t>     	  Tpulse=Res</a:t>
            </a:r>
          </a:p>
          <a:p>
            <a:pPr marL="400050" indent="-400050">
              <a:buFont typeface="+mj-lt"/>
              <a:buAutoNum type="romanLcPeriod"/>
            </a:pPr>
            <a:r>
              <a:rPr lang="en-US" dirty="0"/>
              <a:t>     	  Width = 8 bit</a:t>
            </a:r>
          </a:p>
          <a:p>
            <a:pPr marL="400050" indent="-400050">
              <a:buFont typeface="+mj-lt"/>
              <a:buAutoNum type="romanLcPeriod"/>
            </a:pPr>
            <a:r>
              <a:rPr lang="en-US" dirty="0"/>
              <a:t>            Input width A = 8 bit</a:t>
            </a:r>
          </a:p>
          <a:p>
            <a:pPr marL="400050" indent="-400050">
              <a:buFont typeface="+mj-lt"/>
              <a:buAutoNum type="romanLcPeriod"/>
            </a:pPr>
            <a:r>
              <a:rPr lang="en-US" dirty="0"/>
              <a:t>            Input width B = B bit;</a:t>
            </a:r>
          </a:p>
          <a:p>
            <a:pPr marL="400050" indent="-400050">
              <a:buFont typeface="+mj-lt"/>
              <a:buAutoNum type="romanLcPeriod"/>
            </a:pPr>
            <a:r>
              <a:rPr lang="en-US" dirty="0"/>
              <a:t>            Output width Res = 8 bit;</a:t>
            </a:r>
          </a:p>
          <a:p>
            <a:r>
              <a:rPr lang="en-US" dirty="0"/>
              <a:t> </a:t>
            </a:r>
          </a:p>
          <a:p>
            <a:r>
              <a:rPr lang="en-US" dirty="0"/>
              <a:t> </a:t>
            </a:r>
          </a:p>
          <a:p>
            <a:r>
              <a:rPr lang="en-US" dirty="0"/>
              <a:t>	    These are the interchange parameter for Verilog Programming.</a:t>
            </a:r>
          </a:p>
          <a:p>
            <a:pPr algn="ctr"/>
            <a:endParaRPr lang="en-US" dirty="0"/>
          </a:p>
        </p:txBody>
      </p:sp>
    </p:spTree>
    <p:extLst>
      <p:ext uri="{BB962C8B-B14F-4D97-AF65-F5344CB8AC3E}">
        <p14:creationId xmlns:p14="http://schemas.microsoft.com/office/powerpoint/2010/main" val="222856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838200" y="762000"/>
            <a:ext cx="8001000" cy="4801314"/>
          </a:xfrm>
          <a:prstGeom prst="rect">
            <a:avLst/>
          </a:prstGeom>
          <a:noFill/>
        </p:spPr>
        <p:txBody>
          <a:bodyPr wrap="square" rtlCol="0">
            <a:spAutoFit/>
          </a:bodyPr>
          <a:lstStyle/>
          <a:p>
            <a:pPr algn="ctr"/>
            <a:r>
              <a:rPr lang="en-US" dirty="0"/>
              <a:t>Interface between Equation and Test Bench Programming</a:t>
            </a:r>
          </a:p>
          <a:p>
            <a:r>
              <a:rPr lang="en-US" dirty="0"/>
              <a:t> </a:t>
            </a:r>
          </a:p>
          <a:p>
            <a:pPr marL="285750" indent="-285750">
              <a:buFont typeface="Wingdings" pitchFamily="2" charset="2"/>
              <a:buChar char="§"/>
            </a:pPr>
            <a:r>
              <a:rPr lang="en-US" dirty="0"/>
              <a:t>It is an interfacing the equation parameter to Test Bench parameter.</a:t>
            </a:r>
          </a:p>
          <a:p>
            <a:r>
              <a:rPr lang="en-US" dirty="0"/>
              <a:t>	Now </a:t>
            </a:r>
          </a:p>
          <a:p>
            <a:r>
              <a:rPr lang="en-US" dirty="0"/>
              <a:t> </a:t>
            </a:r>
          </a:p>
          <a:p>
            <a:pPr marL="400050" indent="-400050">
              <a:buFont typeface="+mj-lt"/>
              <a:buAutoNum type="romanUcPeriod"/>
            </a:pPr>
            <a:r>
              <a:rPr lang="en-US" dirty="0"/>
              <a:t>        </a:t>
            </a:r>
            <a:r>
              <a:rPr lang="el-GR" dirty="0"/>
              <a:t>λ</a:t>
            </a:r>
            <a:r>
              <a:rPr lang="en-US" dirty="0"/>
              <a:t> =A</a:t>
            </a:r>
          </a:p>
          <a:p>
            <a:pPr marL="400050" indent="-400050">
              <a:buFont typeface="+mj-lt"/>
              <a:buAutoNum type="romanUcPeriod"/>
            </a:pPr>
            <a:r>
              <a:rPr lang="en-US" dirty="0"/>
              <a:t>        C=B</a:t>
            </a:r>
          </a:p>
          <a:p>
            <a:pPr marL="400050" indent="-400050">
              <a:buFont typeface="+mj-lt"/>
              <a:buAutoNum type="romanUcPeriod"/>
            </a:pPr>
            <a:r>
              <a:rPr lang="en-US" dirty="0"/>
              <a:t>        Tpulse=Res</a:t>
            </a:r>
          </a:p>
          <a:p>
            <a:pPr marL="400050" indent="-400050">
              <a:buFont typeface="+mj-lt"/>
              <a:buAutoNum type="romanUcPeriod"/>
            </a:pPr>
            <a:r>
              <a:rPr lang="en-US" dirty="0"/>
              <a:t>        WIDTH = 8 bit</a:t>
            </a:r>
          </a:p>
          <a:p>
            <a:pPr marL="400050" indent="-400050">
              <a:buFont typeface="+mj-lt"/>
              <a:buAutoNum type="romanUcPeriod"/>
            </a:pPr>
            <a:r>
              <a:rPr lang="en-US" dirty="0"/>
              <a:t>        Input width A = 8 bit</a:t>
            </a:r>
          </a:p>
          <a:p>
            <a:pPr marL="400050" indent="-400050">
              <a:buFont typeface="+mj-lt"/>
              <a:buAutoNum type="romanUcPeriod"/>
            </a:pPr>
            <a:r>
              <a:rPr lang="en-US" dirty="0"/>
              <a:t>        Input width B = B bit;</a:t>
            </a:r>
          </a:p>
          <a:p>
            <a:pPr marL="400050" indent="-400050">
              <a:buFont typeface="+mj-lt"/>
              <a:buAutoNum type="romanUcPeriod"/>
            </a:pPr>
            <a:r>
              <a:rPr lang="en-US" dirty="0"/>
              <a:t>        Output width Res = 8 bit;</a:t>
            </a:r>
          </a:p>
          <a:p>
            <a:endParaRPr lang="en-US" dirty="0"/>
          </a:p>
          <a:p>
            <a:r>
              <a:rPr lang="en-US" dirty="0"/>
              <a:t> </a:t>
            </a:r>
          </a:p>
          <a:p>
            <a:r>
              <a:rPr lang="en-US" dirty="0"/>
              <a:t>               These are the interchange parameter for Test Bench Programming.</a:t>
            </a:r>
          </a:p>
          <a:p>
            <a:r>
              <a:rPr lang="en-US" dirty="0"/>
              <a:t> </a:t>
            </a:r>
          </a:p>
          <a:p>
            <a:endParaRPr lang="en-US" dirty="0"/>
          </a:p>
        </p:txBody>
      </p:sp>
    </p:spTree>
    <p:extLst>
      <p:ext uri="{BB962C8B-B14F-4D97-AF65-F5344CB8AC3E}">
        <p14:creationId xmlns:p14="http://schemas.microsoft.com/office/powerpoint/2010/main" val="1754173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06112" y="197922"/>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860092" y="157429"/>
            <a:ext cx="8001000" cy="369332"/>
          </a:xfrm>
          <a:prstGeom prst="rect">
            <a:avLst/>
          </a:prstGeom>
          <a:noFill/>
        </p:spPr>
        <p:txBody>
          <a:bodyPr wrap="square" rtlCol="0">
            <a:spAutoFit/>
          </a:bodyPr>
          <a:lstStyle/>
          <a:p>
            <a:pPr algn="ctr"/>
            <a:r>
              <a:rPr lang="en-US" dirty="0"/>
              <a:t>Graphical Parameter</a:t>
            </a:r>
          </a:p>
        </p:txBody>
      </p:sp>
      <p:cxnSp>
        <p:nvCxnSpPr>
          <p:cNvPr id="6" name="Straight Connector 5"/>
          <p:cNvCxnSpPr/>
          <p:nvPr/>
        </p:nvCxnSpPr>
        <p:spPr>
          <a:xfrm>
            <a:off x="1579418" y="2897995"/>
            <a:ext cx="0" cy="3085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79418" y="5979042"/>
            <a:ext cx="3390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1863" y="4083861"/>
            <a:ext cx="662746" cy="307777"/>
          </a:xfrm>
          <a:prstGeom prst="rect">
            <a:avLst/>
          </a:prstGeom>
          <a:noFill/>
        </p:spPr>
        <p:txBody>
          <a:bodyPr wrap="none" rtlCol="0">
            <a:spAutoFit/>
          </a:bodyPr>
          <a:lstStyle/>
          <a:p>
            <a:r>
              <a:rPr lang="en-US" sz="1400" b="1" dirty="0"/>
              <a:t>Tpulse</a:t>
            </a:r>
          </a:p>
        </p:txBody>
      </p:sp>
      <p:sp>
        <p:nvSpPr>
          <p:cNvPr id="12" name="TextBox 11"/>
          <p:cNvSpPr txBox="1"/>
          <p:nvPr/>
        </p:nvSpPr>
        <p:spPr>
          <a:xfrm>
            <a:off x="2140681" y="6273225"/>
            <a:ext cx="1554400" cy="584775"/>
          </a:xfrm>
          <a:prstGeom prst="rect">
            <a:avLst/>
          </a:prstGeom>
          <a:noFill/>
        </p:spPr>
        <p:txBody>
          <a:bodyPr wrap="none" rtlCol="0">
            <a:spAutoFit/>
          </a:bodyPr>
          <a:lstStyle/>
          <a:p>
            <a:r>
              <a:rPr lang="en-US" sz="1400" b="1" dirty="0"/>
              <a:t>Wavelength(</a:t>
            </a:r>
            <a:r>
              <a:rPr lang="el-GR" sz="1400" b="1" dirty="0"/>
              <a:t>λ</a:t>
            </a:r>
            <a:r>
              <a:rPr lang="en-US" sz="1400" b="1" dirty="0"/>
              <a:t>)</a:t>
            </a:r>
            <a:r>
              <a:rPr lang="el-GR" sz="1400" b="1" dirty="0"/>
              <a:t> </a:t>
            </a:r>
            <a:r>
              <a:rPr lang="en-US" sz="1400" b="1" dirty="0"/>
              <a:t>nm</a:t>
            </a:r>
            <a:endParaRPr lang="en-US" sz="1400" b="1" dirty="0">
              <a:ea typeface="Calibri"/>
              <a:cs typeface="Times New Roman"/>
            </a:endParaRPr>
          </a:p>
          <a:p>
            <a:endParaRPr lang="en-US" dirty="0"/>
          </a:p>
        </p:txBody>
      </p:sp>
      <p:cxnSp>
        <p:nvCxnSpPr>
          <p:cNvPr id="14" name="Straight Connector 13"/>
          <p:cNvCxnSpPr/>
          <p:nvPr/>
        </p:nvCxnSpPr>
        <p:spPr>
          <a:xfrm flipV="1">
            <a:off x="1579418" y="2987905"/>
            <a:ext cx="2840182" cy="29911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10200" y="618898"/>
            <a:ext cx="4343401" cy="6740307"/>
          </a:xfrm>
          <a:prstGeom prst="rect">
            <a:avLst/>
          </a:prstGeom>
          <a:noFill/>
        </p:spPr>
        <p:txBody>
          <a:bodyPr wrap="square" rtlCol="0">
            <a:spAutoFit/>
          </a:bodyPr>
          <a:lstStyle/>
          <a:p>
            <a:pPr marL="285750" indent="-285750">
              <a:buFont typeface="Wingdings" pitchFamily="2" charset="2"/>
              <a:buChar char="§"/>
            </a:pPr>
            <a:r>
              <a:rPr lang="en-US" dirty="0"/>
              <a:t>Parameter  Analysis for  Wavelength</a:t>
            </a:r>
          </a:p>
          <a:p>
            <a:r>
              <a:rPr lang="en-US" dirty="0"/>
              <a:t>  	 50000Unit =100 nm</a:t>
            </a:r>
          </a:p>
          <a:p>
            <a:r>
              <a:rPr lang="en-US" dirty="0"/>
              <a:t>	100000Unit = 200nm</a:t>
            </a:r>
          </a:p>
          <a:p>
            <a:r>
              <a:rPr lang="en-US" dirty="0"/>
              <a:t>	150000Unit = 300nm</a:t>
            </a:r>
          </a:p>
          <a:p>
            <a:r>
              <a:rPr lang="en-US" dirty="0"/>
              <a:t>	200000Unit = 400nm</a:t>
            </a:r>
          </a:p>
          <a:p>
            <a:r>
              <a:rPr lang="en-US" dirty="0"/>
              <a:t>	250000Unit = 500nm</a:t>
            </a:r>
          </a:p>
          <a:p>
            <a:endParaRPr lang="en-US" dirty="0"/>
          </a:p>
          <a:p>
            <a:pPr marL="285750" indent="-285750">
              <a:buFont typeface="Wingdings" pitchFamily="2" charset="2"/>
              <a:buChar char="§"/>
            </a:pPr>
            <a:r>
              <a:rPr lang="en-US" dirty="0"/>
              <a:t>Parameter  Analysis for  Velocity of Light</a:t>
            </a:r>
          </a:p>
          <a:p>
            <a:r>
              <a:rPr lang="en-US" dirty="0"/>
              <a:t>  	1Unit=3*10^(7)m/s</a:t>
            </a:r>
          </a:p>
          <a:p>
            <a:r>
              <a:rPr lang="en-US" dirty="0"/>
              <a:t>	10Unit=10*3*10^(7)m/s</a:t>
            </a:r>
          </a:p>
          <a:p>
            <a:endParaRPr lang="en-US" dirty="0"/>
          </a:p>
          <a:p>
            <a:pPr marL="285750" indent="-285750">
              <a:buFont typeface="Wingdings" pitchFamily="2" charset="2"/>
              <a:buChar char="§"/>
            </a:pPr>
            <a:r>
              <a:rPr lang="en-US" dirty="0"/>
              <a:t>Parameter  Analysis for Tpulse</a:t>
            </a:r>
          </a:p>
          <a:p>
            <a:r>
              <a:rPr lang="en-US" dirty="0"/>
              <a:t>  	1 Sec = 1*10^(-18) Fs</a:t>
            </a:r>
          </a:p>
          <a:p>
            <a:r>
              <a:rPr lang="en-US" dirty="0"/>
              <a:t>	10 Sec=10*10^(-18) Fs</a:t>
            </a:r>
          </a:p>
          <a:p>
            <a:r>
              <a:rPr lang="en-US" dirty="0"/>
              <a:t>	20Sec= 20*10^(-18) Fs</a:t>
            </a:r>
          </a:p>
          <a:p>
            <a:r>
              <a:rPr lang="en-US" dirty="0"/>
              <a:t>	30Sec= 30*10^(-18) Fs</a:t>
            </a:r>
          </a:p>
          <a:p>
            <a:r>
              <a:rPr lang="en-US" dirty="0"/>
              <a:t>	40Sec= 40*10^(-18) Fs</a:t>
            </a:r>
          </a:p>
          <a:p>
            <a:r>
              <a:rPr lang="en-US" dirty="0"/>
              <a:t>	50Sec= 50*10^(-18) Fs</a:t>
            </a:r>
          </a:p>
          <a:p>
            <a:r>
              <a:rPr lang="en-US" dirty="0"/>
              <a:t>	70Sec= 70*10^(-18) Fs</a:t>
            </a:r>
          </a:p>
          <a:p>
            <a:endParaRPr lang="en-US" dirty="0"/>
          </a:p>
          <a:p>
            <a:endParaRPr lang="en-US" dirty="0"/>
          </a:p>
          <a:p>
            <a:endParaRPr lang="en-US" dirty="0"/>
          </a:p>
          <a:p>
            <a:endParaRPr lang="en-US" dirty="0"/>
          </a:p>
          <a:p>
            <a:endParaRPr lang="en-US" dirty="0"/>
          </a:p>
        </p:txBody>
      </p:sp>
      <p:cxnSp>
        <p:nvCxnSpPr>
          <p:cNvPr id="7" name="Straight Connector 6"/>
          <p:cNvCxnSpPr/>
          <p:nvPr/>
        </p:nvCxnSpPr>
        <p:spPr>
          <a:xfrm>
            <a:off x="1579418" y="803564"/>
            <a:ext cx="0" cy="17872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79418" y="2590800"/>
            <a:ext cx="2352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37226" y="1345287"/>
            <a:ext cx="992021" cy="923330"/>
          </a:xfrm>
          <a:prstGeom prst="rect">
            <a:avLst/>
          </a:prstGeom>
          <a:noFill/>
        </p:spPr>
        <p:txBody>
          <a:bodyPr wrap="square" rtlCol="0">
            <a:spAutoFit/>
          </a:bodyPr>
          <a:lstStyle/>
          <a:p>
            <a:r>
              <a:rPr lang="en-US" sz="1200" b="1" dirty="0"/>
              <a:t>Wavelength</a:t>
            </a:r>
          </a:p>
          <a:p>
            <a:endParaRPr lang="en-US" sz="1200" b="1" dirty="0"/>
          </a:p>
          <a:p>
            <a:pPr algn="ctr"/>
            <a:r>
              <a:rPr lang="en-US" sz="1200" b="1" dirty="0"/>
              <a:t>(</a:t>
            </a:r>
            <a:r>
              <a:rPr lang="el-GR" sz="1200" b="1" dirty="0"/>
              <a:t>λ</a:t>
            </a:r>
            <a:r>
              <a:rPr lang="en-US" sz="1200" b="1" dirty="0"/>
              <a:t>)</a:t>
            </a:r>
            <a:r>
              <a:rPr lang="el-GR" sz="1200" b="1" dirty="0"/>
              <a:t> </a:t>
            </a:r>
            <a:r>
              <a:rPr lang="en-US" sz="1200" b="1" dirty="0"/>
              <a:t>nm</a:t>
            </a:r>
            <a:endParaRPr lang="en-US" sz="1200" b="1" dirty="0">
              <a:ea typeface="Calibri"/>
              <a:cs typeface="Times New Roman"/>
            </a:endParaRPr>
          </a:p>
          <a:p>
            <a:endParaRPr lang="en-US" dirty="0"/>
          </a:p>
        </p:txBody>
      </p:sp>
      <p:sp>
        <p:nvSpPr>
          <p:cNvPr id="16" name="TextBox 15"/>
          <p:cNvSpPr txBox="1"/>
          <p:nvPr/>
        </p:nvSpPr>
        <p:spPr>
          <a:xfrm>
            <a:off x="1674919" y="2759496"/>
            <a:ext cx="1705339" cy="276999"/>
          </a:xfrm>
          <a:prstGeom prst="rect">
            <a:avLst/>
          </a:prstGeom>
          <a:noFill/>
        </p:spPr>
        <p:txBody>
          <a:bodyPr wrap="none" rtlCol="0">
            <a:spAutoFit/>
          </a:bodyPr>
          <a:lstStyle/>
          <a:p>
            <a:r>
              <a:rPr lang="en-US" sz="1200" b="1" dirty="0"/>
              <a:t>Velocity of Light (C) m/s</a:t>
            </a:r>
          </a:p>
        </p:txBody>
      </p:sp>
      <p:cxnSp>
        <p:nvCxnSpPr>
          <p:cNvPr id="18" name="Straight Connector 17"/>
          <p:cNvCxnSpPr/>
          <p:nvPr/>
        </p:nvCxnSpPr>
        <p:spPr>
          <a:xfrm>
            <a:off x="3810000" y="803564"/>
            <a:ext cx="0" cy="17872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79418" y="2590800"/>
            <a:ext cx="0" cy="3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82394" y="2590800"/>
            <a:ext cx="0" cy="37007"/>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133600" y="2590800"/>
            <a:ext cx="0" cy="3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286000" y="2590800"/>
            <a:ext cx="0" cy="3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14600" y="2590800"/>
            <a:ext cx="0" cy="3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874818" y="2609303"/>
            <a:ext cx="0" cy="18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048000" y="2590800"/>
            <a:ext cx="0" cy="3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752600" y="2590800"/>
            <a:ext cx="0" cy="27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1538429" y="2438400"/>
            <a:ext cx="409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1538429" y="2057400"/>
            <a:ext cx="409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1538429" y="1752600"/>
            <a:ext cx="204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1538429" y="1524000"/>
            <a:ext cx="204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1538429" y="1295400"/>
            <a:ext cx="409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579418" y="2209800"/>
            <a:ext cx="22305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79418" y="1981200"/>
            <a:ext cx="22305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79418" y="1676400"/>
            <a:ext cx="22305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579418" y="1005101"/>
            <a:ext cx="22305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1579418" y="1295400"/>
            <a:ext cx="2230582" cy="1251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164348" y="914400"/>
            <a:ext cx="394660" cy="1785104"/>
          </a:xfrm>
          <a:prstGeom prst="rect">
            <a:avLst/>
          </a:prstGeom>
          <a:noFill/>
        </p:spPr>
        <p:txBody>
          <a:bodyPr wrap="none" rtlCol="0">
            <a:spAutoFit/>
          </a:bodyPr>
          <a:lstStyle/>
          <a:p>
            <a:r>
              <a:rPr lang="en-US" sz="1000" b="1" dirty="0"/>
              <a:t>500</a:t>
            </a:r>
          </a:p>
          <a:p>
            <a:endParaRPr lang="en-US" sz="1000" b="1" dirty="0"/>
          </a:p>
          <a:p>
            <a:r>
              <a:rPr lang="en-US" sz="1000" b="1" dirty="0"/>
              <a:t>400</a:t>
            </a:r>
          </a:p>
          <a:p>
            <a:endParaRPr lang="en-US" sz="1000" b="1" dirty="0"/>
          </a:p>
          <a:p>
            <a:r>
              <a:rPr lang="en-US" sz="1000" b="1" dirty="0"/>
              <a:t>300</a:t>
            </a:r>
          </a:p>
          <a:p>
            <a:endParaRPr lang="en-US" sz="1000" b="1" dirty="0"/>
          </a:p>
          <a:p>
            <a:r>
              <a:rPr lang="en-US" sz="1000" b="1" dirty="0"/>
              <a:t>200</a:t>
            </a:r>
          </a:p>
          <a:p>
            <a:endParaRPr lang="en-US" sz="1000" b="1" dirty="0"/>
          </a:p>
          <a:p>
            <a:r>
              <a:rPr lang="en-US" sz="1000" b="1" dirty="0"/>
              <a:t>100</a:t>
            </a:r>
          </a:p>
          <a:p>
            <a:endParaRPr lang="en-US" sz="1000" b="1" dirty="0"/>
          </a:p>
          <a:p>
            <a:r>
              <a:rPr lang="en-US" sz="1000" b="1" dirty="0"/>
              <a:t>     0</a:t>
            </a:r>
          </a:p>
        </p:txBody>
      </p:sp>
      <p:sp>
        <p:nvSpPr>
          <p:cNvPr id="62" name="TextBox 61"/>
          <p:cNvSpPr txBox="1"/>
          <p:nvPr/>
        </p:nvSpPr>
        <p:spPr>
          <a:xfrm>
            <a:off x="1476781" y="2558028"/>
            <a:ext cx="2473754" cy="246221"/>
          </a:xfrm>
          <a:prstGeom prst="rect">
            <a:avLst/>
          </a:prstGeom>
          <a:noFill/>
        </p:spPr>
        <p:txBody>
          <a:bodyPr wrap="none" rtlCol="0">
            <a:spAutoFit/>
          </a:bodyPr>
          <a:lstStyle/>
          <a:p>
            <a:r>
              <a:rPr lang="en-US" sz="1000" b="1" dirty="0"/>
              <a:t>0    1    2      3     4     5      6     7    8       9      10</a:t>
            </a:r>
          </a:p>
        </p:txBody>
      </p:sp>
      <p:sp>
        <p:nvSpPr>
          <p:cNvPr id="63" name="TextBox 62"/>
          <p:cNvSpPr txBox="1"/>
          <p:nvPr/>
        </p:nvSpPr>
        <p:spPr>
          <a:xfrm rot="5400000">
            <a:off x="4653720" y="3053953"/>
            <a:ext cx="184731" cy="338554"/>
          </a:xfrm>
          <a:prstGeom prst="rect">
            <a:avLst/>
          </a:prstGeom>
          <a:noFill/>
        </p:spPr>
        <p:txBody>
          <a:bodyPr wrap="none" rtlCol="0">
            <a:spAutoFit/>
          </a:bodyPr>
          <a:lstStyle/>
          <a:p>
            <a:endParaRPr lang="en-US" sz="800" dirty="0"/>
          </a:p>
          <a:p>
            <a:endParaRPr lang="en-US" sz="800" dirty="0"/>
          </a:p>
        </p:txBody>
      </p:sp>
      <p:sp>
        <p:nvSpPr>
          <p:cNvPr id="64" name="TextBox 63"/>
          <p:cNvSpPr txBox="1"/>
          <p:nvPr/>
        </p:nvSpPr>
        <p:spPr>
          <a:xfrm>
            <a:off x="1476780" y="5987534"/>
            <a:ext cx="4771619" cy="246221"/>
          </a:xfrm>
          <a:prstGeom prst="rect">
            <a:avLst/>
          </a:prstGeom>
          <a:noFill/>
        </p:spPr>
        <p:txBody>
          <a:bodyPr wrap="square" rtlCol="0">
            <a:spAutoFit/>
          </a:bodyPr>
          <a:lstStyle/>
          <a:p>
            <a:r>
              <a:rPr lang="en-US" sz="1000" b="1" dirty="0"/>
              <a:t>0                   100             200            300           400        500</a:t>
            </a:r>
          </a:p>
        </p:txBody>
      </p:sp>
      <p:sp>
        <p:nvSpPr>
          <p:cNvPr id="65" name="TextBox 64"/>
          <p:cNvSpPr txBox="1"/>
          <p:nvPr/>
        </p:nvSpPr>
        <p:spPr>
          <a:xfrm>
            <a:off x="1189523" y="2994860"/>
            <a:ext cx="316112" cy="3016210"/>
          </a:xfrm>
          <a:prstGeom prst="rect">
            <a:avLst/>
          </a:prstGeom>
          <a:noFill/>
        </p:spPr>
        <p:txBody>
          <a:bodyPr wrap="none" rtlCol="0">
            <a:spAutoFit/>
          </a:bodyPr>
          <a:lstStyle/>
          <a:p>
            <a:r>
              <a:rPr lang="en-US" sz="1000" b="1" dirty="0"/>
              <a:t>50</a:t>
            </a:r>
          </a:p>
          <a:p>
            <a:endParaRPr lang="en-US" sz="1000" b="1" dirty="0"/>
          </a:p>
          <a:p>
            <a:endParaRPr lang="en-US" sz="1000" b="1" dirty="0"/>
          </a:p>
          <a:p>
            <a:r>
              <a:rPr lang="en-US" sz="1000" b="1" dirty="0"/>
              <a:t>40</a:t>
            </a:r>
          </a:p>
          <a:p>
            <a:endParaRPr lang="en-US" sz="1000" b="1" dirty="0"/>
          </a:p>
          <a:p>
            <a:endParaRPr lang="en-US" sz="1000" b="1" dirty="0"/>
          </a:p>
          <a:p>
            <a:r>
              <a:rPr lang="en-US" sz="1000" b="1" dirty="0"/>
              <a:t>30</a:t>
            </a:r>
          </a:p>
          <a:p>
            <a:endParaRPr lang="en-US" sz="1000" b="1" dirty="0"/>
          </a:p>
          <a:p>
            <a:endParaRPr lang="en-US" sz="1000" b="1" dirty="0"/>
          </a:p>
          <a:p>
            <a:endParaRPr lang="en-US" sz="1000" b="1" dirty="0"/>
          </a:p>
          <a:p>
            <a:r>
              <a:rPr lang="en-US" sz="1000" b="1" dirty="0"/>
              <a:t>20</a:t>
            </a:r>
          </a:p>
          <a:p>
            <a:endParaRPr lang="en-US" sz="1000" b="1" dirty="0"/>
          </a:p>
          <a:p>
            <a:endParaRPr lang="en-US" sz="1000" b="1" dirty="0"/>
          </a:p>
          <a:p>
            <a:endParaRPr lang="en-US" sz="1000" b="1" dirty="0"/>
          </a:p>
          <a:p>
            <a:r>
              <a:rPr lang="en-US" sz="1000" b="1" dirty="0"/>
              <a:t>10</a:t>
            </a:r>
          </a:p>
          <a:p>
            <a:endParaRPr lang="en-US" sz="1000" b="1" dirty="0"/>
          </a:p>
          <a:p>
            <a:endParaRPr lang="en-US" sz="1000" b="1" dirty="0"/>
          </a:p>
          <a:p>
            <a:endParaRPr lang="en-US" sz="1000" b="1" dirty="0"/>
          </a:p>
          <a:p>
            <a:r>
              <a:rPr lang="en-US" sz="1000" b="1" dirty="0"/>
              <a:t>  0</a:t>
            </a:r>
          </a:p>
        </p:txBody>
      </p:sp>
      <p:cxnSp>
        <p:nvCxnSpPr>
          <p:cNvPr id="71" name="Elbow Connector 70"/>
          <p:cNvCxnSpPr/>
          <p:nvPr/>
        </p:nvCxnSpPr>
        <p:spPr>
          <a:xfrm>
            <a:off x="1579418" y="5257800"/>
            <a:ext cx="1420091" cy="72124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Elbow Connector 137"/>
          <p:cNvCxnSpPr/>
          <p:nvPr/>
        </p:nvCxnSpPr>
        <p:spPr>
          <a:xfrm>
            <a:off x="1558923" y="4656454"/>
            <a:ext cx="2555877" cy="133108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Elbow Connector 138"/>
          <p:cNvCxnSpPr/>
          <p:nvPr/>
        </p:nvCxnSpPr>
        <p:spPr>
          <a:xfrm>
            <a:off x="1558923" y="4055108"/>
            <a:ext cx="3698877" cy="192393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Elbow Connector 139"/>
          <p:cNvCxnSpPr/>
          <p:nvPr/>
        </p:nvCxnSpPr>
        <p:spPr>
          <a:xfrm>
            <a:off x="1585156" y="3499481"/>
            <a:ext cx="4663243" cy="247956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Elbow Connector 140"/>
          <p:cNvCxnSpPr/>
          <p:nvPr/>
        </p:nvCxnSpPr>
        <p:spPr>
          <a:xfrm>
            <a:off x="1585156" y="3117309"/>
            <a:ext cx="5425244" cy="286173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696446" y="1350854"/>
            <a:ext cx="1949573" cy="261610"/>
          </a:xfrm>
          <a:prstGeom prst="rect">
            <a:avLst/>
          </a:prstGeom>
          <a:noFill/>
        </p:spPr>
        <p:txBody>
          <a:bodyPr wrap="none" rtlCol="0">
            <a:spAutoFit/>
          </a:bodyPr>
          <a:lstStyle/>
          <a:p>
            <a:r>
              <a:rPr lang="en-US" sz="1100" b="1" dirty="0"/>
              <a:t>Demonstration Graph (</a:t>
            </a:r>
            <a:r>
              <a:rPr lang="el-GR" sz="1100" b="1" dirty="0"/>
              <a:t>λ</a:t>
            </a:r>
            <a:r>
              <a:rPr lang="en-US" sz="1100" b="1" dirty="0"/>
              <a:t> vs. C)</a:t>
            </a:r>
          </a:p>
        </p:txBody>
      </p:sp>
      <p:sp>
        <p:nvSpPr>
          <p:cNvPr id="147" name="TextBox 146"/>
          <p:cNvSpPr txBox="1"/>
          <p:nvPr/>
        </p:nvSpPr>
        <p:spPr>
          <a:xfrm>
            <a:off x="1684811" y="3581400"/>
            <a:ext cx="1951175" cy="261610"/>
          </a:xfrm>
          <a:prstGeom prst="rect">
            <a:avLst/>
          </a:prstGeom>
          <a:noFill/>
        </p:spPr>
        <p:txBody>
          <a:bodyPr wrap="none" rtlCol="0">
            <a:spAutoFit/>
          </a:bodyPr>
          <a:lstStyle/>
          <a:p>
            <a:r>
              <a:rPr lang="en-US" sz="1100" b="1" dirty="0"/>
              <a:t>Functional Graph(Tpulse= </a:t>
            </a:r>
            <a:r>
              <a:rPr lang="el-GR" sz="1100" b="1" dirty="0"/>
              <a:t>λ</a:t>
            </a:r>
            <a:r>
              <a:rPr lang="en-US" sz="1100" b="1" dirty="0"/>
              <a:t>/c)</a:t>
            </a:r>
          </a:p>
        </p:txBody>
      </p:sp>
    </p:spTree>
    <p:extLst>
      <p:ext uri="{BB962C8B-B14F-4D97-AF65-F5344CB8AC3E}">
        <p14:creationId xmlns:p14="http://schemas.microsoft.com/office/powerpoint/2010/main" val="273095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81200"/>
            <a:ext cx="5187959" cy="2585323"/>
          </a:xfrm>
          <a:prstGeom prst="rect">
            <a:avLst/>
          </a:prstGeom>
          <a:noFill/>
        </p:spPr>
        <p:txBody>
          <a:bodyPr wrap="none" rtlCol="0">
            <a:spAutoFit/>
          </a:bodyPr>
          <a:lstStyle/>
          <a:p>
            <a:pPr algn="ctr"/>
            <a:r>
              <a:rPr lang="en-US" b="1" dirty="0"/>
              <a:t>Research Paper Presentation </a:t>
            </a:r>
            <a:endParaRPr lang="en-US" dirty="0"/>
          </a:p>
          <a:p>
            <a:pPr algn="ctr"/>
            <a:r>
              <a:rPr lang="en-US" b="1" dirty="0"/>
              <a:t>on</a:t>
            </a:r>
            <a:endParaRPr lang="en-US" dirty="0"/>
          </a:p>
          <a:p>
            <a:pPr algn="ctr"/>
            <a:r>
              <a:rPr lang="en-US" b="1" dirty="0"/>
              <a:t>“To Develop Nobel Prize “ATTOSECOND” Theory By</a:t>
            </a:r>
            <a:endParaRPr lang="en-US" dirty="0"/>
          </a:p>
          <a:p>
            <a:pPr algn="ctr"/>
            <a:r>
              <a:rPr lang="en-US" b="1" dirty="0"/>
              <a:t>Verilog Programming &amp; Verify by Test Programming”</a:t>
            </a:r>
            <a:endParaRPr lang="en-US" dirty="0"/>
          </a:p>
          <a:p>
            <a:pPr algn="ctr"/>
            <a:r>
              <a:rPr lang="en-US" b="1" dirty="0"/>
              <a:t> </a:t>
            </a:r>
            <a:endParaRPr lang="en-US" dirty="0"/>
          </a:p>
          <a:p>
            <a:pPr algn="ctr"/>
            <a:r>
              <a:rPr lang="en-US" b="1" dirty="0"/>
              <a:t>MR. SATYENDRA PRASAD</a:t>
            </a:r>
            <a:endParaRPr lang="en-US" dirty="0"/>
          </a:p>
          <a:p>
            <a:pPr algn="ctr"/>
            <a:r>
              <a:rPr lang="en-US" b="1" dirty="0"/>
              <a:t>Dr. A.P.J. Abdul Kalam Technical University, Lucknow</a:t>
            </a:r>
            <a:endParaRPr lang="en-US" dirty="0"/>
          </a:p>
          <a:p>
            <a:pPr algn="ctr"/>
            <a:r>
              <a:rPr lang="en-US" b="1" dirty="0"/>
              <a:t>mathworktech@gmail.com</a:t>
            </a:r>
            <a:endParaRPr lang="en-US" dirty="0"/>
          </a:p>
          <a:p>
            <a:endParaRPr lang="en-US" dirty="0"/>
          </a:p>
        </p:txBody>
      </p:sp>
      <p:sp>
        <p:nvSpPr>
          <p:cNvPr id="3" name="Rounded Rectangle 2"/>
          <p:cNvSpPr/>
          <p:nvPr/>
        </p:nvSpPr>
        <p:spPr>
          <a:xfrm>
            <a:off x="228600" y="228600"/>
            <a:ext cx="9525000" cy="6400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 name="TextBox 3"/>
          <p:cNvSpPr txBox="1"/>
          <p:nvPr/>
        </p:nvSpPr>
        <p:spPr>
          <a:xfrm>
            <a:off x="838200" y="762000"/>
            <a:ext cx="8001000" cy="369332"/>
          </a:xfrm>
          <a:prstGeom prst="rect">
            <a:avLst/>
          </a:prstGeom>
          <a:noFill/>
        </p:spPr>
        <p:txBody>
          <a:bodyPr wrap="square" rtlCol="0">
            <a:spAutoFit/>
          </a:bodyPr>
          <a:lstStyle/>
          <a:p>
            <a:pPr algn="ctr"/>
            <a:r>
              <a:rPr lang="en-US" dirty="0"/>
              <a:t>Time pulse generation</a:t>
            </a:r>
          </a:p>
        </p:txBody>
      </p:sp>
      <p:sp>
        <p:nvSpPr>
          <p:cNvPr id="11" name="TextBox 10"/>
          <p:cNvSpPr txBox="1"/>
          <p:nvPr/>
        </p:nvSpPr>
        <p:spPr>
          <a:xfrm>
            <a:off x="604020" y="1758287"/>
            <a:ext cx="3973559" cy="2308324"/>
          </a:xfrm>
          <a:prstGeom prst="rect">
            <a:avLst/>
          </a:prstGeom>
          <a:noFill/>
        </p:spPr>
        <p:txBody>
          <a:bodyPr wrap="square" rtlCol="0">
            <a:spAutoFit/>
          </a:bodyPr>
          <a:lstStyle/>
          <a:p>
            <a:pPr marL="285750" indent="-285750">
              <a:buFont typeface="Arial" pitchFamily="34" charset="0"/>
              <a:buChar char="•"/>
            </a:pPr>
            <a:r>
              <a:rPr lang="en-US" dirty="0"/>
              <a:t>For Infrared(IR) radiation </a:t>
            </a:r>
          </a:p>
          <a:p>
            <a:endParaRPr lang="en-US" dirty="0"/>
          </a:p>
          <a:p>
            <a:r>
              <a:rPr lang="el-GR" dirty="0"/>
              <a:t> </a:t>
            </a:r>
            <a:r>
              <a:rPr lang="en-US" dirty="0"/>
              <a:t>	</a:t>
            </a:r>
            <a:r>
              <a:rPr lang="el-GR" dirty="0"/>
              <a:t>λ </a:t>
            </a:r>
            <a:r>
              <a:rPr lang="en-US" dirty="0"/>
              <a:t>= 800nm (1nm=10^(-9)m</a:t>
            </a:r>
          </a:p>
          <a:p>
            <a:r>
              <a:rPr lang="en-US" dirty="0"/>
              <a:t> 	c= 3*10^(8) m/s</a:t>
            </a:r>
          </a:p>
          <a:p>
            <a:endParaRPr lang="en-US" dirty="0"/>
          </a:p>
          <a:p>
            <a:r>
              <a:rPr lang="en-US" dirty="0"/>
              <a:t>       Tpulse=</a:t>
            </a:r>
            <a:r>
              <a:rPr lang="el-GR" dirty="0"/>
              <a:t> λ </a:t>
            </a:r>
            <a:r>
              <a:rPr lang="en-US" dirty="0"/>
              <a:t>/c= 2.67fs</a:t>
            </a:r>
          </a:p>
          <a:p>
            <a:endParaRPr lang="en-US" dirty="0"/>
          </a:p>
          <a:p>
            <a:endParaRPr lang="en-US" dirty="0"/>
          </a:p>
        </p:txBody>
      </p:sp>
      <p:sp>
        <p:nvSpPr>
          <p:cNvPr id="19" name="TextBox 18"/>
          <p:cNvSpPr txBox="1"/>
          <p:nvPr/>
        </p:nvSpPr>
        <p:spPr>
          <a:xfrm>
            <a:off x="4991100" y="1600200"/>
            <a:ext cx="4576750" cy="2862322"/>
          </a:xfrm>
          <a:prstGeom prst="rect">
            <a:avLst/>
          </a:prstGeom>
          <a:noFill/>
        </p:spPr>
        <p:txBody>
          <a:bodyPr wrap="square" rtlCol="0">
            <a:spAutoFit/>
          </a:bodyPr>
          <a:lstStyle/>
          <a:p>
            <a:pPr marL="285750" indent="-285750">
              <a:buFont typeface="Arial" pitchFamily="34" charset="0"/>
              <a:buChar char="•"/>
            </a:pPr>
            <a:r>
              <a:rPr lang="en-US" dirty="0"/>
              <a:t>Parameter  Analysis for  Wavelength</a:t>
            </a:r>
          </a:p>
          <a:p>
            <a:endParaRPr lang="en-US" dirty="0"/>
          </a:p>
          <a:p>
            <a:r>
              <a:rPr lang="en-US" dirty="0"/>
              <a:t>  	  50000Unit =100nm</a:t>
            </a:r>
          </a:p>
          <a:p>
            <a:r>
              <a:rPr lang="en-US" dirty="0"/>
              <a:t>	100000Unit = 200nm</a:t>
            </a:r>
          </a:p>
          <a:p>
            <a:r>
              <a:rPr lang="en-US" dirty="0"/>
              <a:t>	150000Unit = 300nm</a:t>
            </a:r>
          </a:p>
          <a:p>
            <a:r>
              <a:rPr lang="en-US" dirty="0"/>
              <a:t>	200000Unit = 400nm</a:t>
            </a:r>
          </a:p>
          <a:p>
            <a:r>
              <a:rPr lang="en-US" dirty="0"/>
              <a:t>	250000Unit = 500nm</a:t>
            </a:r>
          </a:p>
          <a:p>
            <a:endParaRPr lang="en-US" dirty="0"/>
          </a:p>
          <a:p>
            <a:endParaRPr lang="en-US" dirty="0"/>
          </a:p>
          <a:p>
            <a:endParaRPr lang="en-US" dirty="0"/>
          </a:p>
        </p:txBody>
      </p:sp>
    </p:spTree>
    <p:extLst>
      <p:ext uri="{BB962C8B-B14F-4D97-AF65-F5344CB8AC3E}">
        <p14:creationId xmlns:p14="http://schemas.microsoft.com/office/powerpoint/2010/main" val="3212060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1754</Words>
  <Application>Microsoft Office PowerPoint</Application>
  <PresentationFormat>A4 Paper (210x297 mm)</PresentationFormat>
  <Paragraphs>418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Satyendra</dc:creator>
  <cp:lastModifiedBy>Advocate Dr Kazi Abdul Mannan</cp:lastModifiedBy>
  <cp:revision>38</cp:revision>
  <dcterms:created xsi:type="dcterms:W3CDTF">2023-11-08T05:21:57Z</dcterms:created>
  <dcterms:modified xsi:type="dcterms:W3CDTF">2023-11-10T05:43:07Z</dcterms:modified>
</cp:coreProperties>
</file>