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4" r:id="rId3"/>
    <p:sldId id="263" r:id="rId4"/>
    <p:sldId id="262" r:id="rId5"/>
    <p:sldId id="261" r:id="rId6"/>
    <p:sldId id="260" r:id="rId7"/>
    <p:sldId id="259" r:id="rId8"/>
    <p:sldId id="267" r:id="rId9"/>
    <p:sldId id="266" r:id="rId10"/>
    <p:sldId id="270" r:id="rId11"/>
    <p:sldId id="269" r:id="rId12"/>
    <p:sldId id="268" r:id="rId13"/>
    <p:sldId id="265" r:id="rId14"/>
    <p:sldId id="272" r:id="rId15"/>
    <p:sldId id="271" r:id="rId16"/>
    <p:sldId id="273" r:id="rId17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306" y="53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C554-8245-4DED-A162-09A51E41E1C5}" type="datetimeFigureOut">
              <a:rPr lang="en-US" smtClean="0"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EF15E-E963-4B67-AAF6-24506DA5BB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72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C554-8245-4DED-A162-09A51E41E1C5}" type="datetimeFigureOut">
              <a:rPr lang="en-US" smtClean="0"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EF15E-E963-4B67-AAF6-24506DA5BB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66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C554-8245-4DED-A162-09A51E41E1C5}" type="datetimeFigureOut">
              <a:rPr lang="en-US" smtClean="0"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EF15E-E963-4B67-AAF6-24506DA5BB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649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C554-8245-4DED-A162-09A51E41E1C5}" type="datetimeFigureOut">
              <a:rPr lang="en-US" smtClean="0"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EF15E-E963-4B67-AAF6-24506DA5BB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686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C554-8245-4DED-A162-09A51E41E1C5}" type="datetimeFigureOut">
              <a:rPr lang="en-US" smtClean="0"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EF15E-E963-4B67-AAF6-24506DA5BB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98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C554-8245-4DED-A162-09A51E41E1C5}" type="datetimeFigureOut">
              <a:rPr lang="en-US" smtClean="0"/>
              <a:t>11/10/2023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EF15E-E963-4B67-AAF6-24506DA5BB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104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C554-8245-4DED-A162-09A51E41E1C5}" type="datetimeFigureOut">
              <a:rPr lang="en-US" smtClean="0"/>
              <a:t>11/10/2023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EF15E-E963-4B67-AAF6-24506DA5BB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214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C554-8245-4DED-A162-09A51E41E1C5}" type="datetimeFigureOut">
              <a:rPr lang="en-US" smtClean="0"/>
              <a:t>11/10/2023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EF15E-E963-4B67-AAF6-24506DA5BB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242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C554-8245-4DED-A162-09A51E41E1C5}" type="datetimeFigureOut">
              <a:rPr lang="en-US" smtClean="0"/>
              <a:t>11/10/2023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EF15E-E963-4B67-AAF6-24506DA5BB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503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C554-8245-4DED-A162-09A51E41E1C5}" type="datetimeFigureOut">
              <a:rPr lang="en-US" smtClean="0"/>
              <a:t>11/10/2023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EF15E-E963-4B67-AAF6-24506DA5BB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98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C554-8245-4DED-A162-09A51E41E1C5}" type="datetimeFigureOut">
              <a:rPr lang="en-US" smtClean="0"/>
              <a:t>11/10/2023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EF15E-E963-4B67-AAF6-24506DA5BB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953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FC554-8245-4DED-A162-09A51E41E1C5}" type="datetimeFigureOut">
              <a:rPr lang="en-US" smtClean="0"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EF15E-E963-4B67-AAF6-24506DA5BB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13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152400"/>
            <a:ext cx="9601200" cy="6546273"/>
          </a:xfrm>
          <a:prstGeom prst="roundRect">
            <a:avLst>
              <a:gd name="adj" fmla="val 1580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609600"/>
            <a:ext cx="7848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Research Paper Presentation </a:t>
            </a:r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r>
              <a:rPr lang="en-US" b="1" dirty="0"/>
              <a:t>On</a:t>
            </a:r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r>
              <a:rPr lang="en-US" b="1" dirty="0"/>
              <a:t>To Develop Nobel Prize “Quantum  Dot” Theory </a:t>
            </a:r>
          </a:p>
          <a:p>
            <a:pPr algn="ctr"/>
            <a:r>
              <a:rPr lang="en-US" b="1" dirty="0"/>
              <a:t>By Verilog Programming &amp; Verify by Test Bench Programming</a:t>
            </a:r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r>
              <a:rPr lang="en-US" b="1" dirty="0"/>
              <a:t>MR. SATYENDRA PRASAD</a:t>
            </a:r>
          </a:p>
          <a:p>
            <a:pPr algn="ctr"/>
            <a:r>
              <a:rPr lang="en-US" b="1" dirty="0"/>
              <a:t>mathworktech@gmail.com</a:t>
            </a:r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r>
              <a:rPr lang="en-US" b="1" dirty="0"/>
              <a:t>Dr. A.P.J. Abdul Kalam Technical University, Lucknow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764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152399"/>
            <a:ext cx="9601200" cy="6546273"/>
          </a:xfrm>
          <a:prstGeom prst="roundRect">
            <a:avLst>
              <a:gd name="adj" fmla="val 1580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395640" y="502225"/>
            <a:ext cx="2539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Quantum Dot generation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53000" y="1143000"/>
            <a:ext cx="6324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b="1" dirty="0"/>
              <a:t> </a:t>
            </a:r>
            <a:r>
              <a:rPr lang="en-US" sz="1400" dirty="0"/>
              <a:t>ΔE = hc/λ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sz="1400" dirty="0"/>
          </a:p>
          <a:p>
            <a:r>
              <a:rPr lang="en-US" sz="1400" dirty="0"/>
              <a:t>	=&gt;ΔE =K/λ </a:t>
            </a:r>
          </a:p>
          <a:p>
            <a:endParaRPr lang="en-US" sz="1400" dirty="0"/>
          </a:p>
          <a:p>
            <a:r>
              <a:rPr lang="en-US" sz="1400" dirty="0"/>
              <a:t>	where k=h*c</a:t>
            </a:r>
          </a:p>
          <a:p>
            <a:r>
              <a:rPr lang="en-US" sz="1400" dirty="0"/>
              <a:t>	800nm (1nm=10^(-9)m</a:t>
            </a:r>
          </a:p>
          <a:p>
            <a:endParaRPr lang="en-US" sz="1400" dirty="0"/>
          </a:p>
          <a:p>
            <a:r>
              <a:rPr lang="en-US" sz="1400" dirty="0"/>
              <a:t>	ΔE =1.98*10^(-25) m^(3)*kg/s^(2)/800*10^(-9)m</a:t>
            </a:r>
          </a:p>
          <a:p>
            <a:r>
              <a:rPr lang="en-US" sz="1400" dirty="0"/>
              <a:t>	ΔE =0.002475 *10^(-34) J</a:t>
            </a:r>
          </a:p>
          <a:p>
            <a:r>
              <a:rPr lang="en-US" sz="1400" dirty="0"/>
              <a:t>	ΔE =2.475*10^(-37) J</a:t>
            </a:r>
          </a:p>
          <a:p>
            <a:endParaRPr lang="en-US" sz="1400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990600"/>
            <a:ext cx="65532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600" dirty="0"/>
              <a:t>Calculation of constant (h*c)</a:t>
            </a:r>
          </a:p>
          <a:p>
            <a:r>
              <a:rPr lang="en-US" sz="1600" dirty="0"/>
              <a:t>	K=h*c=6.626*10^(-34)*3*10*(8)</a:t>
            </a:r>
          </a:p>
          <a:p>
            <a:r>
              <a:rPr lang="en-US" sz="1600" dirty="0"/>
              <a:t>	K =1.98*10^(-25) m^(3)*kg/s^(2)</a:t>
            </a:r>
          </a:p>
          <a:p>
            <a:r>
              <a:rPr lang="en-US" sz="1600" dirty="0"/>
              <a:t>   	   ~ 2*10^(-25) m^(3)*kg/s^(2)</a:t>
            </a:r>
          </a:p>
          <a:p>
            <a:endParaRPr lang="en-US" sz="1600" dirty="0"/>
          </a:p>
          <a:p>
            <a:endParaRPr lang="en-US" sz="1600" dirty="0"/>
          </a:p>
          <a:p>
            <a:pPr marL="285750" indent="-285750">
              <a:buFont typeface="Wingdings" pitchFamily="2" charset="2"/>
              <a:buChar char="q"/>
            </a:pPr>
            <a:r>
              <a:rPr lang="en-US" sz="1600" dirty="0"/>
              <a:t>Parameter  Analysis for  constant (k)</a:t>
            </a:r>
          </a:p>
          <a:p>
            <a:r>
              <a:rPr lang="en-US" sz="1600" dirty="0"/>
              <a:t>	0.5Unit =1.98*10^(-25) m^(3)*kg/s^(2)</a:t>
            </a:r>
          </a:p>
          <a:p>
            <a:r>
              <a:rPr lang="en-US" sz="1600" dirty="0"/>
              <a:t>	1Unit =5000*1.98*10^(-25) m^(3)*kg/s^(2)</a:t>
            </a:r>
          </a:p>
          <a:p>
            <a:r>
              <a:rPr lang="en-US" sz="1600" dirty="0"/>
              <a:t>	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600" dirty="0"/>
              <a:t>Parameter  Analysis for  Wavelength</a:t>
            </a:r>
          </a:p>
          <a:p>
            <a:r>
              <a:rPr lang="en-US" sz="1600" dirty="0"/>
              <a:t>  	  50000Unit = 500nm</a:t>
            </a:r>
          </a:p>
          <a:p>
            <a:r>
              <a:rPr lang="en-US" sz="1600" dirty="0"/>
              <a:t>	100000Unit = 400nm</a:t>
            </a:r>
          </a:p>
          <a:p>
            <a:r>
              <a:rPr lang="en-US" sz="1600" dirty="0"/>
              <a:t>	150000Unit = 300nm</a:t>
            </a:r>
          </a:p>
          <a:p>
            <a:r>
              <a:rPr lang="en-US" sz="1600" dirty="0"/>
              <a:t>	200000Unit = 200nm</a:t>
            </a:r>
          </a:p>
          <a:p>
            <a:r>
              <a:rPr lang="en-US" sz="1600" dirty="0"/>
              <a:t>	250000Unit = 100nm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144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152400"/>
            <a:ext cx="9601200" cy="6546273"/>
          </a:xfrm>
          <a:prstGeom prst="roundRect">
            <a:avLst>
              <a:gd name="adj" fmla="val 1580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76600" y="533400"/>
            <a:ext cx="36856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Bit Table for Quantum Dot equation</a:t>
            </a:r>
            <a:endParaRPr lang="en-US" sz="105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60763" y="1371600"/>
            <a:ext cx="62388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916363" algn="l"/>
              </a:tabLst>
            </a:pPr>
            <a:r>
              <a:rPr lang="en-US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This table generated from Attosecond pulse generation equation</a:t>
            </a:r>
            <a:endParaRPr lang="en-US" sz="105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916363" algn="l"/>
              </a:tabLst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271429"/>
              </p:ext>
            </p:extLst>
          </p:nvPr>
        </p:nvGraphicFramePr>
        <p:xfrm>
          <a:off x="1295399" y="2195393"/>
          <a:ext cx="7197436" cy="3377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8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8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1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88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21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SNo.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k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/>
                        <a:t>λ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/>
                        <a:t>ΔE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1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1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1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0.50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1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0.25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1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0.1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1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0.01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1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undefined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9763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152400"/>
            <a:ext cx="9601200" cy="6546273"/>
          </a:xfrm>
          <a:prstGeom prst="roundRect">
            <a:avLst>
              <a:gd name="adj" fmla="val 1580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836743" y="1371600"/>
            <a:ext cx="8239442" cy="49085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19600" y="533400"/>
            <a:ext cx="10254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Software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365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152400"/>
            <a:ext cx="9601200" cy="6546273"/>
          </a:xfrm>
          <a:prstGeom prst="roundRect">
            <a:avLst>
              <a:gd name="adj" fmla="val 1580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33800" y="838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41350" y="1447800"/>
            <a:ext cx="8699500" cy="45666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91000" y="533400"/>
            <a:ext cx="12543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Verification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332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152400"/>
            <a:ext cx="9601200" cy="6546273"/>
          </a:xfrm>
          <a:prstGeom prst="roundRect">
            <a:avLst>
              <a:gd name="adj" fmla="val 1580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720436" y="1524000"/>
            <a:ext cx="8657590" cy="44713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14800" y="761999"/>
            <a:ext cx="14091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Epwave form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800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152400"/>
            <a:ext cx="9601200" cy="6546273"/>
          </a:xfrm>
          <a:prstGeom prst="roundRect">
            <a:avLst>
              <a:gd name="adj" fmla="val 1580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983673"/>
            <a:ext cx="628236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Conclusion</a:t>
            </a:r>
          </a:p>
          <a:p>
            <a:r>
              <a:rPr lang="en-US" dirty="0"/>
              <a:t> 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-US" dirty="0"/>
              <a:t>For Verilog Output:</a:t>
            </a:r>
          </a:p>
          <a:p>
            <a:pPr marL="400050" lvl="0" indent="-400050">
              <a:buFont typeface="+mj-lt"/>
              <a:buAutoNum type="romanUcPeriod"/>
            </a:pPr>
            <a:r>
              <a:rPr lang="en-US" dirty="0"/>
              <a:t>	Input of the Simulation is show in wave form. </a:t>
            </a:r>
          </a:p>
          <a:p>
            <a:pPr marL="400050" lvl="0" indent="-400050">
              <a:buFont typeface="+mj-lt"/>
              <a:buAutoNum type="romanUcPeriod"/>
            </a:pPr>
            <a:r>
              <a:rPr lang="en-US" dirty="0"/>
              <a:t>	Output of the Simulation is show in wave form.</a:t>
            </a:r>
          </a:p>
          <a:p>
            <a:pPr marL="400050" lvl="0" indent="-400050">
              <a:buFont typeface="+mj-lt"/>
              <a:buAutoNum type="romanUcPeriod"/>
            </a:pPr>
            <a:endParaRPr lang="en-US" dirty="0"/>
          </a:p>
          <a:p>
            <a:pPr marL="400050" lvl="0" indent="-400050">
              <a:buFont typeface="+mj-lt"/>
              <a:buAutoNum type="romanUcPeriod"/>
            </a:pPr>
            <a:endParaRPr lang="en-US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For Test Bench Verification:</a:t>
            </a:r>
          </a:p>
          <a:p>
            <a:pPr marL="400050" lvl="0" indent="-400050">
              <a:buFont typeface="+mj-lt"/>
              <a:buAutoNum type="romanUcPeriod"/>
            </a:pPr>
            <a:r>
              <a:rPr lang="en-US" dirty="0"/>
              <a:t>	Input of Test Bench Verification  is show in wave form.</a:t>
            </a:r>
          </a:p>
          <a:p>
            <a:pPr marL="400050" lvl="0" indent="-400050">
              <a:buFont typeface="+mj-lt"/>
              <a:buAutoNum type="romanUcPeriod"/>
            </a:pPr>
            <a:r>
              <a:rPr lang="en-US" dirty="0"/>
              <a:t>	Output of Test Bench Verification is show in wave form.</a:t>
            </a:r>
          </a:p>
          <a:p>
            <a:pPr marL="400050" indent="-400050">
              <a:buFont typeface="+mj-lt"/>
              <a:buAutoNum type="romanU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4863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152400"/>
            <a:ext cx="9601200" cy="6546273"/>
          </a:xfrm>
          <a:prstGeom prst="roundRect">
            <a:avLst>
              <a:gd name="adj" fmla="val 1580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7489" y="1447800"/>
            <a:ext cx="76833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n-US" b="1" dirty="0"/>
              <a:t>"The Nobel Prize in Chemistry 2023". NobelPrize.org. Retrieved 6 October 2023.</a:t>
            </a:r>
          </a:p>
          <a:p>
            <a:pPr marL="342900" indent="-342900" algn="just">
              <a:buFont typeface="+mj-lt"/>
              <a:buAutoNum type="arabicPeriod"/>
            </a:pPr>
            <a:endParaRPr lang="en-US" b="1" dirty="0"/>
          </a:p>
          <a:p>
            <a:pPr marL="342900" indent="-342900" algn="just">
              <a:buFont typeface="+mj-lt"/>
              <a:buAutoNum type="arabicPeriod"/>
            </a:pPr>
            <a:r>
              <a:rPr lang="en-US" b="1" dirty="0"/>
              <a:t>https://www.nobelprize.org/prizes/chemistry/2023/popular-information/</a:t>
            </a:r>
          </a:p>
          <a:p>
            <a:pPr marL="342900" indent="-342900" algn="just">
              <a:buFont typeface="+mj-lt"/>
              <a:buAutoNum type="arabicPeriod"/>
            </a:pPr>
            <a:endParaRPr lang="en-US" b="1" dirty="0"/>
          </a:p>
          <a:p>
            <a:pPr marL="342900" indent="-342900" algn="just">
              <a:buFont typeface="+mj-lt"/>
              <a:buAutoNum type="arabicPeriod"/>
            </a:pPr>
            <a:r>
              <a:rPr lang="en-US" b="1" dirty="0"/>
              <a:t>Palma, Jasmine; Wang, Austin H. (6 October 2023). "One Small Quantum Dot, One Giant Leap for Nanoscience: Moungi Bawendi '82 Wins Nobel Prize in Chemistry". The Harvard Crimson.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b="1" dirty="0"/>
              <a:t>https://en.wikipedia.org/wiki/Brus_equation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515034"/>
            <a:ext cx="1230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References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232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152400"/>
            <a:ext cx="9601200" cy="6546273"/>
          </a:xfrm>
          <a:prstGeom prst="roundRect">
            <a:avLst>
              <a:gd name="adj" fmla="val 1580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13216" y="801469"/>
            <a:ext cx="878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Outline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1447800"/>
            <a:ext cx="5862759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en-US" dirty="0"/>
              <a:t>Introduction                                                           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n-US" dirty="0"/>
              <a:t>Quantum Dot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/>
              <a:t>Interface Diagram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n-US" dirty="0"/>
              <a:t>Interface between Equation and Verilog Programming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n-US" dirty="0"/>
              <a:t>Interface between Equation and Test Bench Programming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/>
              <a:t>Graphical Parameter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n-US" dirty="0"/>
              <a:t>Bit Table for Quantum Dot equation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n-US" dirty="0"/>
              <a:t>Software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n-US" dirty="0"/>
              <a:t>Verification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n-US" dirty="0"/>
              <a:t>Epwave form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n-US" dirty="0"/>
              <a:t>Conclusion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n-US" dirty="0"/>
              <a:t>References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57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152400"/>
            <a:ext cx="9601200" cy="6546273"/>
          </a:xfrm>
          <a:prstGeom prst="roundRect">
            <a:avLst>
              <a:gd name="adj" fmla="val 1580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55615" y="448178"/>
            <a:ext cx="13755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Introduction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1094509"/>
            <a:ext cx="818185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b="1" dirty="0"/>
              <a:t>Quantum dots, also called semiconductor nanocrystals.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b="1" dirty="0"/>
          </a:p>
          <a:p>
            <a:pPr marL="285750" indent="-285750">
              <a:buFont typeface="Wingdings" pitchFamily="2" charset="2"/>
              <a:buChar char="v"/>
            </a:pPr>
            <a:r>
              <a:rPr lang="en-US" b="1" dirty="0"/>
              <a:t>It is semiconductor particles a few nanometres in size.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b="1" dirty="0"/>
          </a:p>
          <a:p>
            <a:pPr marL="285750" indent="-285750">
              <a:buFont typeface="Wingdings" pitchFamily="2" charset="2"/>
              <a:buChar char="v"/>
            </a:pPr>
            <a:r>
              <a:rPr lang="en-US" b="1" dirty="0"/>
              <a:t>It have optical and electronic properties that differ from those of larger particles.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b="1" dirty="0"/>
          </a:p>
          <a:p>
            <a:pPr marL="285750" indent="-285750">
              <a:buFont typeface="Wingdings" pitchFamily="2" charset="2"/>
              <a:buChar char="v"/>
            </a:pPr>
            <a:r>
              <a:rPr lang="en-US" b="1" dirty="0"/>
              <a:t> As a result of quantum mechanical effects. 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b="1" dirty="0"/>
          </a:p>
          <a:p>
            <a:pPr marL="285750" indent="-285750">
              <a:buFont typeface="Wingdings" pitchFamily="2" charset="2"/>
              <a:buChar char="v"/>
            </a:pPr>
            <a:r>
              <a:rPr lang="en-US" b="1" dirty="0"/>
              <a:t>They are a central topic in nanotechnology and materials science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430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152400"/>
            <a:ext cx="9601200" cy="6546273"/>
          </a:xfrm>
          <a:prstGeom prst="roundRect">
            <a:avLst>
              <a:gd name="adj" fmla="val 1580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60618" y="457200"/>
            <a:ext cx="22161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Quantum Dot Theory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72837" y="1454727"/>
            <a:ext cx="8305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b="1" dirty="0"/>
              <a:t>Quantum dots are theoretically described as a point-like, or zero dimensional entity. 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b="1" dirty="0"/>
          </a:p>
          <a:p>
            <a:pPr marL="285750" indent="-285750">
              <a:buFont typeface="Wingdings" pitchFamily="2" charset="2"/>
              <a:buChar char="v"/>
            </a:pPr>
            <a:r>
              <a:rPr lang="en-US" b="1" dirty="0"/>
              <a:t>Most of their properties depend on the dimensions, shape, and materials of which Quantum Dot are made.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b="1" dirty="0"/>
          </a:p>
          <a:p>
            <a:pPr marL="285750" indent="-285750">
              <a:buFont typeface="Wingdings" pitchFamily="2" charset="2"/>
              <a:buChar char="v"/>
            </a:pPr>
            <a:r>
              <a:rPr lang="en-US" b="1" dirty="0"/>
              <a:t> Quantum Dot present different thermodynamic properties from their bulk materials.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b="1" dirty="0"/>
          </a:p>
          <a:p>
            <a:pPr marL="285750" indent="-285750">
              <a:buFont typeface="Wingdings" pitchFamily="2" charset="2"/>
              <a:buChar char="v"/>
            </a:pPr>
            <a:r>
              <a:rPr lang="en-US" b="1" dirty="0"/>
              <a:t>One of these effects is melting-point depression. 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b="1" dirty="0"/>
          </a:p>
          <a:p>
            <a:pPr marL="285750" indent="-285750">
              <a:buFont typeface="Wingdings" pitchFamily="2" charset="2"/>
              <a:buChar char="v"/>
            </a:pPr>
            <a:r>
              <a:rPr lang="en-US" b="1" dirty="0"/>
              <a:t>Optical properties of spherical metallic Quantum Dot are well described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743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5143" y="200350"/>
            <a:ext cx="9601200" cy="6546273"/>
          </a:xfrm>
          <a:prstGeom prst="roundRect">
            <a:avLst>
              <a:gd name="adj" fmla="val 1580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81400" y="609599"/>
            <a:ext cx="2451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Quantum Dot Equation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524000"/>
            <a:ext cx="8534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b="1" dirty="0"/>
              <a:t>The radius of the quantum dot affects the wavelength of the emitted light due to quantum confinement.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b="1" dirty="0"/>
          </a:p>
          <a:p>
            <a:pPr marL="285750" indent="-285750">
              <a:buFont typeface="Wingdings" pitchFamily="2" charset="2"/>
              <a:buChar char="v"/>
            </a:pPr>
            <a:r>
              <a:rPr lang="en-US" b="1" dirty="0"/>
              <a:t> This equation describes the effect of changing the radius of the quantum dot on the wavelength λ of the emitted light.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b="1" dirty="0"/>
          </a:p>
          <a:p>
            <a:pPr marL="285750" indent="-285750">
              <a:buFont typeface="Wingdings" pitchFamily="2" charset="2"/>
              <a:buChar char="v"/>
            </a:pPr>
            <a:r>
              <a:rPr lang="en-US" b="1" dirty="0"/>
              <a:t>Emission energy :</a:t>
            </a:r>
          </a:p>
          <a:p>
            <a:r>
              <a:rPr lang="en-US" b="1" dirty="0"/>
              <a:t>   </a:t>
            </a:r>
          </a:p>
          <a:p>
            <a:r>
              <a:rPr lang="en-US" b="1" dirty="0"/>
              <a:t>                                                ΔE = hc/λ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b="1" dirty="0"/>
          </a:p>
          <a:p>
            <a:r>
              <a:rPr lang="en-US" b="1" dirty="0"/>
              <a:t> 		             ΔE =K/λ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b="1" dirty="0"/>
          </a:p>
          <a:p>
            <a:r>
              <a:rPr lang="en-US" b="1" dirty="0"/>
              <a:t>                   where c is the speed of light</a:t>
            </a:r>
          </a:p>
          <a:p>
            <a:r>
              <a:rPr lang="en-US" b="1" dirty="0"/>
              <a:t>                               hc=K constant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482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152400"/>
            <a:ext cx="9601200" cy="6546273"/>
          </a:xfrm>
          <a:prstGeom prst="roundRect">
            <a:avLst>
              <a:gd name="adj" fmla="val 1580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7702"/>
              </p:ext>
            </p:extLst>
          </p:nvPr>
        </p:nvGraphicFramePr>
        <p:xfrm>
          <a:off x="495300" y="1600200"/>
          <a:ext cx="8534400" cy="471593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29071">
                <a:tc>
                  <a:txBody>
                    <a:bodyPr/>
                    <a:lstStyle/>
                    <a:p>
                      <a:r>
                        <a:rPr lang="en-US" dirty="0"/>
                        <a:t>Quantum Dot Generation 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Verilog Programming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Test Bench Programming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Verification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9071">
                <a:tc>
                  <a:txBody>
                    <a:bodyPr/>
                    <a:lstStyle/>
                    <a:p>
                      <a:r>
                        <a:rPr lang="en-US" dirty="0"/>
                        <a:t>Quantum Dot </a:t>
                      </a:r>
                    </a:p>
                    <a:p>
                      <a:r>
                        <a:rPr lang="en-US" dirty="0"/>
                        <a:t>Equation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program the Equation 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program</a:t>
                      </a:r>
                      <a:r>
                        <a:rPr lang="en-US" baseline="0" dirty="0"/>
                        <a:t> the </a:t>
                      </a:r>
                    </a:p>
                    <a:p>
                      <a:r>
                        <a:rPr lang="en-US" baseline="0" dirty="0"/>
                        <a:t>Equation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Run</a:t>
                      </a:r>
                      <a:r>
                        <a:rPr lang="en-US" baseline="0" dirty="0"/>
                        <a:t> both program simultaneously 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7792">
                <a:tc>
                  <a:txBody>
                    <a:bodyPr/>
                    <a:lstStyle/>
                    <a:p>
                      <a:r>
                        <a:rPr lang="en-US" dirty="0"/>
                        <a:t>Data Table obtained from equation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 program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</a:t>
                      </a:r>
                      <a:r>
                        <a:rPr lang="en-US" baseline="0" dirty="0"/>
                        <a:t> Program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Both</a:t>
                      </a:r>
                      <a:r>
                        <a:rPr lang="en-US" baseline="0" dirty="0"/>
                        <a:t> data &amp; equation Run at a time and get output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0" y="420469"/>
            <a:ext cx="1860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Interface Diagram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378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152400"/>
            <a:ext cx="9601200" cy="6546273"/>
          </a:xfrm>
          <a:prstGeom prst="roundRect">
            <a:avLst>
              <a:gd name="adj" fmla="val 1580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886379"/>
            <a:ext cx="8839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dirty="0"/>
              <a:t>Interface between Equation and Verilog Programming</a:t>
            </a:r>
          </a:p>
          <a:p>
            <a:pPr lvl="0" algn="ctr"/>
            <a:endParaRPr lang="en-US" dirty="0"/>
          </a:p>
          <a:p>
            <a:pPr lvl="0" algn="ctr"/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It is an interfacing the equation parameter to Verilog parameter.</a:t>
            </a:r>
          </a:p>
          <a:p>
            <a:r>
              <a:rPr lang="en-US" dirty="0"/>
              <a:t>	Now </a:t>
            </a:r>
          </a:p>
          <a:p>
            <a:r>
              <a:rPr lang="en-US" dirty="0"/>
              <a:t> </a:t>
            </a:r>
          </a:p>
          <a:p>
            <a:pPr marL="400050" indent="-400050">
              <a:buFont typeface="+mj-lt"/>
              <a:buAutoNum type="romanLcPeriod"/>
            </a:pPr>
            <a:r>
              <a:rPr lang="en-US" dirty="0"/>
              <a:t>       	</a:t>
            </a:r>
            <a:r>
              <a:rPr lang="el-GR" dirty="0"/>
              <a:t> </a:t>
            </a:r>
            <a:r>
              <a:rPr lang="en-US" dirty="0"/>
              <a:t>  k =A</a:t>
            </a:r>
          </a:p>
          <a:p>
            <a:pPr marL="400050" indent="-400050">
              <a:buFont typeface="+mj-lt"/>
              <a:buAutoNum type="romanLcPeriod"/>
            </a:pPr>
            <a:r>
              <a:rPr lang="en-US" dirty="0"/>
              <a:t>     	   </a:t>
            </a:r>
            <a:r>
              <a:rPr lang="el-GR" dirty="0"/>
              <a:t>λ</a:t>
            </a:r>
            <a:r>
              <a:rPr lang="en-US" dirty="0"/>
              <a:t> =B</a:t>
            </a:r>
          </a:p>
          <a:p>
            <a:pPr marL="400050" indent="-400050">
              <a:buFont typeface="+mj-lt"/>
              <a:buAutoNum type="romanLcPeriod"/>
            </a:pPr>
            <a:r>
              <a:rPr lang="en-US" dirty="0"/>
              <a:t>     	 ΔE =Res</a:t>
            </a:r>
          </a:p>
          <a:p>
            <a:pPr marL="400050" indent="-400050">
              <a:buFont typeface="+mj-lt"/>
              <a:buAutoNum type="romanLcPeriod"/>
            </a:pPr>
            <a:r>
              <a:rPr lang="en-US" dirty="0"/>
              <a:t>     	  Width = 8 bit</a:t>
            </a:r>
          </a:p>
          <a:p>
            <a:pPr marL="400050" indent="-400050">
              <a:buFont typeface="+mj-lt"/>
              <a:buAutoNum type="romanLcPeriod"/>
            </a:pPr>
            <a:r>
              <a:rPr lang="en-US" dirty="0"/>
              <a:t>            Input width A = 8 bit</a:t>
            </a:r>
          </a:p>
          <a:p>
            <a:pPr marL="400050" indent="-400050">
              <a:buFont typeface="+mj-lt"/>
              <a:buAutoNum type="romanLcPeriod"/>
            </a:pPr>
            <a:r>
              <a:rPr lang="en-US" dirty="0"/>
              <a:t>            Input width B = B bit;</a:t>
            </a:r>
          </a:p>
          <a:p>
            <a:pPr marL="400050" indent="-400050">
              <a:buFont typeface="+mj-lt"/>
              <a:buAutoNum type="romanLcPeriod"/>
            </a:pPr>
            <a:r>
              <a:rPr lang="en-US" dirty="0"/>
              <a:t>            Output width Res = 8 bit;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	    These are the interchange parameter for Verilog Programming.</a:t>
            </a:r>
          </a:p>
          <a:p>
            <a:pPr algn="ctr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474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152400"/>
            <a:ext cx="9601200" cy="6546273"/>
          </a:xfrm>
          <a:prstGeom prst="roundRect">
            <a:avLst>
              <a:gd name="adj" fmla="val 1580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44544" y="609600"/>
            <a:ext cx="7216912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Interface between Equation and Test Bench Programming</a:t>
            </a:r>
          </a:p>
          <a:p>
            <a:r>
              <a:rPr lang="en-US" dirty="0"/>
              <a:t> 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/>
              <a:t>It is an interfacing the equation parameter to Test Bench parameter.</a:t>
            </a:r>
          </a:p>
          <a:p>
            <a:r>
              <a:rPr lang="en-US" dirty="0"/>
              <a:t>	Now </a:t>
            </a:r>
          </a:p>
          <a:p>
            <a:r>
              <a:rPr lang="en-US" dirty="0"/>
              <a:t> 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/>
              <a:t>        k =A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/>
              <a:t>        </a:t>
            </a:r>
            <a:r>
              <a:rPr lang="el-GR" dirty="0"/>
              <a:t>λ</a:t>
            </a:r>
            <a:r>
              <a:rPr lang="en-US" dirty="0"/>
              <a:t> =B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/>
              <a:t>        ΔE =Res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/>
              <a:t>        WIDTH = 8 bit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/>
              <a:t>        Input width A = 8 bit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/>
              <a:t>        Input width B = B bit;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/>
              <a:t>        Output width Res = 8 bit;</a:t>
            </a:r>
          </a:p>
          <a:p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               These are the interchange parameter for Test Bench Programming.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935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152400"/>
            <a:ext cx="9601200" cy="6546273"/>
          </a:xfrm>
          <a:prstGeom prst="roundRect">
            <a:avLst>
              <a:gd name="adj" fmla="val 15801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16036" y="374073"/>
            <a:ext cx="21042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Graphical Parameter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20266" y="1041186"/>
            <a:ext cx="385285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dirty="0"/>
              <a:t>Parameter  Analysis for  Wavelength</a:t>
            </a:r>
          </a:p>
          <a:p>
            <a:r>
              <a:rPr lang="en-US" dirty="0"/>
              <a:t>  	  50000Unit =100 nm</a:t>
            </a:r>
          </a:p>
          <a:p>
            <a:r>
              <a:rPr lang="en-US" dirty="0"/>
              <a:t>	100000Unit = 200nm</a:t>
            </a:r>
          </a:p>
          <a:p>
            <a:r>
              <a:rPr lang="en-US" dirty="0"/>
              <a:t>	150000Unit = 300nm</a:t>
            </a:r>
          </a:p>
          <a:p>
            <a:r>
              <a:rPr lang="en-US" dirty="0"/>
              <a:t>	200000Unit = 400nm</a:t>
            </a:r>
          </a:p>
          <a:p>
            <a:r>
              <a:rPr lang="en-US" dirty="0"/>
              <a:t>	250000Unit = 500nm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ΔE =K/λ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752600" y="2819400"/>
            <a:ext cx="3200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752600" y="697238"/>
            <a:ext cx="0" cy="21221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52600" y="2872456"/>
            <a:ext cx="30540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0                   100             200            300           400        500</a:t>
            </a:r>
          </a:p>
          <a:p>
            <a:endParaRPr lang="en-US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2692760" y="3163926"/>
            <a:ext cx="1173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Wavelength(</a:t>
            </a:r>
            <a:r>
              <a:rPr lang="el-GR" sz="1000" b="1" dirty="0"/>
              <a:t>λ</a:t>
            </a:r>
            <a:r>
              <a:rPr lang="en-US" sz="1000" b="1" dirty="0"/>
              <a:t>)</a:t>
            </a:r>
            <a:r>
              <a:rPr lang="el-GR" sz="1000" b="1" dirty="0"/>
              <a:t> </a:t>
            </a:r>
            <a:r>
              <a:rPr lang="en-US" sz="1000" b="1" dirty="0"/>
              <a:t>nm</a:t>
            </a:r>
            <a:endParaRPr lang="en-US" sz="1000" b="1" dirty="0">
              <a:ea typeface="Calibri"/>
              <a:cs typeface="Times New Roman"/>
            </a:endParaRP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14400" y="697238"/>
            <a:ext cx="5325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/>
              <a:t>K=h*c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1752600" y="1219200"/>
            <a:ext cx="3200400" cy="0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087957" y="1219200"/>
            <a:ext cx="17908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Demonstration Graph (K vs. </a:t>
            </a:r>
            <a:r>
              <a:rPr lang="el-GR" sz="1000" b="1" dirty="0"/>
              <a:t>λ</a:t>
            </a:r>
            <a:r>
              <a:rPr lang="en-US" sz="1000" b="1" dirty="0"/>
              <a:t>)</a:t>
            </a:r>
          </a:p>
          <a:p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752600" y="4038600"/>
            <a:ext cx="0" cy="1905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1752600" y="5943600"/>
            <a:ext cx="3200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692759" y="6262255"/>
            <a:ext cx="1173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Wavelength(</a:t>
            </a:r>
            <a:r>
              <a:rPr lang="el-GR" sz="1000" b="1" dirty="0"/>
              <a:t>λ</a:t>
            </a:r>
            <a:r>
              <a:rPr lang="en-US" sz="1000" b="1" dirty="0"/>
              <a:t>)</a:t>
            </a:r>
            <a:r>
              <a:rPr lang="el-GR" sz="1000" b="1" dirty="0"/>
              <a:t> </a:t>
            </a:r>
            <a:r>
              <a:rPr lang="en-US" sz="1000" b="1" dirty="0"/>
              <a:t>nm</a:t>
            </a:r>
            <a:endParaRPr lang="en-US" sz="1000" b="1" dirty="0">
              <a:ea typeface="Calibri"/>
              <a:cs typeface="Times New Roman"/>
            </a:endParaRPr>
          </a:p>
          <a:p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752600" y="5957455"/>
            <a:ext cx="30540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0                   100             200            300           400        500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21426" y="4272951"/>
            <a:ext cx="7184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latin typeface="+mj-lt"/>
              </a:rPr>
              <a:t>Energy (E)</a:t>
            </a:r>
          </a:p>
        </p:txBody>
      </p:sp>
      <p:sp>
        <p:nvSpPr>
          <p:cNvPr id="42" name="Freeform 41"/>
          <p:cNvSpPr/>
          <p:nvPr/>
        </p:nvSpPr>
        <p:spPr>
          <a:xfrm>
            <a:off x="1854679" y="4106174"/>
            <a:ext cx="2941608" cy="1785668"/>
          </a:xfrm>
          <a:custGeom>
            <a:avLst/>
            <a:gdLst>
              <a:gd name="connsiteX0" fmla="*/ 0 w 2941608"/>
              <a:gd name="connsiteY0" fmla="*/ 0 h 1785668"/>
              <a:gd name="connsiteX1" fmla="*/ 43132 w 2941608"/>
              <a:gd name="connsiteY1" fmla="*/ 603849 h 1785668"/>
              <a:gd name="connsiteX2" fmla="*/ 103517 w 2941608"/>
              <a:gd name="connsiteY2" fmla="*/ 1043796 h 1785668"/>
              <a:gd name="connsiteX3" fmla="*/ 146649 w 2941608"/>
              <a:gd name="connsiteY3" fmla="*/ 1319841 h 1785668"/>
              <a:gd name="connsiteX4" fmla="*/ 258793 w 2941608"/>
              <a:gd name="connsiteY4" fmla="*/ 1492369 h 1785668"/>
              <a:gd name="connsiteX5" fmla="*/ 465827 w 2941608"/>
              <a:gd name="connsiteY5" fmla="*/ 1613139 h 1785668"/>
              <a:gd name="connsiteX6" fmla="*/ 741872 w 2941608"/>
              <a:gd name="connsiteY6" fmla="*/ 1682151 h 1785668"/>
              <a:gd name="connsiteX7" fmla="*/ 1086929 w 2941608"/>
              <a:gd name="connsiteY7" fmla="*/ 1708030 h 1785668"/>
              <a:gd name="connsiteX8" fmla="*/ 1535502 w 2941608"/>
              <a:gd name="connsiteY8" fmla="*/ 1751162 h 1785668"/>
              <a:gd name="connsiteX9" fmla="*/ 2009955 w 2941608"/>
              <a:gd name="connsiteY9" fmla="*/ 1777041 h 1785668"/>
              <a:gd name="connsiteX10" fmla="*/ 2941608 w 2941608"/>
              <a:gd name="connsiteY10" fmla="*/ 1785668 h 1785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41608" h="1785668">
                <a:moveTo>
                  <a:pt x="0" y="0"/>
                </a:moveTo>
                <a:cubicBezTo>
                  <a:pt x="12939" y="214941"/>
                  <a:pt x="25879" y="429883"/>
                  <a:pt x="43132" y="603849"/>
                </a:cubicBezTo>
                <a:cubicBezTo>
                  <a:pt x="60385" y="777815"/>
                  <a:pt x="86264" y="924464"/>
                  <a:pt x="103517" y="1043796"/>
                </a:cubicBezTo>
                <a:cubicBezTo>
                  <a:pt x="120770" y="1163128"/>
                  <a:pt x="120770" y="1245079"/>
                  <a:pt x="146649" y="1319841"/>
                </a:cubicBezTo>
                <a:cubicBezTo>
                  <a:pt x="172528" y="1394603"/>
                  <a:pt x="205597" y="1443486"/>
                  <a:pt x="258793" y="1492369"/>
                </a:cubicBezTo>
                <a:cubicBezTo>
                  <a:pt x="311989" y="1541252"/>
                  <a:pt x="385314" y="1581509"/>
                  <a:pt x="465827" y="1613139"/>
                </a:cubicBezTo>
                <a:cubicBezTo>
                  <a:pt x="546340" y="1644769"/>
                  <a:pt x="638355" y="1666336"/>
                  <a:pt x="741872" y="1682151"/>
                </a:cubicBezTo>
                <a:cubicBezTo>
                  <a:pt x="845389" y="1697966"/>
                  <a:pt x="1086929" y="1708030"/>
                  <a:pt x="1086929" y="1708030"/>
                </a:cubicBezTo>
                <a:cubicBezTo>
                  <a:pt x="1219201" y="1719532"/>
                  <a:pt x="1381664" y="1739660"/>
                  <a:pt x="1535502" y="1751162"/>
                </a:cubicBezTo>
                <a:cubicBezTo>
                  <a:pt x="1689340" y="1762664"/>
                  <a:pt x="1775604" y="1771290"/>
                  <a:pt x="2009955" y="1777041"/>
                </a:cubicBezTo>
                <a:cubicBezTo>
                  <a:pt x="2244306" y="1782792"/>
                  <a:pt x="2592957" y="1784230"/>
                  <a:pt x="2941608" y="1785668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2692759" y="5011504"/>
            <a:ext cx="943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ΔE  vs. λ</a:t>
            </a:r>
          </a:p>
        </p:txBody>
      </p:sp>
    </p:spTree>
    <p:extLst>
      <p:ext uri="{BB962C8B-B14F-4D97-AF65-F5344CB8AC3E}">
        <p14:creationId xmlns:p14="http://schemas.microsoft.com/office/powerpoint/2010/main" val="1429255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947</Words>
  <Application>Microsoft Office PowerPoint</Application>
  <PresentationFormat>A4 Paper (210x297 mm)</PresentationFormat>
  <Paragraphs>269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Cambria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Satyendra</dc:creator>
  <cp:lastModifiedBy>Advocate Dr Kazi Abdul Mannan</cp:lastModifiedBy>
  <cp:revision>25</cp:revision>
  <dcterms:created xsi:type="dcterms:W3CDTF">2023-11-09T02:47:13Z</dcterms:created>
  <dcterms:modified xsi:type="dcterms:W3CDTF">2023-11-10T10:32:08Z</dcterms:modified>
</cp:coreProperties>
</file>