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11/10/2023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11/10/2023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11/10/2023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11/10/2023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1"/>
            <a:ext cx="8458200" cy="1890712"/>
          </a:xfrm>
        </p:spPr>
        <p:txBody>
          <a:bodyPr>
            <a:normAutofit fontScale="90000"/>
          </a:bodyPr>
          <a:lstStyle/>
          <a:p>
            <a:pPr algn="ctr"/>
            <a:r>
              <a:rPr lang="en-US" sz="4900" b="1" dirty="0" err="1"/>
              <a:t>Fintechs</a:t>
            </a:r>
            <a:r>
              <a:rPr lang="en-US" sz="4900" b="1" dirty="0"/>
              <a:t> and Sustainable Development – Indian Scenario</a:t>
            </a:r>
            <a:br>
              <a:rPr lang="en-US" dirty="0"/>
            </a:br>
            <a:endParaRPr lang="en-US" dirty="0"/>
          </a:p>
        </p:txBody>
      </p:sp>
      <p:sp>
        <p:nvSpPr>
          <p:cNvPr id="3" name="Subtitle 2"/>
          <p:cNvSpPr>
            <a:spLocks noGrp="1"/>
          </p:cNvSpPr>
          <p:nvPr>
            <p:ph type="subTitle" idx="1"/>
          </p:nvPr>
        </p:nvSpPr>
        <p:spPr>
          <a:xfrm>
            <a:off x="5410200" y="4419600"/>
            <a:ext cx="3048000" cy="1752600"/>
          </a:xfrm>
        </p:spPr>
        <p:txBody>
          <a:bodyPr>
            <a:noAutofit/>
          </a:bodyPr>
          <a:lstStyle/>
          <a:p>
            <a:r>
              <a:rPr lang="en-US" sz="1600" b="1" dirty="0"/>
              <a:t>Dr. </a:t>
            </a:r>
            <a:r>
              <a:rPr lang="en-US" sz="1600" b="1" dirty="0" err="1"/>
              <a:t>Navdeep</a:t>
            </a:r>
            <a:r>
              <a:rPr lang="en-US" sz="1600" b="1" dirty="0"/>
              <a:t> Kumar</a:t>
            </a:r>
            <a:endParaRPr lang="en-US" sz="1600" dirty="0"/>
          </a:p>
          <a:p>
            <a:r>
              <a:rPr lang="en-US" sz="1600" dirty="0"/>
              <a:t>PG Department of Commerce and Business Administration.</a:t>
            </a:r>
          </a:p>
          <a:p>
            <a:r>
              <a:rPr lang="en-US" sz="1600" dirty="0"/>
              <a:t>Lyallpur </a:t>
            </a:r>
            <a:r>
              <a:rPr lang="en-US" sz="1600" dirty="0" err="1"/>
              <a:t>Khalsa</a:t>
            </a:r>
            <a:r>
              <a:rPr lang="en-US" sz="1600" dirty="0"/>
              <a:t> College, </a:t>
            </a:r>
            <a:r>
              <a:rPr lang="en-US" sz="1600" dirty="0" err="1"/>
              <a:t>Jalandhar</a:t>
            </a:r>
            <a:r>
              <a:rPr lang="en-US" sz="1600" dirty="0"/>
              <a:t> (Punjab)-India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r>
              <a:rPr lang="en-US" dirty="0" err="1"/>
              <a:t>Fintechs</a:t>
            </a:r>
            <a:r>
              <a:rPr lang="en-US" dirty="0"/>
              <a:t> have emerged as catalyst for innovations in the financial sector with the use of technology to improve efficiency in providing diverse financial services. </a:t>
            </a:r>
          </a:p>
          <a:p>
            <a:pPr>
              <a:buNone/>
            </a:pPr>
            <a:endParaRPr lang="en-US" dirty="0"/>
          </a:p>
          <a:p>
            <a:r>
              <a:rPr lang="en-US" dirty="0" err="1"/>
              <a:t>Fintch</a:t>
            </a:r>
            <a:r>
              <a:rPr lang="en-US" dirty="0"/>
              <a:t> revolution has disrupted financial systems by opening up new opportunities.</a:t>
            </a:r>
          </a:p>
          <a:p>
            <a:pPr>
              <a:buNone/>
            </a:pPr>
            <a:endParaRPr lang="en-US" dirty="0"/>
          </a:p>
          <a:p>
            <a:r>
              <a:rPr lang="en-US" dirty="0" err="1"/>
              <a:t>Fintechs</a:t>
            </a:r>
            <a:r>
              <a:rPr lang="en-US" dirty="0"/>
              <a:t> are enablers for sustainable finance as well by incorporating technological innovations such as artificial intelligence, block chain technology, big data etc. among others.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r>
              <a:rPr lang="en-US" dirty="0"/>
              <a:t>As there is growing recognition to promote sustainable development all across the globe.</a:t>
            </a:r>
          </a:p>
          <a:p>
            <a:endParaRPr lang="en-US" dirty="0"/>
          </a:p>
          <a:p>
            <a:pPr>
              <a:buNone/>
            </a:pPr>
            <a:endParaRPr lang="en-US" dirty="0"/>
          </a:p>
          <a:p>
            <a:r>
              <a:rPr lang="en-US" dirty="0"/>
              <a:t> Fin techs are significantly contributing towards sustainable finance by ensuring green finance, reducing cost, promoting efficiency, valuing nature’s assets, and providing sustainable finance.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Indian Scenario</a:t>
            </a:r>
          </a:p>
        </p:txBody>
      </p:sp>
      <p:sp>
        <p:nvSpPr>
          <p:cNvPr id="3" name="Content Placeholder 2"/>
          <p:cNvSpPr>
            <a:spLocks noGrp="1"/>
          </p:cNvSpPr>
          <p:nvPr>
            <p:ph idx="1"/>
          </p:nvPr>
        </p:nvSpPr>
        <p:spPr/>
        <p:txBody>
          <a:bodyPr>
            <a:normAutofit fontScale="92500" lnSpcReduction="10000"/>
          </a:bodyPr>
          <a:lstStyle/>
          <a:p>
            <a:endParaRPr lang="en-US" dirty="0"/>
          </a:p>
          <a:p>
            <a:pPr algn="just"/>
            <a:r>
              <a:rPr lang="en-US" dirty="0" err="1"/>
              <a:t>Fintech</a:t>
            </a:r>
            <a:r>
              <a:rPr lang="en-US" dirty="0"/>
              <a:t> in India is the third largest in the world after China and USA. </a:t>
            </a:r>
          </a:p>
          <a:p>
            <a:pPr algn="just">
              <a:buNone/>
            </a:pPr>
            <a:endParaRPr lang="en-US" dirty="0"/>
          </a:p>
          <a:p>
            <a:pPr algn="just"/>
            <a:r>
              <a:rPr lang="en-US" dirty="0" err="1"/>
              <a:t>Fintech</a:t>
            </a:r>
            <a:r>
              <a:rPr lang="en-US" dirty="0"/>
              <a:t> is transforming the financial sector landscape rapidly. </a:t>
            </a:r>
          </a:p>
          <a:p>
            <a:pPr algn="just">
              <a:buNone/>
            </a:pPr>
            <a:endParaRPr lang="en-US" dirty="0"/>
          </a:p>
          <a:p>
            <a:pPr algn="just"/>
            <a:r>
              <a:rPr lang="en-US" dirty="0"/>
              <a:t>With more than 2,100 </a:t>
            </a:r>
            <a:r>
              <a:rPr lang="en-US" dirty="0" err="1"/>
              <a:t>fintech</a:t>
            </a:r>
            <a:r>
              <a:rPr lang="en-US" dirty="0"/>
              <a:t> companies and startups, India’s </a:t>
            </a:r>
            <a:r>
              <a:rPr lang="en-US" dirty="0" err="1"/>
              <a:t>fintech</a:t>
            </a:r>
            <a:r>
              <a:rPr lang="en-US" dirty="0"/>
              <a:t> industry valuation is estimated to go beyond $150-160 billion by 2025(Economic Times, 2022).</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92500" lnSpcReduction="10000"/>
          </a:bodyPr>
          <a:lstStyle/>
          <a:p>
            <a:pPr algn="just"/>
            <a:r>
              <a:rPr lang="en-US" dirty="0"/>
              <a:t>The major catalysts for </a:t>
            </a:r>
            <a:r>
              <a:rPr lang="en-US" dirty="0" err="1"/>
              <a:t>FinTech</a:t>
            </a:r>
            <a:r>
              <a:rPr lang="en-US" dirty="0"/>
              <a:t> adoption in India are the digital-savvy population with high internet penetration, the ability to target and service niche customer segments with tailored product and supportive regulatory landscape. </a:t>
            </a:r>
          </a:p>
          <a:p>
            <a:pPr algn="just">
              <a:buNone/>
            </a:pPr>
            <a:endParaRPr lang="en-US" dirty="0"/>
          </a:p>
          <a:p>
            <a:pPr algn="just"/>
            <a:r>
              <a:rPr lang="en-US" dirty="0"/>
              <a:t>In India, Sustainable finance has gained significant momentum in recent years as awareness of the need for sustainable development has grown, and there is increasing recognition of the potential risks and opportunities associated with ESG factors.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Fintechs</a:t>
            </a:r>
            <a:r>
              <a:rPr lang="en-US" dirty="0"/>
              <a:t> and Sustainable Development</a:t>
            </a:r>
          </a:p>
        </p:txBody>
      </p:sp>
      <p:sp>
        <p:nvSpPr>
          <p:cNvPr id="3" name="Content Placeholder 2"/>
          <p:cNvSpPr>
            <a:spLocks noGrp="1"/>
          </p:cNvSpPr>
          <p:nvPr>
            <p:ph idx="1"/>
          </p:nvPr>
        </p:nvSpPr>
        <p:spPr/>
        <p:txBody>
          <a:bodyPr>
            <a:normAutofit fontScale="92500" lnSpcReduction="10000"/>
          </a:bodyPr>
          <a:lstStyle/>
          <a:p>
            <a:pPr lvl="0" algn="just"/>
            <a:r>
              <a:rPr lang="en-US" sz="2600" dirty="0"/>
              <a:t>The integration of environmental considerations into financial decision-making is crucial for sustainable development.</a:t>
            </a:r>
          </a:p>
          <a:p>
            <a:pPr lvl="0" algn="just">
              <a:buNone/>
            </a:pPr>
            <a:endParaRPr lang="en-US" sz="2600" dirty="0"/>
          </a:p>
          <a:p>
            <a:pPr algn="just"/>
            <a:r>
              <a:rPr lang="en-US" sz="2600" dirty="0"/>
              <a:t>Initiatives by </a:t>
            </a:r>
            <a:r>
              <a:rPr lang="en-US" sz="2600" dirty="0" err="1"/>
              <a:t>Fintechs</a:t>
            </a:r>
            <a:r>
              <a:rPr lang="en-US" sz="2600" dirty="0"/>
              <a:t> like green bonds, carbon pricing, and sustainable investment strategies are driving the shift toward a greener economy in India.</a:t>
            </a:r>
          </a:p>
          <a:p>
            <a:pPr algn="just">
              <a:buNone/>
            </a:pPr>
            <a:endParaRPr lang="en-US" sz="2600" dirty="0"/>
          </a:p>
          <a:p>
            <a:pPr algn="just"/>
            <a:r>
              <a:rPr lang="en-US" sz="2600" dirty="0"/>
              <a:t>According to a World Bank report, keeping spaces cool using alternative and innovative energy-efficient technologies can open an investment opportunity of US$1.6 trillion by 2040</a:t>
            </a:r>
          </a:p>
          <a:p>
            <a:pPr lvl="0"/>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a:bodyPr>
          <a:lstStyle/>
          <a:p>
            <a:pPr algn="just"/>
            <a:r>
              <a:rPr lang="en-US" sz="2400" dirty="0"/>
              <a:t>Sustainable financial system aims at creating inclusive, sustainable, and environmental-friendly economy through valuing and transacting financial assets in innovative ways. </a:t>
            </a:r>
          </a:p>
          <a:p>
            <a:pPr algn="just">
              <a:buNone/>
            </a:pPr>
            <a:endParaRPr lang="en-US" sz="2400" dirty="0"/>
          </a:p>
          <a:p>
            <a:pPr algn="just"/>
            <a:r>
              <a:rPr lang="en-US" sz="2400" dirty="0" err="1"/>
              <a:t>Fintechs</a:t>
            </a:r>
            <a:r>
              <a:rPr lang="en-US" sz="2400" dirty="0"/>
              <a:t> are moving towards green finance through adopting various sustainable and environmental financial measures to </a:t>
            </a:r>
            <a:r>
              <a:rPr lang="en-US" sz="2400" dirty="0" err="1"/>
              <a:t>decarbonise</a:t>
            </a:r>
            <a:r>
              <a:rPr lang="en-US" sz="2400" dirty="0"/>
              <a:t> their daily operations.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lnSpcReduction="10000"/>
          </a:bodyPr>
          <a:lstStyle/>
          <a:p>
            <a:pPr algn="just"/>
            <a:r>
              <a:rPr lang="en-US" sz="2600" dirty="0"/>
              <a:t>Sustainable development is the common goal of human future. </a:t>
            </a:r>
          </a:p>
          <a:p>
            <a:pPr algn="just"/>
            <a:endParaRPr lang="en-US" sz="2600" dirty="0"/>
          </a:p>
          <a:p>
            <a:pPr algn="just"/>
            <a:r>
              <a:rPr lang="en-US" sz="2600" dirty="0"/>
              <a:t>Green finance and environment-friendly </a:t>
            </a:r>
            <a:r>
              <a:rPr lang="en-US" sz="2600" dirty="0" err="1"/>
              <a:t>fintech</a:t>
            </a:r>
            <a:r>
              <a:rPr lang="en-US" sz="2600" dirty="0"/>
              <a:t> is strong driving force for sustainable economic development, because they support technological innovation and industrial restructuring that reducing reliance on polluting energy.</a:t>
            </a:r>
          </a:p>
          <a:p>
            <a:pPr algn="just"/>
            <a:endParaRPr lang="en-US" sz="2600" dirty="0"/>
          </a:p>
          <a:p>
            <a:pPr algn="just"/>
            <a:r>
              <a:rPr lang="en-US" sz="2600" dirty="0" err="1"/>
              <a:t>Fintechs</a:t>
            </a:r>
            <a:r>
              <a:rPr lang="en-US" sz="2600" dirty="0"/>
              <a:t> are helpful for green finance and sustainable development, thus new policies to promote </a:t>
            </a:r>
            <a:r>
              <a:rPr lang="en-US" sz="2600" dirty="0" err="1"/>
              <a:t>fintech</a:t>
            </a:r>
            <a:r>
              <a:rPr lang="en-US" sz="2600" dirty="0"/>
              <a:t> and green finance should be brought further in practice.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a:buNone/>
            </a:pPr>
            <a:r>
              <a:rPr lang="en-US" sz="3600"/>
              <a:t>                                   Thanks</a:t>
            </a:r>
            <a:r>
              <a:rPr lang="en-US" sz="3600"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TotalTime>
  <Words>455</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Georgia</vt:lpstr>
      <vt:lpstr>Trebuchet MS</vt:lpstr>
      <vt:lpstr>Wingdings 2</vt:lpstr>
      <vt:lpstr>Urban</vt:lpstr>
      <vt:lpstr>Fintechs and Sustainable Development – Indian Scenario </vt:lpstr>
      <vt:lpstr>Introduction</vt:lpstr>
      <vt:lpstr>Contd…</vt:lpstr>
      <vt:lpstr>Indian Scenario</vt:lpstr>
      <vt:lpstr>Contd…</vt:lpstr>
      <vt:lpstr>Fintechs and Sustainable Development</vt:lpstr>
      <vt:lpstr>Contd…</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comm</dc:creator>
  <cp:lastModifiedBy>Advocate Dr Kazi Abdul Mannan</cp:lastModifiedBy>
  <cp:revision>25</cp:revision>
  <dcterms:created xsi:type="dcterms:W3CDTF">2006-08-16T00:00:00Z</dcterms:created>
  <dcterms:modified xsi:type="dcterms:W3CDTF">2023-11-10T06:46:27Z</dcterms:modified>
</cp:coreProperties>
</file>