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21"/>
  </p:notesMasterIdLst>
  <p:sldIdLst>
    <p:sldId id="256" r:id="rId2"/>
    <p:sldId id="290" r:id="rId3"/>
    <p:sldId id="321" r:id="rId4"/>
    <p:sldId id="292" r:id="rId5"/>
    <p:sldId id="320" r:id="rId6"/>
    <p:sldId id="293" r:id="rId7"/>
    <p:sldId id="257" r:id="rId8"/>
    <p:sldId id="316" r:id="rId9"/>
    <p:sldId id="317" r:id="rId10"/>
    <p:sldId id="297" r:id="rId11"/>
    <p:sldId id="296" r:id="rId12"/>
    <p:sldId id="295" r:id="rId13"/>
    <p:sldId id="298" r:id="rId14"/>
    <p:sldId id="310" r:id="rId15"/>
    <p:sldId id="311" r:id="rId16"/>
    <p:sldId id="300" r:id="rId17"/>
    <p:sldId id="307" r:id="rId18"/>
    <p:sldId id="308" r:id="rId19"/>
    <p:sldId id="315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BA6F10-8CC1-475D-B623-02BE16605529}">
          <p14:sldIdLst>
            <p14:sldId id="256"/>
            <p14:sldId id="290"/>
            <p14:sldId id="321"/>
            <p14:sldId id="292"/>
            <p14:sldId id="320"/>
            <p14:sldId id="293"/>
            <p14:sldId id="257"/>
            <p14:sldId id="316"/>
            <p14:sldId id="317"/>
            <p14:sldId id="297"/>
            <p14:sldId id="296"/>
            <p14:sldId id="295"/>
            <p14:sldId id="298"/>
            <p14:sldId id="310"/>
            <p14:sldId id="311"/>
            <p14:sldId id="300"/>
            <p14:sldId id="307"/>
            <p14:sldId id="308"/>
          </p14:sldIdLst>
        </p14:section>
        <p14:section name="Untitled Section" id="{6DB05867-5E8F-4973-A6F9-E4EBD24C5B93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93741" autoAdjust="0"/>
  </p:normalViewPr>
  <p:slideViewPr>
    <p:cSldViewPr snapToGrid="0">
      <p:cViewPr varScale="1">
        <p:scale>
          <a:sx n="106" d="100"/>
          <a:sy n="106" d="100"/>
        </p:scale>
        <p:origin x="197" y="67"/>
      </p:cViewPr>
      <p:guideLst/>
    </p:cSldViewPr>
  </p:slideViewPr>
  <p:outlineViewPr>
    <p:cViewPr>
      <p:scale>
        <a:sx n="33" d="100"/>
        <a:sy n="33" d="100"/>
      </p:scale>
      <p:origin x="0" y="-16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OneDrive\Desktop\RESEARCH%20PAPER\EQUITY%20FUND\RESULT\Final%20tab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OneDrive\Desktop\RESEARCH%20PAPER\EQUITY%20FUND\RESULT\Final%20tab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Efficiency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Efficiency Score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satMod val="110000"/>
                    <a:lumMod val="104000"/>
                  </a:schemeClr>
                </a:gs>
                <a:gs pos="69000">
                  <a:schemeClr val="accent5">
                    <a:shade val="88000"/>
                    <a:satMod val="130000"/>
                    <a:lumMod val="92000"/>
                  </a:schemeClr>
                </a:gs>
                <a:gs pos="100000">
                  <a:schemeClr val="accent5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0.71032379310344818</c:v>
                </c:pt>
                <c:pt idx="1">
                  <c:v>0.72650206896551717</c:v>
                </c:pt>
                <c:pt idx="2">
                  <c:v>0.97322310344827578</c:v>
                </c:pt>
                <c:pt idx="3">
                  <c:v>0.95309758620689655</c:v>
                </c:pt>
                <c:pt idx="4">
                  <c:v>0.57188655172413794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7-45B7-8C1D-3102D90D16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54892655"/>
        <c:axId val="854893135"/>
      </c:barChart>
      <c:catAx>
        <c:axId val="85489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893135"/>
        <c:crosses val="autoZero"/>
        <c:auto val="1"/>
        <c:lblAlgn val="ctr"/>
        <c:lblOffset val="100"/>
        <c:noMultiLvlLbl val="0"/>
      </c:catAx>
      <c:valAx>
        <c:axId val="85489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892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Efficient  Fund with score “1” ( 2019-2023)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'Efficiency chart'!$T$7:$T$20</c:f>
              <c:strCache>
                <c:ptCount val="14"/>
                <c:pt idx="0">
                  <c:v>Axis Bluechip Fund</c:v>
                </c:pt>
                <c:pt idx="1">
                  <c:v>Edelweiss Large Cap Fund</c:v>
                </c:pt>
                <c:pt idx="2">
                  <c:v>Nippon India Large Cap Fund</c:v>
                </c:pt>
                <c:pt idx="3">
                  <c:v>Motilal Oswal Midcap Fund</c:v>
                </c:pt>
                <c:pt idx="4">
                  <c:v>Nippon India Growth Fund</c:v>
                </c:pt>
                <c:pt idx="5">
                  <c:v>Quant Mid Cap Fund</c:v>
                </c:pt>
                <c:pt idx="6">
                  <c:v>Aditya Birla Sun Life Small Cap Fund</c:v>
                </c:pt>
                <c:pt idx="7">
                  <c:v>Axis Small Cap Fund</c:v>
                </c:pt>
                <c:pt idx="8">
                  <c:v>Nippon India Small Cap</c:v>
                </c:pt>
                <c:pt idx="9">
                  <c:v>Quant Small Cap Fund</c:v>
                </c:pt>
                <c:pt idx="10">
                  <c:v>SBI Small Cap Fund</c:v>
                </c:pt>
                <c:pt idx="11">
                  <c:v>Invesco India Growth Opportunities Fund</c:v>
                </c:pt>
                <c:pt idx="12">
                  <c:v>Mirae Asset Emerging Bluechip</c:v>
                </c:pt>
                <c:pt idx="13">
                  <c:v>Quant Large and Mid Cap Fund</c:v>
                </c:pt>
              </c:strCache>
            </c:strRef>
          </c:cat>
          <c:val>
            <c:numRef>
              <c:f>'Efficiency chart'!$U$7:$U$20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3-4D3F-A2D2-E53697E947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59358335"/>
        <c:axId val="1959363135"/>
      </c:barChart>
      <c:catAx>
        <c:axId val="195935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363135"/>
        <c:crosses val="autoZero"/>
        <c:auto val="1"/>
        <c:lblAlgn val="ctr"/>
        <c:lblOffset val="100"/>
        <c:noMultiLvlLbl val="0"/>
      </c:catAx>
      <c:valAx>
        <c:axId val="195936313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935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+mn-cs"/>
              </a:defRPr>
            </a:pPr>
            <a:r>
              <a:rPr lang="en-IN">
                <a:latin typeface="Arial "/>
              </a:rPr>
              <a:t>Least</a:t>
            </a:r>
            <a:r>
              <a:rPr lang="en-IN" baseline="0">
                <a:latin typeface="Arial "/>
              </a:rPr>
              <a:t> efficient fund (2019-23)</a:t>
            </a:r>
            <a:endParaRPr lang="en-IN">
              <a:latin typeface="Arial 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'Efficiency chart'!$K$23:$L$23</c:f>
              <c:strCache>
                <c:ptCount val="2"/>
                <c:pt idx="0">
                  <c:v>2018-19</c:v>
                </c:pt>
                <c:pt idx="1">
                  <c:v>Aditya Birla Sun Life Small Cap Fund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'Efficiency chart'!$M$23</c:f>
              <c:numCache>
                <c:formatCode>General</c:formatCode>
                <c:ptCount val="1"/>
                <c:pt idx="0">
                  <c:v>0.44037999999999999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F-4EFC-B174-94904C0395D7}"/>
            </c:ext>
          </c:extLst>
        </c:ser>
        <c:ser>
          <c:idx val="1"/>
          <c:order val="1"/>
          <c:tx>
            <c:strRef>
              <c:f>'Efficiency chart'!$K$24:$L$24</c:f>
              <c:strCache>
                <c:ptCount val="2"/>
                <c:pt idx="0">
                  <c:v>2019-20</c:v>
                </c:pt>
                <c:pt idx="1">
                  <c:v>Aditya Birla Sun Life Small Cap Fund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'Efficiency chart'!$M$24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F-4EFC-B174-94904C0395D7}"/>
            </c:ext>
          </c:extLst>
        </c:ser>
        <c:ser>
          <c:idx val="2"/>
          <c:order val="2"/>
          <c:tx>
            <c:strRef>
              <c:f>'Efficiency chart'!$K$25:$L$25</c:f>
              <c:strCache>
                <c:ptCount val="2"/>
                <c:pt idx="0">
                  <c:v>2020-21</c:v>
                </c:pt>
                <c:pt idx="1">
                  <c:v>Aditya Birla Sun Life Small Cap Fund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'Efficiency chart'!$M$25</c:f>
              <c:numCache>
                <c:formatCode>General</c:formatCode>
                <c:ptCount val="1"/>
                <c:pt idx="0">
                  <c:v>0.92349999999999999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F-4EFC-B174-94904C0395D7}"/>
            </c:ext>
          </c:extLst>
        </c:ser>
        <c:ser>
          <c:idx val="3"/>
          <c:order val="3"/>
          <c:tx>
            <c:strRef>
              <c:f>'Efficiency chart'!$K$26:$L$26</c:f>
              <c:strCache>
                <c:ptCount val="2"/>
                <c:pt idx="0">
                  <c:v>2021-22</c:v>
                </c:pt>
                <c:pt idx="1">
                  <c:v>Quant Active Fund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'Efficiency chart'!$M$26</c:f>
              <c:numCache>
                <c:formatCode>General</c:formatCode>
                <c:ptCount val="1"/>
                <c:pt idx="0">
                  <c:v>0.78220000000000001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9F-4EFC-B174-94904C0395D7}"/>
            </c:ext>
          </c:extLst>
        </c:ser>
        <c:ser>
          <c:idx val="4"/>
          <c:order val="4"/>
          <c:tx>
            <c:strRef>
              <c:f>'Efficiency chart'!$K$27:$L$27</c:f>
              <c:strCache>
                <c:ptCount val="2"/>
                <c:pt idx="0">
                  <c:v>2022-23</c:v>
                </c:pt>
                <c:pt idx="1">
                  <c:v>Aditya Birla Sun Life Equity Advantage Fund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'Efficiency chart'!$M$27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9F-4EFC-B174-94904C0395D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02688064"/>
        <c:axId val="802689984"/>
      </c:barChart>
      <c:catAx>
        <c:axId val="80268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689984"/>
        <c:crosses val="autoZero"/>
        <c:auto val="1"/>
        <c:lblAlgn val="ctr"/>
        <c:lblOffset val="100"/>
        <c:noMultiLvlLbl val="0"/>
      </c:catAx>
      <c:valAx>
        <c:axId val="80268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68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8e27449729_0_1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8e27449729_0_1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e27449729_0_2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e27449729_0_2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303" y="709435"/>
            <a:ext cx="6477805" cy="1963916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303" y="2673351"/>
            <a:ext cx="6477804" cy="8033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43" y="246981"/>
            <a:ext cx="4457751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3295" y="101197"/>
            <a:ext cx="608264" cy="37768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5134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658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532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7702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6481709" y="2285187"/>
            <a:ext cx="3497580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5516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2">
  <p:cSld name="Title only 0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748050" y="419825"/>
            <a:ext cx="1647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36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82F5661D-6934-4B32-B92C-470368BF1EC6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143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1317097"/>
            <a:ext cx="6464295" cy="1537549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6875" y="2854647"/>
            <a:ext cx="646429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3322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90" y="718528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875" y="1624216"/>
            <a:ext cx="3483864" cy="2470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705" y="1628827"/>
            <a:ext cx="3483864" cy="2465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0426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71500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875" y="1627296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875" y="2230836"/>
            <a:ext cx="3483864" cy="1870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0753" y="1629886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753" y="2228752"/>
            <a:ext cx="3483864" cy="186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9371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6456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889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19" y="714434"/>
            <a:ext cx="2456260" cy="174163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500" y="714434"/>
            <a:ext cx="4509353" cy="33789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219" y="2456065"/>
            <a:ext cx="2456260" cy="163418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6884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43" y="847135"/>
            <a:ext cx="4391154" cy="144315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185" y="2290291"/>
            <a:ext cx="4384865" cy="157201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3975" y="4102393"/>
            <a:ext cx="4387204" cy="240092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3975" y="238981"/>
            <a:ext cx="3658364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32596" y="103056"/>
            <a:ext cx="608264" cy="37768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844095" y="482598"/>
            <a:ext cx="4409694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5788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4589502"/>
            <a:ext cx="9144000" cy="5572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51577"/>
            <a:ext cx="9144000" cy="423526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459095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7703" y="714994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703" y="1628827"/>
            <a:ext cx="7202456" cy="247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24623" y="247778"/>
            <a:ext cx="188654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7703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8558" y="103056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0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1069384" y="774916"/>
            <a:ext cx="6834752" cy="2549470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  <a:sym typeface="Fira Sans Extra Condensed SemiBold"/>
              </a:rPr>
              <a:t>Evidence from India for Measuring Equity Fund Efficiency</a:t>
            </a:r>
            <a:endParaRPr lang="en-IN" sz="4400" b="1" dirty="0">
              <a:latin typeface="Arial" panose="020B0604020202020204" pitchFamily="34" charset="0"/>
              <a:cs typeface="Arial" panose="020B0604020202020204" pitchFamily="34" charset="0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5BFF43-BBC0-6347-8A5F-3E4F5A01F3B6}"/>
              </a:ext>
            </a:extLst>
          </p:cNvPr>
          <p:cNvSpPr txBox="1"/>
          <p:nvPr/>
        </p:nvSpPr>
        <p:spPr>
          <a:xfrm>
            <a:off x="948906" y="77638"/>
            <a:ext cx="6792497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DATA ENVELOPMENT ANYLISIS </a:t>
            </a:r>
          </a:p>
          <a:p>
            <a:endParaRPr lang="en-US" b="1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DEA evaluates relative efficiency of decision-making units (DMUs).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 DEA considers multiple input and output variables.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 DEA uses linear programming to determine efficiency scores from </a:t>
            </a:r>
            <a:r>
              <a:rPr lang="en-US" sz="1600" b="1" dirty="0"/>
              <a:t>0 to 1.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 DEA has different models with different assumptions and efficiency scores.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DEA has applications in performance evaluation, benchmarking, and resource allocation in industries such as healthcare, finance, and education.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83432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7;p18">
            <a:extLst>
              <a:ext uri="{FF2B5EF4-FFF2-40B4-BE49-F238E27FC236}">
                <a16:creationId xmlns:a16="http://schemas.microsoft.com/office/drawing/2014/main" id="{F528ABE4-F21C-5700-14EF-BE844A3B0A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4468" y="-30181"/>
            <a:ext cx="2843939" cy="775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Methodology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11;p18">
            <a:extLst>
              <a:ext uri="{FF2B5EF4-FFF2-40B4-BE49-F238E27FC236}">
                <a16:creationId xmlns:a16="http://schemas.microsoft.com/office/drawing/2014/main" id="{4BDCCD90-FE59-12FC-12A5-5C9EF5FD6AF8}"/>
              </a:ext>
            </a:extLst>
          </p:cNvPr>
          <p:cNvSpPr txBox="1"/>
          <p:nvPr/>
        </p:nvSpPr>
        <p:spPr>
          <a:xfrm>
            <a:off x="570710" y="2192049"/>
            <a:ext cx="800890" cy="41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Beta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Bebas Neue"/>
              <a:cs typeface="Arial" panose="020B0604020202020204" pitchFamily="34" charset="0"/>
              <a:sym typeface="Bebas Neue"/>
            </a:endParaRPr>
          </a:p>
        </p:txBody>
      </p:sp>
      <p:sp>
        <p:nvSpPr>
          <p:cNvPr id="5" name="Google Shape;114;p18">
            <a:extLst>
              <a:ext uri="{FF2B5EF4-FFF2-40B4-BE49-F238E27FC236}">
                <a16:creationId xmlns:a16="http://schemas.microsoft.com/office/drawing/2014/main" id="{8C543309-3D01-2315-5508-35C475B186D7}"/>
              </a:ext>
            </a:extLst>
          </p:cNvPr>
          <p:cNvSpPr txBox="1"/>
          <p:nvPr/>
        </p:nvSpPr>
        <p:spPr>
          <a:xfrm>
            <a:off x="834181" y="3988527"/>
            <a:ext cx="1884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Google Shape;115;p18">
            <a:extLst>
              <a:ext uri="{FF2B5EF4-FFF2-40B4-BE49-F238E27FC236}">
                <a16:creationId xmlns:a16="http://schemas.microsoft.com/office/drawing/2014/main" id="{95FBC978-197A-EACC-43B9-5E859182C16F}"/>
              </a:ext>
            </a:extLst>
          </p:cNvPr>
          <p:cNvSpPr txBox="1"/>
          <p:nvPr/>
        </p:nvSpPr>
        <p:spPr>
          <a:xfrm>
            <a:off x="728420" y="3138414"/>
            <a:ext cx="906652" cy="77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TER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Bebas Neue"/>
              <a:cs typeface="Arial" panose="020B0604020202020204" pitchFamily="34" charset="0"/>
              <a:sym typeface="Bebas Neue"/>
            </a:endParaRPr>
          </a:p>
        </p:txBody>
      </p:sp>
      <p:cxnSp>
        <p:nvCxnSpPr>
          <p:cNvPr id="7" name="Google Shape;123;p18">
            <a:extLst>
              <a:ext uri="{FF2B5EF4-FFF2-40B4-BE49-F238E27FC236}">
                <a16:creationId xmlns:a16="http://schemas.microsoft.com/office/drawing/2014/main" id="{5CA0E76A-98CD-A684-EBD1-75F11CDE593E}"/>
              </a:ext>
            </a:extLst>
          </p:cNvPr>
          <p:cNvCxnSpPr>
            <a:cxnSpLocks/>
          </p:cNvCxnSpPr>
          <p:nvPr/>
        </p:nvCxnSpPr>
        <p:spPr>
          <a:xfrm>
            <a:off x="1503336" y="1371607"/>
            <a:ext cx="1154623" cy="57343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7F7028-48FF-4878-255D-9BA4444955BF}"/>
              </a:ext>
            </a:extLst>
          </p:cNvPr>
          <p:cNvSpPr txBox="1"/>
          <p:nvPr/>
        </p:nvSpPr>
        <p:spPr>
          <a:xfrm>
            <a:off x="910206" y="1207689"/>
            <a:ext cx="537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215177-C0EF-CEAB-FF5D-374BBA181457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371600" y="2397510"/>
            <a:ext cx="1286359" cy="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141BAB-D720-870A-FD9B-F3FDBF3D9E5F}"/>
              </a:ext>
            </a:extLst>
          </p:cNvPr>
          <p:cNvCxnSpPr>
            <a:cxnSpLocks/>
          </p:cNvCxnSpPr>
          <p:nvPr/>
        </p:nvCxnSpPr>
        <p:spPr>
          <a:xfrm>
            <a:off x="4330312" y="2247262"/>
            <a:ext cx="7143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2F15CB-4D95-1459-401A-1E9BBC2FD15A}"/>
              </a:ext>
            </a:extLst>
          </p:cNvPr>
          <p:cNvSpPr txBox="1"/>
          <p:nvPr/>
        </p:nvSpPr>
        <p:spPr>
          <a:xfrm>
            <a:off x="7640662" y="2045784"/>
            <a:ext cx="10073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eturn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8906328-96AA-ED8C-63C2-6FAFE9FFD9CD}"/>
              </a:ext>
            </a:extLst>
          </p:cNvPr>
          <p:cNvCxnSpPr/>
          <p:nvPr/>
        </p:nvCxnSpPr>
        <p:spPr>
          <a:xfrm flipV="1">
            <a:off x="1371599" y="2657967"/>
            <a:ext cx="1286360" cy="8682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6FFD1D-B1FA-E9D0-4705-EF3D285B1B04}"/>
              </a:ext>
            </a:extLst>
          </p:cNvPr>
          <p:cNvSpPr/>
          <p:nvPr/>
        </p:nvSpPr>
        <p:spPr>
          <a:xfrm>
            <a:off x="2797444" y="1642829"/>
            <a:ext cx="1393383" cy="12776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NPUT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07B8AE-57CC-2C55-BEE7-C7C3CC029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6434" y="1673949"/>
            <a:ext cx="1393383" cy="124651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E10306-126A-A1A5-3F52-A63FFC65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701553" y="2230450"/>
            <a:ext cx="939109" cy="1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4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BCFBAE-400A-4AF8-3C0A-2F26F1E542C9}"/>
              </a:ext>
            </a:extLst>
          </p:cNvPr>
          <p:cNvSpPr txBox="1"/>
          <p:nvPr/>
        </p:nvSpPr>
        <p:spPr>
          <a:xfrm>
            <a:off x="0" y="-7749"/>
            <a:ext cx="588741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&amp; Methodology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0FD89-6F70-2963-D485-8A241A91584D}"/>
              </a:ext>
            </a:extLst>
          </p:cNvPr>
          <p:cNvSpPr txBox="1"/>
          <p:nvPr/>
        </p:nvSpPr>
        <p:spPr>
          <a:xfrm>
            <a:off x="449451" y="557274"/>
            <a:ext cx="863255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Data from AMFI annual report collected for study from FY 2018-19 to FY 2022-23 (excluding last quarter of 2022-23 due to unavailability).</a:t>
            </a:r>
          </a:p>
          <a:p>
            <a:pPr algn="just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buSzPts val="1400"/>
              <a:buFont typeface="Wingdings" panose="05000000000000000000" pitchFamily="2" charset="2"/>
              <a:buChar char="Ø"/>
            </a:pPr>
            <a:r>
              <a:rPr lang="en-US" sz="17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utilizes DEA (Data Envelopment Analysis) to evaluate fund   </a:t>
            </a:r>
          </a:p>
          <a:p>
            <a:pPr algn="just" rtl="0">
              <a:buSzPts val="1400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efficiency, using linear programming to generate scores from 0 to 1.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Returns on investment, risk (standard deviation, beta), and expenditure ratio (management fees, administrative costs) commonly used as inputs in DEA research.</a:t>
            </a:r>
          </a:p>
          <a:p>
            <a:pPr algn="just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Annualized fund returns are expense-adjusted returns, while standard deviation and beta represent total risk and volatility respectively.</a:t>
            </a:r>
          </a:p>
          <a:p>
            <a:pPr algn="just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Return used as output variable, while standard deviation, beta, and expense ratio used as input factors.</a:t>
            </a:r>
            <a:endParaRPr lang="en-IN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9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0A42923-D53A-8945-70B8-AABA01B4E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946533"/>
              </p:ext>
            </p:extLst>
          </p:nvPr>
        </p:nvGraphicFramePr>
        <p:xfrm>
          <a:off x="1524000" y="515909"/>
          <a:ext cx="6096000" cy="303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8800F59-614D-1B64-F98F-78398B90A8CD}"/>
              </a:ext>
            </a:extLst>
          </p:cNvPr>
          <p:cNvSpPr txBox="1"/>
          <p:nvPr/>
        </p:nvSpPr>
        <p:spPr>
          <a:xfrm>
            <a:off x="0" y="54243"/>
            <a:ext cx="404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Result and Discussions</a:t>
            </a:r>
            <a:endParaRPr lang="en-I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8F743-27F6-18B1-D0A7-7E8BAFE3C7D0}"/>
              </a:ext>
            </a:extLst>
          </p:cNvPr>
          <p:cNvSpPr txBox="1"/>
          <p:nvPr/>
        </p:nvSpPr>
        <p:spPr>
          <a:xfrm>
            <a:off x="1844298" y="3804834"/>
            <a:ext cx="5835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Average efficiency score over the study period is 78% (2019-2023).</a:t>
            </a:r>
          </a:p>
          <a:p>
            <a:pPr algn="ctr"/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27572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38CB18-7C86-3E18-3C1A-50D77A784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943922"/>
              </p:ext>
            </p:extLst>
          </p:nvPr>
        </p:nvGraphicFramePr>
        <p:xfrm>
          <a:off x="0" y="0"/>
          <a:ext cx="9143999" cy="45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71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2006CEE-39E7-F613-4A4A-A08C32F0B9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908371"/>
              </p:ext>
            </p:extLst>
          </p:nvPr>
        </p:nvGraphicFramePr>
        <p:xfrm>
          <a:off x="798162" y="263471"/>
          <a:ext cx="7687159" cy="388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06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57BBC0-8F6B-DDD9-EA2A-A9572B777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54835"/>
              </p:ext>
            </p:extLst>
          </p:nvPr>
        </p:nvGraphicFramePr>
        <p:xfrm>
          <a:off x="1557580" y="170481"/>
          <a:ext cx="5618134" cy="265252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31708">
                  <a:extLst>
                    <a:ext uri="{9D8B030D-6E8A-4147-A177-3AD203B41FA5}">
                      <a16:colId xmlns:a16="http://schemas.microsoft.com/office/drawing/2014/main" val="1535384064"/>
                    </a:ext>
                  </a:extLst>
                </a:gridCol>
                <a:gridCol w="1066089">
                  <a:extLst>
                    <a:ext uri="{9D8B030D-6E8A-4147-A177-3AD203B41FA5}">
                      <a16:colId xmlns:a16="http://schemas.microsoft.com/office/drawing/2014/main" val="1839717503"/>
                    </a:ext>
                  </a:extLst>
                </a:gridCol>
                <a:gridCol w="1191511">
                  <a:extLst>
                    <a:ext uri="{9D8B030D-6E8A-4147-A177-3AD203B41FA5}">
                      <a16:colId xmlns:a16="http://schemas.microsoft.com/office/drawing/2014/main" val="2155101047"/>
                    </a:ext>
                  </a:extLst>
                </a:gridCol>
                <a:gridCol w="1236304">
                  <a:extLst>
                    <a:ext uri="{9D8B030D-6E8A-4147-A177-3AD203B41FA5}">
                      <a16:colId xmlns:a16="http://schemas.microsoft.com/office/drawing/2014/main" val="3672836419"/>
                    </a:ext>
                  </a:extLst>
                </a:gridCol>
                <a:gridCol w="1192522">
                  <a:extLst>
                    <a:ext uri="{9D8B030D-6E8A-4147-A177-3AD203B41FA5}">
                      <a16:colId xmlns:a16="http://schemas.microsoft.com/office/drawing/2014/main" val="3378898468"/>
                    </a:ext>
                  </a:extLst>
                </a:gridCol>
              </a:tblGrid>
              <a:tr h="36979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Mean Slacks (2019-23)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200353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Standard Deviation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age of efficient fund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62180240"/>
                  </a:ext>
                </a:extLst>
              </a:tr>
              <a:tr h="38212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4051941"/>
                  </a:ext>
                </a:extLst>
              </a:tr>
              <a:tr h="38212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8914367"/>
                  </a:ext>
                </a:extLst>
              </a:tr>
              <a:tr h="38212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0900088"/>
                  </a:ext>
                </a:extLst>
              </a:tr>
              <a:tr h="38212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91685815"/>
                  </a:ext>
                </a:extLst>
              </a:tr>
              <a:tr h="38212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2022-23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34253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F79B839-F61C-C893-7FD5-1748BE9C57FC}"/>
              </a:ext>
            </a:extLst>
          </p:cNvPr>
          <p:cNvSpPr txBox="1"/>
          <p:nvPr/>
        </p:nvSpPr>
        <p:spPr>
          <a:xfrm>
            <a:off x="588936" y="3006671"/>
            <a:ext cx="816760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Relative mean slacks reveal the marginal impact of fund manager's poor input usage.</a:t>
            </a:r>
          </a:p>
          <a:p>
            <a:endParaRPr lang="en-IN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FY 2021-22 had the least relative mean slacks which contributed to efficient frontier being reached by 14% of equity funds.</a:t>
            </a:r>
          </a:p>
          <a:p>
            <a:endParaRPr lang="en-IN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 "Mean-variance efficiency theory" suggests that risks are the root cause of inefficient funds, not expenses.</a:t>
            </a:r>
          </a:p>
          <a:p>
            <a:endParaRPr lang="en-IN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4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1928C4-E860-68B5-EE78-E8EC1B925A9C}"/>
              </a:ext>
            </a:extLst>
          </p:cNvPr>
          <p:cNvSpPr txBox="1"/>
          <p:nvPr/>
        </p:nvSpPr>
        <p:spPr>
          <a:xfrm>
            <a:off x="534691" y="402956"/>
            <a:ext cx="8016499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Study on efficiency of Indian equity funds from 2018-19 to 2022-23 (excluding last quarter).</a:t>
            </a:r>
          </a:p>
          <a:p>
            <a:pPr algn="just"/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Efficiency calculated using BCC Model of Data Envelopment Analysis.</a:t>
            </a:r>
          </a:p>
          <a:p>
            <a:pPr algn="just"/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Indian equity funds had average efficiency of 78.7%.</a:t>
            </a:r>
          </a:p>
          <a:p>
            <a:pPr algn="just"/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Maximum of 7 effective funds raised during study period (3 to 7 over past 5 years).</a:t>
            </a:r>
          </a:p>
          <a:p>
            <a:pPr algn="just"/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 Marginal impact of inputs calculated using relative mean slacks.</a:t>
            </a:r>
          </a:p>
          <a:p>
            <a:pPr algn="just"/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Almost 14% of the equity fund operated one or more year during the study.</a:t>
            </a:r>
          </a:p>
          <a:p>
            <a:pPr algn="just"/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"Mean-variance efficiency theory" suggests that risks are the root cause of inefficient funds, not expenses and it is supported by  (</a:t>
            </a:r>
            <a:r>
              <a:rPr lang="en-IN" sz="1500" dirty="0" err="1">
                <a:latin typeface="Arial" panose="020B0604020202020204" pitchFamily="34" charset="0"/>
                <a:cs typeface="Arial" panose="020B0604020202020204" pitchFamily="34" charset="0"/>
              </a:rPr>
              <a:t>Murthi</a:t>
            </a: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 et al 1997,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Sengupta, 2003; Siddiqui, 2021and Daniel, 2023</a:t>
            </a: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D706FD-970A-902C-DEE1-55F7318EED12}"/>
              </a:ext>
            </a:extLst>
          </p:cNvPr>
          <p:cNvSpPr txBox="1"/>
          <p:nvPr/>
        </p:nvSpPr>
        <p:spPr>
          <a:xfrm>
            <a:off x="-1" y="0"/>
            <a:ext cx="2332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0257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A4EB41-5E14-530E-1814-BEB7DFAD2597}"/>
              </a:ext>
            </a:extLst>
          </p:cNvPr>
          <p:cNvSpPr txBox="1"/>
          <p:nvPr/>
        </p:nvSpPr>
        <p:spPr>
          <a:xfrm>
            <a:off x="333215" y="325464"/>
            <a:ext cx="869014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 Indian mutual fund industry has equity funds (large, mid, small &amp; multi-cap).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First research to assess effectiveness of these equity funds (including large, mid, small, large &amp; mid, multi-cap).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b="1" dirty="0"/>
              <a:t>Investors use results of this study to guide their investments based on risk-bearing    capacity.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Study provides insights into inefficient equity funds (input excess &amp; output shortfall).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 AMC should consider practices of efficient funds to increase efficiency and reduce poor performance.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440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4699-EFFE-B6A5-541C-1B4EB3C5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051" y="728419"/>
            <a:ext cx="5625885" cy="2611465"/>
          </a:xfrm>
        </p:spPr>
        <p:txBody>
          <a:bodyPr/>
          <a:lstStyle/>
          <a:p>
            <a:pPr algn="ctr"/>
            <a:r>
              <a:rPr lang="en-US" sz="4800" b="1" dirty="0">
                <a:latin typeface="Arial "/>
              </a:rPr>
              <a:t>THANK YOU</a:t>
            </a:r>
            <a:endParaRPr lang="en-IN" sz="4800" b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35215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C70B0A-2199-660C-16F0-B0C5CB6E3E4E}"/>
              </a:ext>
            </a:extLst>
          </p:cNvPr>
          <p:cNvSpPr txBox="1"/>
          <p:nvPr/>
        </p:nvSpPr>
        <p:spPr>
          <a:xfrm>
            <a:off x="984141" y="247973"/>
            <a:ext cx="664877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/>
              <a:t>How does a Mutual Fund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85664-0A35-5F07-AAAE-595DB47E7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5" t="29047" r="33750" b="12540"/>
          <a:stretch/>
        </p:blipFill>
        <p:spPr>
          <a:xfrm>
            <a:off x="643179" y="1064712"/>
            <a:ext cx="4556501" cy="28684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A77F4-AC11-DF2E-72D6-933C6C6267BE}"/>
              </a:ext>
            </a:extLst>
          </p:cNvPr>
          <p:cNvSpPr txBox="1"/>
          <p:nvPr/>
        </p:nvSpPr>
        <p:spPr>
          <a:xfrm>
            <a:off x="5749870" y="1064712"/>
            <a:ext cx="30376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/>
              <a:t>Pool of investors money.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/>
              <a:t>Invested according to pre-specified investment objectives.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/>
              <a:t>Benefits accrue to those that contribute to this pool.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/>
              <a:t>There is thus mutuality in the contribution and the benefit. </a:t>
            </a:r>
          </a:p>
          <a:p>
            <a:pPr algn="just"/>
            <a:endParaRPr lang="en-US" sz="1600" b="1" dirty="0"/>
          </a:p>
          <a:p>
            <a:pPr algn="just"/>
            <a:r>
              <a:rPr lang="en-US" sz="1600" b="1" dirty="0"/>
              <a:t>Hence the name ‘mutual’ fund.</a:t>
            </a:r>
          </a:p>
          <a:p>
            <a:pPr algn="just"/>
            <a:endParaRPr 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17FFC-A6FD-2E1B-E649-9527291F6D47}"/>
              </a:ext>
            </a:extLst>
          </p:cNvPr>
          <p:cNvSpPr txBox="1"/>
          <p:nvPr/>
        </p:nvSpPr>
        <p:spPr>
          <a:xfrm>
            <a:off x="643179" y="4078788"/>
            <a:ext cx="370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Source: Securities Exchange Board of India</a:t>
            </a:r>
            <a:endParaRPr lang="en-IN" sz="1200" b="1" i="1" dirty="0"/>
          </a:p>
        </p:txBody>
      </p:sp>
    </p:spTree>
    <p:extLst>
      <p:ext uri="{BB962C8B-B14F-4D97-AF65-F5344CB8AC3E}">
        <p14:creationId xmlns:p14="http://schemas.microsoft.com/office/powerpoint/2010/main" val="375105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2">
            <a:extLst>
              <a:ext uri="{FF2B5EF4-FFF2-40B4-BE49-F238E27FC236}">
                <a16:creationId xmlns:a16="http://schemas.microsoft.com/office/drawing/2014/main" id="{1DB30307-FFAF-BA59-3A22-E95119124FC9}"/>
              </a:ext>
            </a:extLst>
          </p:cNvPr>
          <p:cNvSpPr txBox="1"/>
          <p:nvPr/>
        </p:nvSpPr>
        <p:spPr>
          <a:xfrm>
            <a:off x="5708396" y="6051600"/>
            <a:ext cx="33451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are</a:t>
            </a:r>
            <a:r>
              <a:rPr sz="1200" b="1" i="1" spc="-10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sz="1200" b="1" i="1" spc="-30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200" b="1" i="1" spc="-25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sz="1200" b="1" i="1" spc="-10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sz="1200" b="1" i="1" spc="-25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10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200" b="1" i="1" spc="-20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b="1" i="1" spc="-10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month.</a:t>
            </a:r>
            <a:endParaRPr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200" b="1" i="1" spc="-5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Rs.</a:t>
            </a:r>
            <a:r>
              <a:rPr sz="1200" b="1" i="1" spc="-10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15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</a:t>
            </a:r>
            <a:r>
              <a:rPr sz="1200" b="1" i="1" spc="35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10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200" b="1" i="1" spc="-5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equivalent</a:t>
            </a:r>
            <a:r>
              <a:rPr sz="1200" b="1" i="1" spc="-35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10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b="1" i="1" spc="-15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Rs. lac</a:t>
            </a:r>
            <a:r>
              <a:rPr sz="1200" b="1" i="1" spc="10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40" dirty="0">
                <a:solidFill>
                  <a:srgbClr val="35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Cr.</a:t>
            </a:r>
            <a:endParaRPr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3">
            <a:extLst>
              <a:ext uri="{FF2B5EF4-FFF2-40B4-BE49-F238E27FC236}">
                <a16:creationId xmlns:a16="http://schemas.microsoft.com/office/drawing/2014/main" id="{9C31F627-B7B5-D8F0-5075-F7A41FCD8AFF}"/>
              </a:ext>
            </a:extLst>
          </p:cNvPr>
          <p:cNvSpPr txBox="1"/>
          <p:nvPr/>
        </p:nvSpPr>
        <p:spPr>
          <a:xfrm>
            <a:off x="1007390" y="3522384"/>
            <a:ext cx="7167966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managed</a:t>
            </a:r>
            <a:r>
              <a:rPr sz="1400" b="1" spc="-3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sz="14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</a:t>
            </a:r>
            <a:r>
              <a:rPr sz="1400" b="1" spc="-3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sz="14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sz="1400" b="1" spc="4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sz="1400" b="1" spc="-3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sz="1400" b="1" spc="4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400" b="1" spc="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Rs.</a:t>
            </a:r>
            <a:r>
              <a:rPr sz="1400" b="1" spc="3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37.70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</a:t>
            </a:r>
            <a:r>
              <a:rPr sz="1400" b="1" spc="4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sz="1400" b="1" spc="-3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b="1" spc="4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Rs.</a:t>
            </a:r>
            <a:r>
              <a:rPr sz="1400" b="1" spc="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40.05</a:t>
            </a:r>
            <a:r>
              <a:rPr sz="1400" b="1" spc="-2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</a:t>
            </a:r>
            <a:r>
              <a:rPr sz="1400" b="1" spc="4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</a:t>
            </a:r>
            <a:r>
              <a:rPr sz="14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14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6.22%</a:t>
            </a:r>
            <a:r>
              <a:rPr sz="1400" b="1" spc="-3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sz="1400" b="1" spc="3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</a:t>
            </a:r>
            <a:r>
              <a:rPr sz="1400" b="1" spc="3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sz="14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4">
            <a:extLst>
              <a:ext uri="{FF2B5EF4-FFF2-40B4-BE49-F238E27FC236}">
                <a16:creationId xmlns:a16="http://schemas.microsoft.com/office/drawing/2014/main" id="{87ED1B51-F896-B3E8-68A1-D75E6BBD826D}"/>
              </a:ext>
            </a:extLst>
          </p:cNvPr>
          <p:cNvSpPr txBox="1">
            <a:spLocks/>
          </p:cNvSpPr>
          <p:nvPr/>
        </p:nvSpPr>
        <p:spPr>
          <a:xfrm>
            <a:off x="2959860" y="181990"/>
            <a:ext cx="366560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  <a:buClrTx/>
              <a:buFontTx/>
            </a:pPr>
            <a:r>
              <a:rPr lang="en-IN" sz="1800" b="1" spc="-4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IN" sz="1800" b="1" spc="-3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en-IN" sz="1800" b="1" spc="-3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b="1" spc="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(Rs.</a:t>
            </a:r>
            <a:r>
              <a:rPr lang="en-IN" sz="1800" b="1" spc="-5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b="1" spc="-1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Trillion)</a:t>
            </a:r>
          </a:p>
        </p:txBody>
      </p:sp>
      <p:grpSp>
        <p:nvGrpSpPr>
          <p:cNvPr id="97" name="object 5">
            <a:extLst>
              <a:ext uri="{FF2B5EF4-FFF2-40B4-BE49-F238E27FC236}">
                <a16:creationId xmlns:a16="http://schemas.microsoft.com/office/drawing/2014/main" id="{CAC5F041-A9CD-A242-BBE4-B88350B02A02}"/>
              </a:ext>
            </a:extLst>
          </p:cNvPr>
          <p:cNvGrpSpPr/>
          <p:nvPr/>
        </p:nvGrpSpPr>
        <p:grpSpPr>
          <a:xfrm>
            <a:off x="1548193" y="1620900"/>
            <a:ext cx="6090285" cy="1860550"/>
            <a:chOff x="1548193" y="1620900"/>
            <a:chExt cx="6090285" cy="1860550"/>
          </a:xfrm>
        </p:grpSpPr>
        <p:sp>
          <p:nvSpPr>
            <p:cNvPr id="98" name="object 6">
              <a:extLst>
                <a:ext uri="{FF2B5EF4-FFF2-40B4-BE49-F238E27FC236}">
                  <a16:creationId xmlns:a16="http://schemas.microsoft.com/office/drawing/2014/main" id="{2CE21854-82B1-D12C-8B4F-14A42217B626}"/>
                </a:ext>
              </a:extLst>
            </p:cNvPr>
            <p:cNvSpPr/>
            <p:nvPr/>
          </p:nvSpPr>
          <p:spPr>
            <a:xfrm>
              <a:off x="1552955" y="3427475"/>
              <a:ext cx="6080760" cy="48895"/>
            </a:xfrm>
            <a:custGeom>
              <a:avLst/>
              <a:gdLst/>
              <a:ahLst/>
              <a:cxnLst/>
              <a:rect l="l" t="t" r="r" b="b"/>
              <a:pathLst>
                <a:path w="6080759" h="48895">
                  <a:moveTo>
                    <a:pt x="0" y="0"/>
                  </a:moveTo>
                  <a:lnTo>
                    <a:pt x="6080760" y="0"/>
                  </a:lnTo>
                </a:path>
                <a:path w="6080759" h="48895">
                  <a:moveTo>
                    <a:pt x="0" y="0"/>
                  </a:moveTo>
                  <a:lnTo>
                    <a:pt x="0" y="48768"/>
                  </a:lnTo>
                </a:path>
                <a:path w="6080759" h="48895">
                  <a:moveTo>
                    <a:pt x="469392" y="0"/>
                  </a:moveTo>
                  <a:lnTo>
                    <a:pt x="469392" y="48768"/>
                  </a:lnTo>
                </a:path>
                <a:path w="6080759" h="48895">
                  <a:moveTo>
                    <a:pt x="935736" y="0"/>
                  </a:moveTo>
                  <a:lnTo>
                    <a:pt x="935736" y="48768"/>
                  </a:lnTo>
                </a:path>
                <a:path w="6080759" h="48895">
                  <a:moveTo>
                    <a:pt x="1405127" y="0"/>
                  </a:moveTo>
                  <a:lnTo>
                    <a:pt x="1405127" y="48768"/>
                  </a:lnTo>
                </a:path>
                <a:path w="6080759" h="48895">
                  <a:moveTo>
                    <a:pt x="1871471" y="0"/>
                  </a:moveTo>
                  <a:lnTo>
                    <a:pt x="1871471" y="48768"/>
                  </a:lnTo>
                </a:path>
                <a:path w="6080759" h="48895">
                  <a:moveTo>
                    <a:pt x="2340864" y="0"/>
                  </a:moveTo>
                  <a:lnTo>
                    <a:pt x="2340864" y="48768"/>
                  </a:lnTo>
                </a:path>
                <a:path w="6080759" h="48895">
                  <a:moveTo>
                    <a:pt x="2807208" y="0"/>
                  </a:moveTo>
                  <a:lnTo>
                    <a:pt x="2807208" y="48768"/>
                  </a:lnTo>
                </a:path>
                <a:path w="6080759" h="48895">
                  <a:moveTo>
                    <a:pt x="3276600" y="0"/>
                  </a:moveTo>
                  <a:lnTo>
                    <a:pt x="3276600" y="48768"/>
                  </a:lnTo>
                </a:path>
                <a:path w="6080759" h="48895">
                  <a:moveTo>
                    <a:pt x="3742944" y="0"/>
                  </a:moveTo>
                  <a:lnTo>
                    <a:pt x="3742944" y="48768"/>
                  </a:lnTo>
                </a:path>
                <a:path w="6080759" h="48895">
                  <a:moveTo>
                    <a:pt x="4212335" y="0"/>
                  </a:moveTo>
                  <a:lnTo>
                    <a:pt x="4212335" y="48768"/>
                  </a:lnTo>
                </a:path>
                <a:path w="6080759" h="48895">
                  <a:moveTo>
                    <a:pt x="4678680" y="0"/>
                  </a:moveTo>
                  <a:lnTo>
                    <a:pt x="4678680" y="48768"/>
                  </a:lnTo>
                </a:path>
                <a:path w="6080759" h="48895">
                  <a:moveTo>
                    <a:pt x="5145024" y="0"/>
                  </a:moveTo>
                  <a:lnTo>
                    <a:pt x="5145024" y="48768"/>
                  </a:lnTo>
                </a:path>
                <a:path w="6080759" h="48895">
                  <a:moveTo>
                    <a:pt x="5614416" y="0"/>
                  </a:moveTo>
                  <a:lnTo>
                    <a:pt x="5614416" y="48768"/>
                  </a:lnTo>
                </a:path>
                <a:path w="6080759" h="48895">
                  <a:moveTo>
                    <a:pt x="6080760" y="0"/>
                  </a:moveTo>
                  <a:lnTo>
                    <a:pt x="6080760" y="48768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bject 7">
              <a:extLst>
                <a:ext uri="{FF2B5EF4-FFF2-40B4-BE49-F238E27FC236}">
                  <a16:creationId xmlns:a16="http://schemas.microsoft.com/office/drawing/2014/main" id="{F8F278F4-BA83-74ED-A5FB-F212A9C08BA4}"/>
                </a:ext>
              </a:extLst>
            </p:cNvPr>
            <p:cNvSpPr/>
            <p:nvPr/>
          </p:nvSpPr>
          <p:spPr>
            <a:xfrm>
              <a:off x="1787651" y="1656587"/>
              <a:ext cx="5614670" cy="1164590"/>
            </a:xfrm>
            <a:custGeom>
              <a:avLst/>
              <a:gdLst/>
              <a:ahLst/>
              <a:cxnLst/>
              <a:rect l="l" t="t" r="r" b="b"/>
              <a:pathLst>
                <a:path w="5614670" h="1164589">
                  <a:moveTo>
                    <a:pt x="0" y="944879"/>
                  </a:moveTo>
                  <a:lnTo>
                    <a:pt x="466344" y="582167"/>
                  </a:lnTo>
                  <a:lnTo>
                    <a:pt x="935736" y="1045463"/>
                  </a:lnTo>
                  <a:lnTo>
                    <a:pt x="1402080" y="1164336"/>
                  </a:lnTo>
                  <a:lnTo>
                    <a:pt x="1871472" y="923544"/>
                  </a:lnTo>
                  <a:lnTo>
                    <a:pt x="2337816" y="387096"/>
                  </a:lnTo>
                  <a:lnTo>
                    <a:pt x="2807208" y="280415"/>
                  </a:lnTo>
                  <a:lnTo>
                    <a:pt x="3273552" y="387096"/>
                  </a:lnTo>
                  <a:lnTo>
                    <a:pt x="3742944" y="91439"/>
                  </a:lnTo>
                  <a:lnTo>
                    <a:pt x="4209288" y="12191"/>
                  </a:lnTo>
                  <a:lnTo>
                    <a:pt x="4678680" y="0"/>
                  </a:lnTo>
                  <a:lnTo>
                    <a:pt x="5145024" y="33527"/>
                  </a:lnTo>
                  <a:lnTo>
                    <a:pt x="5614416" y="228600"/>
                  </a:lnTo>
                </a:path>
              </a:pathLst>
            </a:custGeom>
            <a:ln w="2743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object 8">
              <a:extLst>
                <a:ext uri="{FF2B5EF4-FFF2-40B4-BE49-F238E27FC236}">
                  <a16:creationId xmlns:a16="http://schemas.microsoft.com/office/drawing/2014/main" id="{BF9BED00-5548-F678-345C-E8A2AA75650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3488" y="2565780"/>
              <a:ext cx="70104" cy="70104"/>
            </a:xfrm>
            <a:prstGeom prst="rect">
              <a:avLst/>
            </a:prstGeom>
          </p:spPr>
        </p:pic>
        <p:pic>
          <p:nvPicPr>
            <p:cNvPr id="101" name="object 9">
              <a:extLst>
                <a:ext uri="{FF2B5EF4-FFF2-40B4-BE49-F238E27FC236}">
                  <a16:creationId xmlns:a16="http://schemas.microsoft.com/office/drawing/2014/main" id="{3B9B80BE-D111-971B-3FAB-AA5FB314294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9832" y="2203068"/>
              <a:ext cx="70104" cy="70104"/>
            </a:xfrm>
            <a:prstGeom prst="rect">
              <a:avLst/>
            </a:prstGeom>
          </p:spPr>
        </p:pic>
        <p:pic>
          <p:nvPicPr>
            <p:cNvPr id="102" name="object 10">
              <a:extLst>
                <a:ext uri="{FF2B5EF4-FFF2-40B4-BE49-F238E27FC236}">
                  <a16:creationId xmlns:a16="http://schemas.microsoft.com/office/drawing/2014/main" id="{F44360A8-9217-41CB-BFA9-CCDCD4B1D6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9225" y="2666364"/>
              <a:ext cx="70104" cy="70104"/>
            </a:xfrm>
            <a:prstGeom prst="rect">
              <a:avLst/>
            </a:prstGeom>
          </p:spPr>
        </p:pic>
        <p:pic>
          <p:nvPicPr>
            <p:cNvPr id="103" name="object 11">
              <a:extLst>
                <a:ext uri="{FF2B5EF4-FFF2-40B4-BE49-F238E27FC236}">
                  <a16:creationId xmlns:a16="http://schemas.microsoft.com/office/drawing/2014/main" id="{49A6744B-B1E1-AACE-A329-13A9DF81F1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5569" y="2785236"/>
              <a:ext cx="70104" cy="70104"/>
            </a:xfrm>
            <a:prstGeom prst="rect">
              <a:avLst/>
            </a:prstGeom>
          </p:spPr>
        </p:pic>
        <p:pic>
          <p:nvPicPr>
            <p:cNvPr id="104" name="object 12">
              <a:extLst>
                <a:ext uri="{FF2B5EF4-FFF2-40B4-BE49-F238E27FC236}">
                  <a16:creationId xmlns:a16="http://schemas.microsoft.com/office/drawing/2014/main" id="{42A23044-4063-FBC5-F486-A36A857500C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4960" y="2544444"/>
              <a:ext cx="70103" cy="70104"/>
            </a:xfrm>
            <a:prstGeom prst="rect">
              <a:avLst/>
            </a:prstGeom>
          </p:spPr>
        </p:pic>
        <p:pic>
          <p:nvPicPr>
            <p:cNvPr id="105" name="object 13">
              <a:extLst>
                <a:ext uri="{FF2B5EF4-FFF2-40B4-BE49-F238E27FC236}">
                  <a16:creationId xmlns:a16="http://schemas.microsoft.com/office/drawing/2014/main" id="{2678C36F-08B5-218D-3A20-43E1FA8D1D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1304" y="2007996"/>
              <a:ext cx="70104" cy="70103"/>
            </a:xfrm>
            <a:prstGeom prst="rect">
              <a:avLst/>
            </a:prstGeom>
          </p:spPr>
        </p:pic>
        <p:pic>
          <p:nvPicPr>
            <p:cNvPr id="106" name="object 14">
              <a:extLst>
                <a:ext uri="{FF2B5EF4-FFF2-40B4-BE49-F238E27FC236}">
                  <a16:creationId xmlns:a16="http://schemas.microsoft.com/office/drawing/2014/main" id="{B61EECFF-490A-7FB5-6ADE-547FA9A81B4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0697" y="1901316"/>
              <a:ext cx="70103" cy="70104"/>
            </a:xfrm>
            <a:prstGeom prst="rect">
              <a:avLst/>
            </a:prstGeom>
          </p:spPr>
        </p:pic>
        <p:pic>
          <p:nvPicPr>
            <p:cNvPr id="107" name="object 15">
              <a:extLst>
                <a:ext uri="{FF2B5EF4-FFF2-40B4-BE49-F238E27FC236}">
                  <a16:creationId xmlns:a16="http://schemas.microsoft.com/office/drawing/2014/main" id="{E40A2FE8-36B0-04B8-F837-E113756ED1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7040" y="2007996"/>
              <a:ext cx="70104" cy="70103"/>
            </a:xfrm>
            <a:prstGeom prst="rect">
              <a:avLst/>
            </a:prstGeom>
          </p:spPr>
        </p:pic>
        <p:pic>
          <p:nvPicPr>
            <p:cNvPr id="108" name="object 16">
              <a:extLst>
                <a:ext uri="{FF2B5EF4-FFF2-40B4-BE49-F238E27FC236}">
                  <a16:creationId xmlns:a16="http://schemas.microsoft.com/office/drawing/2014/main" id="{3A6074E1-B8DE-4669-CA29-F6EE2122820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6433" y="1712340"/>
              <a:ext cx="70104" cy="70104"/>
            </a:xfrm>
            <a:prstGeom prst="rect">
              <a:avLst/>
            </a:prstGeom>
          </p:spPr>
        </p:pic>
        <p:pic>
          <p:nvPicPr>
            <p:cNvPr id="109" name="object 17">
              <a:extLst>
                <a:ext uri="{FF2B5EF4-FFF2-40B4-BE49-F238E27FC236}">
                  <a16:creationId xmlns:a16="http://schemas.microsoft.com/office/drawing/2014/main" id="{75DFCFDC-226F-F18B-3BD9-52721AEE513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2777" y="1633092"/>
              <a:ext cx="70104" cy="70104"/>
            </a:xfrm>
            <a:prstGeom prst="rect">
              <a:avLst/>
            </a:prstGeom>
          </p:spPr>
        </p:pic>
        <p:pic>
          <p:nvPicPr>
            <p:cNvPr id="110" name="object 18">
              <a:extLst>
                <a:ext uri="{FF2B5EF4-FFF2-40B4-BE49-F238E27FC236}">
                  <a16:creationId xmlns:a16="http://schemas.microsoft.com/office/drawing/2014/main" id="{43D27A5A-915E-A114-1341-D5C1A02A00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2169" y="1620900"/>
              <a:ext cx="70104" cy="70104"/>
            </a:xfrm>
            <a:prstGeom prst="rect">
              <a:avLst/>
            </a:prstGeom>
          </p:spPr>
        </p:pic>
        <p:pic>
          <p:nvPicPr>
            <p:cNvPr id="111" name="object 19">
              <a:extLst>
                <a:ext uri="{FF2B5EF4-FFF2-40B4-BE49-F238E27FC236}">
                  <a16:creationId xmlns:a16="http://schemas.microsoft.com/office/drawing/2014/main" id="{FBA12AA2-A523-D70C-F6B2-0D828628F4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8513" y="1654428"/>
              <a:ext cx="70104" cy="70104"/>
            </a:xfrm>
            <a:prstGeom prst="rect">
              <a:avLst/>
            </a:prstGeom>
          </p:spPr>
        </p:pic>
        <p:pic>
          <p:nvPicPr>
            <p:cNvPr id="112" name="object 20">
              <a:extLst>
                <a:ext uri="{FF2B5EF4-FFF2-40B4-BE49-F238E27FC236}">
                  <a16:creationId xmlns:a16="http://schemas.microsoft.com/office/drawing/2014/main" id="{C9D55542-A082-63B1-76BB-32412F01FF6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7904" y="1849500"/>
              <a:ext cx="70103" cy="70104"/>
            </a:xfrm>
            <a:prstGeom prst="rect">
              <a:avLst/>
            </a:prstGeom>
          </p:spPr>
        </p:pic>
      </p:grpSp>
      <p:sp>
        <p:nvSpPr>
          <p:cNvPr id="113" name="object 21">
            <a:extLst>
              <a:ext uri="{FF2B5EF4-FFF2-40B4-BE49-F238E27FC236}">
                <a16:creationId xmlns:a16="http://schemas.microsoft.com/office/drawing/2014/main" id="{B18B4E5B-320F-1576-FF0B-2FD5C12887C0}"/>
              </a:ext>
            </a:extLst>
          </p:cNvPr>
          <p:cNvSpPr txBox="1"/>
          <p:nvPr/>
        </p:nvSpPr>
        <p:spPr>
          <a:xfrm>
            <a:off x="1642872" y="2340101"/>
            <a:ext cx="3035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bject 22">
            <a:extLst>
              <a:ext uri="{FF2B5EF4-FFF2-40B4-BE49-F238E27FC236}">
                <a16:creationId xmlns:a16="http://schemas.microsoft.com/office/drawing/2014/main" id="{C3B64DA4-DEFC-FB7C-221B-0521E9369165}"/>
              </a:ext>
            </a:extLst>
          </p:cNvPr>
          <p:cNvSpPr txBox="1"/>
          <p:nvPr/>
        </p:nvSpPr>
        <p:spPr>
          <a:xfrm>
            <a:off x="2110994" y="1977643"/>
            <a:ext cx="3035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23">
            <a:extLst>
              <a:ext uri="{FF2B5EF4-FFF2-40B4-BE49-F238E27FC236}">
                <a16:creationId xmlns:a16="http://schemas.microsoft.com/office/drawing/2014/main" id="{56F09462-288E-F552-9696-1898AEF54712}"/>
              </a:ext>
            </a:extLst>
          </p:cNvPr>
          <p:cNvSpPr txBox="1"/>
          <p:nvPr/>
        </p:nvSpPr>
        <p:spPr>
          <a:xfrm>
            <a:off x="2578861" y="2440888"/>
            <a:ext cx="303530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bject 24">
            <a:extLst>
              <a:ext uri="{FF2B5EF4-FFF2-40B4-BE49-F238E27FC236}">
                <a16:creationId xmlns:a16="http://schemas.microsoft.com/office/drawing/2014/main" id="{EB5E39D3-3E82-8080-A67F-2690BABAC8BD}"/>
              </a:ext>
            </a:extLst>
          </p:cNvPr>
          <p:cNvSpPr txBox="1"/>
          <p:nvPr/>
        </p:nvSpPr>
        <p:spPr>
          <a:xfrm>
            <a:off x="3046729" y="2559812"/>
            <a:ext cx="3035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bject 25">
            <a:extLst>
              <a:ext uri="{FF2B5EF4-FFF2-40B4-BE49-F238E27FC236}">
                <a16:creationId xmlns:a16="http://schemas.microsoft.com/office/drawing/2014/main" id="{ED0DCDE4-46EA-A2A8-4352-CC8924657701}"/>
              </a:ext>
            </a:extLst>
          </p:cNvPr>
          <p:cNvSpPr txBox="1"/>
          <p:nvPr/>
        </p:nvSpPr>
        <p:spPr>
          <a:xfrm>
            <a:off x="3514597" y="2319350"/>
            <a:ext cx="303530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bject 26">
            <a:extLst>
              <a:ext uri="{FF2B5EF4-FFF2-40B4-BE49-F238E27FC236}">
                <a16:creationId xmlns:a16="http://schemas.microsoft.com/office/drawing/2014/main" id="{2CE71AEB-01FC-161E-456B-62190ECF62ED}"/>
              </a:ext>
            </a:extLst>
          </p:cNvPr>
          <p:cNvSpPr txBox="1"/>
          <p:nvPr/>
        </p:nvSpPr>
        <p:spPr>
          <a:xfrm>
            <a:off x="4450715" y="1675256"/>
            <a:ext cx="3035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27">
            <a:extLst>
              <a:ext uri="{FF2B5EF4-FFF2-40B4-BE49-F238E27FC236}">
                <a16:creationId xmlns:a16="http://schemas.microsoft.com/office/drawing/2014/main" id="{C7A297E0-CF24-1F7C-CD7C-E4BB79971813}"/>
              </a:ext>
            </a:extLst>
          </p:cNvPr>
          <p:cNvSpPr txBox="1"/>
          <p:nvPr/>
        </p:nvSpPr>
        <p:spPr>
          <a:xfrm>
            <a:off x="3985460" y="1782444"/>
            <a:ext cx="1238885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935355" algn="l"/>
              </a:tabLst>
            </a:pP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3	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bject 28">
            <a:extLst>
              <a:ext uri="{FF2B5EF4-FFF2-40B4-BE49-F238E27FC236}">
                <a16:creationId xmlns:a16="http://schemas.microsoft.com/office/drawing/2014/main" id="{196E7CF8-81DF-2151-9388-D1CDCEDC8D33}"/>
              </a:ext>
            </a:extLst>
          </p:cNvPr>
          <p:cNvSpPr txBox="1"/>
          <p:nvPr/>
        </p:nvSpPr>
        <p:spPr>
          <a:xfrm>
            <a:off x="5386451" y="1487550"/>
            <a:ext cx="3035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bject 29">
            <a:extLst>
              <a:ext uri="{FF2B5EF4-FFF2-40B4-BE49-F238E27FC236}">
                <a16:creationId xmlns:a16="http://schemas.microsoft.com/office/drawing/2014/main" id="{F62D4537-9347-E9BA-9DF2-D39F3D4ECDC5}"/>
              </a:ext>
            </a:extLst>
          </p:cNvPr>
          <p:cNvSpPr txBox="1"/>
          <p:nvPr/>
        </p:nvSpPr>
        <p:spPr>
          <a:xfrm>
            <a:off x="5854572" y="1405889"/>
            <a:ext cx="770890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467359" algn="l"/>
              </a:tabLst>
            </a:pP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6	</a:t>
            </a:r>
            <a:r>
              <a:rPr sz="1500" b="1" spc="-15" baseline="5555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sz="1500" b="1" spc="7" baseline="55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500" b="1" spc="-15" baseline="5555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1500" b="1" baseline="555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1500" b="1" baseline="5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bject 30">
            <a:extLst>
              <a:ext uri="{FF2B5EF4-FFF2-40B4-BE49-F238E27FC236}">
                <a16:creationId xmlns:a16="http://schemas.microsoft.com/office/drawing/2014/main" id="{0E207E37-9C7A-3B24-0C1D-F8EE90888235}"/>
              </a:ext>
            </a:extLst>
          </p:cNvPr>
          <p:cNvSpPr txBox="1"/>
          <p:nvPr/>
        </p:nvSpPr>
        <p:spPr>
          <a:xfrm>
            <a:off x="6790308" y="1428368"/>
            <a:ext cx="37553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3" name="object 31">
            <a:extLst>
              <a:ext uri="{FF2B5EF4-FFF2-40B4-BE49-F238E27FC236}">
                <a16:creationId xmlns:a16="http://schemas.microsoft.com/office/drawing/2014/main" id="{CF7EE040-41C8-0BF0-52AB-D11E588523C2}"/>
              </a:ext>
            </a:extLst>
          </p:cNvPr>
          <p:cNvSpPr txBox="1"/>
          <p:nvPr/>
        </p:nvSpPr>
        <p:spPr>
          <a:xfrm>
            <a:off x="7258177" y="1624330"/>
            <a:ext cx="37553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24" name="object 32">
            <a:extLst>
              <a:ext uri="{FF2B5EF4-FFF2-40B4-BE49-F238E27FC236}">
                <a16:creationId xmlns:a16="http://schemas.microsoft.com/office/drawing/2014/main" id="{A997C793-7060-FBD1-2BE3-A9563E3582BF}"/>
              </a:ext>
            </a:extLst>
          </p:cNvPr>
          <p:cNvGrpSpPr/>
          <p:nvPr/>
        </p:nvGrpSpPr>
        <p:grpSpPr>
          <a:xfrm>
            <a:off x="1326857" y="661504"/>
            <a:ext cx="6734013" cy="2833189"/>
            <a:chOff x="1271016" y="1027175"/>
            <a:chExt cx="6507480" cy="3072765"/>
          </a:xfrm>
        </p:grpSpPr>
        <p:pic>
          <p:nvPicPr>
            <p:cNvPr id="125" name="object 33">
              <a:extLst>
                <a:ext uri="{FF2B5EF4-FFF2-40B4-BE49-F238E27FC236}">
                  <a16:creationId xmlns:a16="http://schemas.microsoft.com/office/drawing/2014/main" id="{62A809ED-43FC-C4DB-309B-0D4F76C1562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2837" y="3581018"/>
              <a:ext cx="437261" cy="250062"/>
            </a:xfrm>
            <a:prstGeom prst="rect">
              <a:avLst/>
            </a:prstGeom>
          </p:spPr>
        </p:pic>
        <p:pic>
          <p:nvPicPr>
            <p:cNvPr id="126" name="object 34">
              <a:extLst>
                <a:ext uri="{FF2B5EF4-FFF2-40B4-BE49-F238E27FC236}">
                  <a16:creationId xmlns:a16="http://schemas.microsoft.com/office/drawing/2014/main" id="{17EDFB34-BEA2-8513-9F67-E331770D1F9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3283" y="3581272"/>
              <a:ext cx="851789" cy="255904"/>
            </a:xfrm>
            <a:prstGeom prst="rect">
              <a:avLst/>
            </a:prstGeom>
          </p:spPr>
        </p:pic>
        <p:pic>
          <p:nvPicPr>
            <p:cNvPr id="127" name="object 35">
              <a:extLst>
                <a:ext uri="{FF2B5EF4-FFF2-40B4-BE49-F238E27FC236}">
                  <a16:creationId xmlns:a16="http://schemas.microsoft.com/office/drawing/2014/main" id="{06E4FAF7-0020-95C7-17C7-F32E76E785D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9019" y="3580891"/>
              <a:ext cx="383539" cy="234822"/>
            </a:xfrm>
            <a:prstGeom prst="rect">
              <a:avLst/>
            </a:prstGeom>
          </p:spPr>
        </p:pic>
        <p:pic>
          <p:nvPicPr>
            <p:cNvPr id="128" name="object 36">
              <a:extLst>
                <a:ext uri="{FF2B5EF4-FFF2-40B4-BE49-F238E27FC236}">
                  <a16:creationId xmlns:a16="http://schemas.microsoft.com/office/drawing/2014/main" id="{BDE7E5B9-C6CD-F504-C8B0-3B74E05FC12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8289" y="3581653"/>
              <a:ext cx="341375" cy="216408"/>
            </a:xfrm>
            <a:prstGeom prst="rect">
              <a:avLst/>
            </a:prstGeom>
          </p:spPr>
        </p:pic>
        <p:pic>
          <p:nvPicPr>
            <p:cNvPr id="129" name="object 37">
              <a:extLst>
                <a:ext uri="{FF2B5EF4-FFF2-40B4-BE49-F238E27FC236}">
                  <a16:creationId xmlns:a16="http://schemas.microsoft.com/office/drawing/2014/main" id="{0200843B-83E3-D9C2-CA2C-B10A76D24B6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7229" y="3582415"/>
              <a:ext cx="400050" cy="246380"/>
            </a:xfrm>
            <a:prstGeom prst="rect">
              <a:avLst/>
            </a:prstGeom>
          </p:spPr>
        </p:pic>
        <p:pic>
          <p:nvPicPr>
            <p:cNvPr id="130" name="object 38">
              <a:extLst>
                <a:ext uri="{FF2B5EF4-FFF2-40B4-BE49-F238E27FC236}">
                  <a16:creationId xmlns:a16="http://schemas.microsoft.com/office/drawing/2014/main" id="{A75FB3BD-0999-D6BD-856F-02B7394F2C5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8492" y="3580891"/>
              <a:ext cx="408305" cy="236600"/>
            </a:xfrm>
            <a:prstGeom prst="rect">
              <a:avLst/>
            </a:prstGeom>
          </p:spPr>
        </p:pic>
        <p:pic>
          <p:nvPicPr>
            <p:cNvPr id="131" name="object 39">
              <a:extLst>
                <a:ext uri="{FF2B5EF4-FFF2-40B4-BE49-F238E27FC236}">
                  <a16:creationId xmlns:a16="http://schemas.microsoft.com/office/drawing/2014/main" id="{5A08FB8C-D1EF-C933-079A-884B7A1A85B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80457" y="3581018"/>
              <a:ext cx="394588" cy="226440"/>
            </a:xfrm>
            <a:prstGeom prst="rect">
              <a:avLst/>
            </a:prstGeom>
          </p:spPr>
        </p:pic>
        <p:pic>
          <p:nvPicPr>
            <p:cNvPr id="132" name="object 40">
              <a:extLst>
                <a:ext uri="{FF2B5EF4-FFF2-40B4-BE49-F238E27FC236}">
                  <a16:creationId xmlns:a16="http://schemas.microsoft.com/office/drawing/2014/main" id="{C93BED0A-DAD9-45A3-490B-4BAEB06B701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13147" y="3581146"/>
              <a:ext cx="429005" cy="246379"/>
            </a:xfrm>
            <a:prstGeom prst="rect">
              <a:avLst/>
            </a:prstGeom>
          </p:spPr>
        </p:pic>
        <p:pic>
          <p:nvPicPr>
            <p:cNvPr id="133" name="object 41">
              <a:extLst>
                <a:ext uri="{FF2B5EF4-FFF2-40B4-BE49-F238E27FC236}">
                  <a16:creationId xmlns:a16="http://schemas.microsoft.com/office/drawing/2014/main" id="{795B42F4-368B-AC21-9839-A3A9A712F14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93333" y="3582161"/>
              <a:ext cx="415036" cy="239394"/>
            </a:xfrm>
            <a:prstGeom prst="rect">
              <a:avLst/>
            </a:prstGeom>
          </p:spPr>
        </p:pic>
        <p:pic>
          <p:nvPicPr>
            <p:cNvPr id="134" name="object 42">
              <a:extLst>
                <a:ext uri="{FF2B5EF4-FFF2-40B4-BE49-F238E27FC236}">
                  <a16:creationId xmlns:a16="http://schemas.microsoft.com/office/drawing/2014/main" id="{DC3B050A-C332-8A86-D018-404161553AE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9810" y="3581527"/>
              <a:ext cx="370331" cy="231394"/>
            </a:xfrm>
            <a:prstGeom prst="rect">
              <a:avLst/>
            </a:prstGeom>
          </p:spPr>
        </p:pic>
        <p:pic>
          <p:nvPicPr>
            <p:cNvPr id="135" name="object 43">
              <a:extLst>
                <a:ext uri="{FF2B5EF4-FFF2-40B4-BE49-F238E27FC236}">
                  <a16:creationId xmlns:a16="http://schemas.microsoft.com/office/drawing/2014/main" id="{EDB755F9-04BA-1534-A0F7-5BFB70B1119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36308" y="3580891"/>
              <a:ext cx="401700" cy="238251"/>
            </a:xfrm>
            <a:prstGeom prst="rect">
              <a:avLst/>
            </a:prstGeom>
          </p:spPr>
        </p:pic>
        <p:pic>
          <p:nvPicPr>
            <p:cNvPr id="136" name="object 44">
              <a:extLst>
                <a:ext uri="{FF2B5EF4-FFF2-40B4-BE49-F238E27FC236}">
                  <a16:creationId xmlns:a16="http://schemas.microsoft.com/office/drawing/2014/main" id="{F9641BF2-FC16-CE20-4A6F-9ACBD66DD63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76237" y="3581018"/>
              <a:ext cx="429514" cy="250062"/>
            </a:xfrm>
            <a:prstGeom prst="rect">
              <a:avLst/>
            </a:prstGeom>
          </p:spPr>
        </p:pic>
        <p:sp>
          <p:nvSpPr>
            <p:cNvPr id="137" name="object 45">
              <a:extLst>
                <a:ext uri="{FF2B5EF4-FFF2-40B4-BE49-F238E27FC236}">
                  <a16:creationId xmlns:a16="http://schemas.microsoft.com/office/drawing/2014/main" id="{7346914C-5A98-50AF-C44E-D9F0540627C1}"/>
                </a:ext>
              </a:extLst>
            </p:cNvPr>
            <p:cNvSpPr/>
            <p:nvPr/>
          </p:nvSpPr>
          <p:spPr>
            <a:xfrm>
              <a:off x="1275588" y="1031747"/>
              <a:ext cx="6498590" cy="3063240"/>
            </a:xfrm>
            <a:custGeom>
              <a:avLst/>
              <a:gdLst/>
              <a:ahLst/>
              <a:cxnLst/>
              <a:rect l="l" t="t" r="r" b="b"/>
              <a:pathLst>
                <a:path w="6498590" h="3063240">
                  <a:moveTo>
                    <a:pt x="0" y="3063240"/>
                  </a:moveTo>
                  <a:lnTo>
                    <a:pt x="6498336" y="3063240"/>
                  </a:lnTo>
                  <a:lnTo>
                    <a:pt x="6498336" y="0"/>
                  </a:lnTo>
                  <a:lnTo>
                    <a:pt x="0" y="0"/>
                  </a:lnTo>
                  <a:lnTo>
                    <a:pt x="0" y="3063240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object 46">
            <a:extLst>
              <a:ext uri="{FF2B5EF4-FFF2-40B4-BE49-F238E27FC236}">
                <a16:creationId xmlns:a16="http://schemas.microsoft.com/office/drawing/2014/main" id="{310BD632-6F3D-E278-72D6-DAE6284BECED}"/>
              </a:ext>
            </a:extLst>
          </p:cNvPr>
          <p:cNvSpPr txBox="1">
            <a:spLocks/>
          </p:cNvSpPr>
          <p:nvPr/>
        </p:nvSpPr>
        <p:spPr>
          <a:xfrm>
            <a:off x="451510" y="6600926"/>
            <a:ext cx="1750695" cy="31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IN" b="1" spc="-1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en-IN" b="1" spc="-1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1" spc="-25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en-IN" b="1" spc="1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1" spc="-1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en-IN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1" spc="-1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IN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bject 47">
            <a:extLst>
              <a:ext uri="{FF2B5EF4-FFF2-40B4-BE49-F238E27FC236}">
                <a16:creationId xmlns:a16="http://schemas.microsoft.com/office/drawing/2014/main" id="{71590E99-093A-E69B-8DC6-9B1BA9FBA6A1}"/>
              </a:ext>
            </a:extLst>
          </p:cNvPr>
          <p:cNvSpPr txBox="1">
            <a:spLocks/>
          </p:cNvSpPr>
          <p:nvPr/>
        </p:nvSpPr>
        <p:spPr>
          <a:xfrm>
            <a:off x="8636507" y="6598107"/>
            <a:ext cx="153670" cy="156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b="1" smtClean="0"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240"/>
                </a:lnSpc>
              </a:pPr>
              <a:t>3</a:t>
            </a:fld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3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Box 408">
            <a:extLst>
              <a:ext uri="{FF2B5EF4-FFF2-40B4-BE49-F238E27FC236}">
                <a16:creationId xmlns:a16="http://schemas.microsoft.com/office/drawing/2014/main" id="{10D28C0E-6274-5B18-F330-1221863C7A1A}"/>
              </a:ext>
            </a:extLst>
          </p:cNvPr>
          <p:cNvSpPr txBox="1"/>
          <p:nvPr/>
        </p:nvSpPr>
        <p:spPr>
          <a:xfrm>
            <a:off x="1100380" y="379709"/>
            <a:ext cx="6796005" cy="305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As per SEBI guidelines on Categorization and Rationalization of schemes issued in October 2017, mutual fund schemes are classified as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Equity Schemes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Debt Schemes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Hybrid Schemes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Solution Oriented Schemes – For Retirement and Children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Other Schemes – Index Funds &amp; ETFs and Fund of Funds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91048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B08DEED-F00A-2290-375B-5A9DF2D8F424}"/>
              </a:ext>
            </a:extLst>
          </p:cNvPr>
          <p:cNvSpPr txBox="1">
            <a:spLocks/>
          </p:cNvSpPr>
          <p:nvPr/>
        </p:nvSpPr>
        <p:spPr>
          <a:xfrm>
            <a:off x="1271539" y="73964"/>
            <a:ext cx="6605875" cy="379912"/>
          </a:xfrm>
          <a:prstGeom prst="rect">
            <a:avLst/>
          </a:prstGeom>
        </p:spPr>
        <p:txBody>
          <a:bodyPr vert="horz" wrap="square" lIns="0" tIns="10478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83"/>
              </a:spcBef>
            </a:pPr>
            <a:r>
              <a:rPr lang="en-US" b="1" spc="-4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en-US" b="1" spc="-1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4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wise</a:t>
            </a:r>
            <a:r>
              <a:rPr lang="en-US" b="1" spc="-4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en-US" b="1" spc="-49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4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b="1" spc="4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endParaRPr lang="en-US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DEB0E6A-9EB3-A397-191A-830B73EE2959}"/>
              </a:ext>
            </a:extLst>
          </p:cNvPr>
          <p:cNvSpPr txBox="1"/>
          <p:nvPr/>
        </p:nvSpPr>
        <p:spPr>
          <a:xfrm>
            <a:off x="513425" y="868679"/>
            <a:ext cx="2298450" cy="278008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80975" marR="50006" indent="-171450">
              <a:spcBef>
                <a:spcPts val="79"/>
              </a:spcBef>
              <a:buFont typeface="Wingdings" panose="05000000000000000000" pitchFamily="2" charset="2"/>
              <a:buChar char="Ø"/>
            </a:pP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b="1" spc="-19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proportionate</a:t>
            </a:r>
            <a:r>
              <a:rPr sz="1200" b="1" spc="4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sz="1200" b="1" spc="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equity-oriented</a:t>
            </a:r>
            <a:r>
              <a:rPr sz="1200" b="1" spc="3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schemes</a:t>
            </a:r>
            <a:r>
              <a:rPr sz="12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51.6%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assets</a:t>
            </a:r>
            <a:r>
              <a:rPr sz="12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2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2023,</a:t>
            </a:r>
            <a:r>
              <a:rPr sz="1200" b="1" spc="-23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12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1200" b="1" spc="-259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48.9%</a:t>
            </a:r>
            <a:r>
              <a:rPr sz="1200" b="1" spc="-23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sz="12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6"/>
              </a:spcBef>
            </a:pP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3810" indent="-171450">
              <a:buFont typeface="Wingdings" panose="05000000000000000000" pitchFamily="2" charset="2"/>
              <a:buChar char="Ø"/>
            </a:pP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proportionate</a:t>
            </a:r>
            <a:r>
              <a:rPr sz="1200" b="1" spc="4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sz="1200" b="1" spc="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debt-oriented</a:t>
            </a:r>
            <a:r>
              <a:rPr sz="1200" b="1" spc="23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schemes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19.6%</a:t>
            </a:r>
            <a:r>
              <a:rPr sz="1200" b="1" spc="-26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00" b="1" spc="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sz="1200" b="1" spc="23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sz="1200" b="1" spc="-1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</a:t>
            </a:r>
            <a:r>
              <a:rPr sz="12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2023,</a:t>
            </a:r>
            <a:r>
              <a:rPr sz="1200" b="1" spc="-26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sz="1200" b="1" spc="-1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200" b="1" spc="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23.1%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/>
            <a:r>
              <a:rPr lang="en-US"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200" b="1" spc="-23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sz="1200" b="1" spc="-26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3"/>
              </a:spcBef>
            </a:pP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1450">
              <a:buFont typeface="Wingdings" panose="05000000000000000000" pitchFamily="2" charset="2"/>
              <a:buChar char="Ø"/>
            </a:pP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2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ETF</a:t>
            </a:r>
            <a:r>
              <a:rPr sz="1200" b="1" spc="-26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sz="1200" b="1" spc="-19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>
              <a:spcBef>
                <a:spcPts val="4"/>
              </a:spcBef>
            </a:pPr>
            <a:r>
              <a:rPr lang="en-US"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1200" b="1" spc="-8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11.6%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sz="12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sz="1200" b="1" spc="-1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sz="1200" b="1" spc="-3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/>
            <a:r>
              <a:rPr lang="en-US"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13.1%</a:t>
            </a:r>
            <a:r>
              <a:rPr sz="1200" b="1" spc="-3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200" b="1" spc="-15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sz="1200" b="1" spc="-19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5">
            <a:extLst>
              <a:ext uri="{FF2B5EF4-FFF2-40B4-BE49-F238E27FC236}">
                <a16:creationId xmlns:a16="http://schemas.microsoft.com/office/drawing/2014/main" id="{A4EDBF6D-0E36-6BF8-72BC-A027DD4446EA}"/>
              </a:ext>
            </a:extLst>
          </p:cNvPr>
          <p:cNvGrpSpPr/>
          <p:nvPr/>
        </p:nvGrpSpPr>
        <p:grpSpPr>
          <a:xfrm>
            <a:off x="3266551" y="1184147"/>
            <a:ext cx="4588669" cy="2860358"/>
            <a:chOff x="2831401" y="1578863"/>
            <a:chExt cx="6118225" cy="3813810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4262C8D7-19AE-CB11-2465-05F1642F7331}"/>
                </a:ext>
              </a:extLst>
            </p:cNvPr>
            <p:cNvSpPr/>
            <p:nvPr/>
          </p:nvSpPr>
          <p:spPr>
            <a:xfrm>
              <a:off x="2977896" y="4471415"/>
              <a:ext cx="186055" cy="868680"/>
            </a:xfrm>
            <a:custGeom>
              <a:avLst/>
              <a:gdLst/>
              <a:ahLst/>
              <a:cxnLst/>
              <a:rect l="l" t="t" r="r" b="b"/>
              <a:pathLst>
                <a:path w="186055" h="868679">
                  <a:moveTo>
                    <a:pt x="185928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185928" y="868679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1B8A2375-8F28-88AA-AB04-C1A0C3CED710}"/>
                </a:ext>
              </a:extLst>
            </p:cNvPr>
            <p:cNvSpPr/>
            <p:nvPr/>
          </p:nvSpPr>
          <p:spPr>
            <a:xfrm>
              <a:off x="2977896" y="2633472"/>
              <a:ext cx="186055" cy="1838325"/>
            </a:xfrm>
            <a:custGeom>
              <a:avLst/>
              <a:gdLst/>
              <a:ahLst/>
              <a:cxnLst/>
              <a:rect l="l" t="t" r="r" b="b"/>
              <a:pathLst>
                <a:path w="186055" h="1838325">
                  <a:moveTo>
                    <a:pt x="185928" y="0"/>
                  </a:moveTo>
                  <a:lnTo>
                    <a:pt x="0" y="0"/>
                  </a:lnTo>
                  <a:lnTo>
                    <a:pt x="0" y="1837944"/>
                  </a:lnTo>
                  <a:lnTo>
                    <a:pt x="185928" y="1837944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FBAA1A5A-367B-06B1-22EC-D97E5A28DE0A}"/>
                </a:ext>
              </a:extLst>
            </p:cNvPr>
            <p:cNvSpPr/>
            <p:nvPr/>
          </p:nvSpPr>
          <p:spPr>
            <a:xfrm>
              <a:off x="2977896" y="2194559"/>
              <a:ext cx="186055" cy="439420"/>
            </a:xfrm>
            <a:custGeom>
              <a:avLst/>
              <a:gdLst/>
              <a:ahLst/>
              <a:cxnLst/>
              <a:rect l="l" t="t" r="r" b="b"/>
              <a:pathLst>
                <a:path w="186055" h="439419">
                  <a:moveTo>
                    <a:pt x="185928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185928" y="438912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607A4148-2BAD-369C-BC1B-F5D4CB1844B7}"/>
                </a:ext>
              </a:extLst>
            </p:cNvPr>
            <p:cNvSpPr/>
            <p:nvPr/>
          </p:nvSpPr>
          <p:spPr>
            <a:xfrm>
              <a:off x="2977896" y="1578863"/>
              <a:ext cx="186055" cy="615950"/>
            </a:xfrm>
            <a:custGeom>
              <a:avLst/>
              <a:gdLst/>
              <a:ahLst/>
              <a:cxnLst/>
              <a:rect l="l" t="t" r="r" b="b"/>
              <a:pathLst>
                <a:path w="186055" h="615950">
                  <a:moveTo>
                    <a:pt x="185928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185928" y="615696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3B3DD94-574D-8EC2-7B1E-AC7010BE899C}"/>
                </a:ext>
              </a:extLst>
            </p:cNvPr>
            <p:cNvSpPr/>
            <p:nvPr/>
          </p:nvSpPr>
          <p:spPr>
            <a:xfrm>
              <a:off x="3447288" y="4495799"/>
              <a:ext cx="186055" cy="844550"/>
            </a:xfrm>
            <a:custGeom>
              <a:avLst/>
              <a:gdLst/>
              <a:ahLst/>
              <a:cxnLst/>
              <a:rect l="l" t="t" r="r" b="b"/>
              <a:pathLst>
                <a:path w="186054" h="844550">
                  <a:moveTo>
                    <a:pt x="185927" y="0"/>
                  </a:moveTo>
                  <a:lnTo>
                    <a:pt x="0" y="0"/>
                  </a:lnTo>
                  <a:lnTo>
                    <a:pt x="0" y="844296"/>
                  </a:lnTo>
                  <a:lnTo>
                    <a:pt x="185927" y="844296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C5D94D5-0D96-1E69-CF72-A5D77441377E}"/>
                </a:ext>
              </a:extLst>
            </p:cNvPr>
            <p:cNvSpPr/>
            <p:nvPr/>
          </p:nvSpPr>
          <p:spPr>
            <a:xfrm>
              <a:off x="3447288" y="2630424"/>
              <a:ext cx="186055" cy="1865630"/>
            </a:xfrm>
            <a:custGeom>
              <a:avLst/>
              <a:gdLst/>
              <a:ahLst/>
              <a:cxnLst/>
              <a:rect l="l" t="t" r="r" b="b"/>
              <a:pathLst>
                <a:path w="186054" h="1865629">
                  <a:moveTo>
                    <a:pt x="185927" y="0"/>
                  </a:moveTo>
                  <a:lnTo>
                    <a:pt x="0" y="0"/>
                  </a:lnTo>
                  <a:lnTo>
                    <a:pt x="0" y="1865376"/>
                  </a:lnTo>
                  <a:lnTo>
                    <a:pt x="185927" y="1865376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8260DFFF-4557-A0BF-42C5-AACE9D537FCF}"/>
                </a:ext>
              </a:extLst>
            </p:cNvPr>
            <p:cNvSpPr/>
            <p:nvPr/>
          </p:nvSpPr>
          <p:spPr>
            <a:xfrm>
              <a:off x="3447288" y="2188463"/>
              <a:ext cx="186055" cy="441959"/>
            </a:xfrm>
            <a:custGeom>
              <a:avLst/>
              <a:gdLst/>
              <a:ahLst/>
              <a:cxnLst/>
              <a:rect l="l" t="t" r="r" b="b"/>
              <a:pathLst>
                <a:path w="186054" h="441960">
                  <a:moveTo>
                    <a:pt x="185927" y="0"/>
                  </a:moveTo>
                  <a:lnTo>
                    <a:pt x="0" y="0"/>
                  </a:lnTo>
                  <a:lnTo>
                    <a:pt x="0" y="441960"/>
                  </a:lnTo>
                  <a:lnTo>
                    <a:pt x="185927" y="441960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9A30CC9C-F392-BD18-234F-8BE7D82EA13E}"/>
                </a:ext>
              </a:extLst>
            </p:cNvPr>
            <p:cNvSpPr/>
            <p:nvPr/>
          </p:nvSpPr>
          <p:spPr>
            <a:xfrm>
              <a:off x="3447288" y="1578863"/>
              <a:ext cx="186055" cy="609600"/>
            </a:xfrm>
            <a:custGeom>
              <a:avLst/>
              <a:gdLst/>
              <a:ahLst/>
              <a:cxnLst/>
              <a:rect l="l" t="t" r="r" b="b"/>
              <a:pathLst>
                <a:path w="186054" h="609600">
                  <a:moveTo>
                    <a:pt x="185927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85927" y="609600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D5F33FD2-F58C-32A5-9BDC-6A24CBFBF90F}"/>
                </a:ext>
              </a:extLst>
            </p:cNvPr>
            <p:cNvSpPr/>
            <p:nvPr/>
          </p:nvSpPr>
          <p:spPr>
            <a:xfrm>
              <a:off x="3916680" y="4495799"/>
              <a:ext cx="189230" cy="844550"/>
            </a:xfrm>
            <a:custGeom>
              <a:avLst/>
              <a:gdLst/>
              <a:ahLst/>
              <a:cxnLst/>
              <a:rect l="l" t="t" r="r" b="b"/>
              <a:pathLst>
                <a:path w="189229" h="844550">
                  <a:moveTo>
                    <a:pt x="188975" y="0"/>
                  </a:moveTo>
                  <a:lnTo>
                    <a:pt x="0" y="0"/>
                  </a:lnTo>
                  <a:lnTo>
                    <a:pt x="0" y="844296"/>
                  </a:lnTo>
                  <a:lnTo>
                    <a:pt x="188975" y="844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7396E39B-04AE-681E-97B4-BC89547F5F87}"/>
                </a:ext>
              </a:extLst>
            </p:cNvPr>
            <p:cNvSpPr/>
            <p:nvPr/>
          </p:nvSpPr>
          <p:spPr>
            <a:xfrm>
              <a:off x="3916680" y="2648711"/>
              <a:ext cx="189230" cy="1847214"/>
            </a:xfrm>
            <a:custGeom>
              <a:avLst/>
              <a:gdLst/>
              <a:ahLst/>
              <a:cxnLst/>
              <a:rect l="l" t="t" r="r" b="b"/>
              <a:pathLst>
                <a:path w="189229" h="1847214">
                  <a:moveTo>
                    <a:pt x="188975" y="0"/>
                  </a:moveTo>
                  <a:lnTo>
                    <a:pt x="0" y="0"/>
                  </a:lnTo>
                  <a:lnTo>
                    <a:pt x="0" y="1847088"/>
                  </a:lnTo>
                  <a:lnTo>
                    <a:pt x="188975" y="1847088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B1BFB31A-AEFD-BC39-F85E-31A51E9333DD}"/>
                </a:ext>
              </a:extLst>
            </p:cNvPr>
            <p:cNvSpPr/>
            <p:nvPr/>
          </p:nvSpPr>
          <p:spPr>
            <a:xfrm>
              <a:off x="3916680" y="2206751"/>
              <a:ext cx="189230" cy="441959"/>
            </a:xfrm>
            <a:custGeom>
              <a:avLst/>
              <a:gdLst/>
              <a:ahLst/>
              <a:cxnLst/>
              <a:rect l="l" t="t" r="r" b="b"/>
              <a:pathLst>
                <a:path w="189229" h="441960">
                  <a:moveTo>
                    <a:pt x="188975" y="0"/>
                  </a:moveTo>
                  <a:lnTo>
                    <a:pt x="0" y="0"/>
                  </a:lnTo>
                  <a:lnTo>
                    <a:pt x="0" y="441960"/>
                  </a:lnTo>
                  <a:lnTo>
                    <a:pt x="188975" y="441960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41D465C8-2995-17B1-4733-1C4A1AE3106D}"/>
                </a:ext>
              </a:extLst>
            </p:cNvPr>
            <p:cNvSpPr/>
            <p:nvPr/>
          </p:nvSpPr>
          <p:spPr>
            <a:xfrm>
              <a:off x="3916680" y="1578863"/>
              <a:ext cx="189230" cy="628015"/>
            </a:xfrm>
            <a:custGeom>
              <a:avLst/>
              <a:gdLst/>
              <a:ahLst/>
              <a:cxnLst/>
              <a:rect l="l" t="t" r="r" b="b"/>
              <a:pathLst>
                <a:path w="189229" h="628014">
                  <a:moveTo>
                    <a:pt x="188975" y="0"/>
                  </a:moveTo>
                  <a:lnTo>
                    <a:pt x="0" y="0"/>
                  </a:lnTo>
                  <a:lnTo>
                    <a:pt x="0" y="627888"/>
                  </a:lnTo>
                  <a:lnTo>
                    <a:pt x="188975" y="627888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D8C7A650-E07B-D6C5-8EE2-18A0F14A1B4D}"/>
                </a:ext>
              </a:extLst>
            </p:cNvPr>
            <p:cNvSpPr/>
            <p:nvPr/>
          </p:nvSpPr>
          <p:spPr>
            <a:xfrm>
              <a:off x="4386072" y="4538471"/>
              <a:ext cx="189230" cy="802005"/>
            </a:xfrm>
            <a:custGeom>
              <a:avLst/>
              <a:gdLst/>
              <a:ahLst/>
              <a:cxnLst/>
              <a:rect l="l" t="t" r="r" b="b"/>
              <a:pathLst>
                <a:path w="189229" h="802004">
                  <a:moveTo>
                    <a:pt x="188975" y="0"/>
                  </a:moveTo>
                  <a:lnTo>
                    <a:pt x="0" y="0"/>
                  </a:lnTo>
                  <a:lnTo>
                    <a:pt x="0" y="801623"/>
                  </a:lnTo>
                  <a:lnTo>
                    <a:pt x="188975" y="801623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99CA924B-F439-1F0B-57CD-D66701A811D4}"/>
                </a:ext>
              </a:extLst>
            </p:cNvPr>
            <p:cNvSpPr/>
            <p:nvPr/>
          </p:nvSpPr>
          <p:spPr>
            <a:xfrm>
              <a:off x="4386072" y="2691383"/>
              <a:ext cx="189230" cy="1847214"/>
            </a:xfrm>
            <a:custGeom>
              <a:avLst/>
              <a:gdLst/>
              <a:ahLst/>
              <a:cxnLst/>
              <a:rect l="l" t="t" r="r" b="b"/>
              <a:pathLst>
                <a:path w="189229" h="1847214">
                  <a:moveTo>
                    <a:pt x="188975" y="0"/>
                  </a:moveTo>
                  <a:lnTo>
                    <a:pt x="0" y="0"/>
                  </a:lnTo>
                  <a:lnTo>
                    <a:pt x="0" y="1847088"/>
                  </a:lnTo>
                  <a:lnTo>
                    <a:pt x="188975" y="1847088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7F32F1D9-EA55-032B-69C0-E24B525CAF67}"/>
                </a:ext>
              </a:extLst>
            </p:cNvPr>
            <p:cNvSpPr/>
            <p:nvPr/>
          </p:nvSpPr>
          <p:spPr>
            <a:xfrm>
              <a:off x="4386072" y="2246376"/>
              <a:ext cx="189230" cy="445134"/>
            </a:xfrm>
            <a:custGeom>
              <a:avLst/>
              <a:gdLst/>
              <a:ahLst/>
              <a:cxnLst/>
              <a:rect l="l" t="t" r="r" b="b"/>
              <a:pathLst>
                <a:path w="189229" h="445135">
                  <a:moveTo>
                    <a:pt x="188975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188975" y="445008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0FA5701E-7842-A10B-0621-73A9A5259693}"/>
                </a:ext>
              </a:extLst>
            </p:cNvPr>
            <p:cNvSpPr/>
            <p:nvPr/>
          </p:nvSpPr>
          <p:spPr>
            <a:xfrm>
              <a:off x="4386072" y="1578863"/>
              <a:ext cx="189230" cy="668020"/>
            </a:xfrm>
            <a:custGeom>
              <a:avLst/>
              <a:gdLst/>
              <a:ahLst/>
              <a:cxnLst/>
              <a:rect l="l" t="t" r="r" b="b"/>
              <a:pathLst>
                <a:path w="189229" h="668019">
                  <a:moveTo>
                    <a:pt x="188975" y="0"/>
                  </a:moveTo>
                  <a:lnTo>
                    <a:pt x="0" y="0"/>
                  </a:lnTo>
                  <a:lnTo>
                    <a:pt x="0" y="667512"/>
                  </a:lnTo>
                  <a:lnTo>
                    <a:pt x="188975" y="667512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7EB4B884-A72D-EDEF-FCAB-FB1564BFE56E}"/>
                </a:ext>
              </a:extLst>
            </p:cNvPr>
            <p:cNvSpPr/>
            <p:nvPr/>
          </p:nvSpPr>
          <p:spPr>
            <a:xfrm>
              <a:off x="4855464" y="4568952"/>
              <a:ext cx="189230" cy="771525"/>
            </a:xfrm>
            <a:custGeom>
              <a:avLst/>
              <a:gdLst/>
              <a:ahLst/>
              <a:cxnLst/>
              <a:rect l="l" t="t" r="r" b="b"/>
              <a:pathLst>
                <a:path w="189229" h="771525">
                  <a:moveTo>
                    <a:pt x="188975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188975" y="771144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E9CA15B3-EFDD-4C6B-86D3-258FC7694BC2}"/>
                </a:ext>
              </a:extLst>
            </p:cNvPr>
            <p:cNvSpPr/>
            <p:nvPr/>
          </p:nvSpPr>
          <p:spPr>
            <a:xfrm>
              <a:off x="4855464" y="2688336"/>
              <a:ext cx="189230" cy="1880870"/>
            </a:xfrm>
            <a:custGeom>
              <a:avLst/>
              <a:gdLst/>
              <a:ahLst/>
              <a:cxnLst/>
              <a:rect l="l" t="t" r="r" b="b"/>
              <a:pathLst>
                <a:path w="189229" h="1880870">
                  <a:moveTo>
                    <a:pt x="188975" y="0"/>
                  </a:moveTo>
                  <a:lnTo>
                    <a:pt x="0" y="0"/>
                  </a:lnTo>
                  <a:lnTo>
                    <a:pt x="0" y="1880615"/>
                  </a:lnTo>
                  <a:lnTo>
                    <a:pt x="188975" y="1880615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AFCA07C3-1D85-F663-54F5-33447B3B1761}"/>
                </a:ext>
              </a:extLst>
            </p:cNvPr>
            <p:cNvSpPr/>
            <p:nvPr/>
          </p:nvSpPr>
          <p:spPr>
            <a:xfrm>
              <a:off x="4855464" y="2237231"/>
              <a:ext cx="189230" cy="451484"/>
            </a:xfrm>
            <a:custGeom>
              <a:avLst/>
              <a:gdLst/>
              <a:ahLst/>
              <a:cxnLst/>
              <a:rect l="l" t="t" r="r" b="b"/>
              <a:pathLst>
                <a:path w="189229" h="451485">
                  <a:moveTo>
                    <a:pt x="188975" y="0"/>
                  </a:moveTo>
                  <a:lnTo>
                    <a:pt x="0" y="0"/>
                  </a:lnTo>
                  <a:lnTo>
                    <a:pt x="0" y="451103"/>
                  </a:lnTo>
                  <a:lnTo>
                    <a:pt x="188975" y="451103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03204134-D4DC-9123-5DB6-1FD72F27D098}"/>
                </a:ext>
              </a:extLst>
            </p:cNvPr>
            <p:cNvSpPr/>
            <p:nvPr/>
          </p:nvSpPr>
          <p:spPr>
            <a:xfrm>
              <a:off x="4855464" y="1578863"/>
              <a:ext cx="189230" cy="658495"/>
            </a:xfrm>
            <a:custGeom>
              <a:avLst/>
              <a:gdLst/>
              <a:ahLst/>
              <a:cxnLst/>
              <a:rect l="l" t="t" r="r" b="b"/>
              <a:pathLst>
                <a:path w="189229" h="658494">
                  <a:moveTo>
                    <a:pt x="188975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188975" y="658368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EE1E1EDF-FB71-F51F-078B-1A8BE2B91F55}"/>
                </a:ext>
              </a:extLst>
            </p:cNvPr>
            <p:cNvSpPr/>
            <p:nvPr/>
          </p:nvSpPr>
          <p:spPr>
            <a:xfrm>
              <a:off x="5324856" y="4596384"/>
              <a:ext cx="189230" cy="744220"/>
            </a:xfrm>
            <a:custGeom>
              <a:avLst/>
              <a:gdLst/>
              <a:ahLst/>
              <a:cxnLst/>
              <a:rect l="l" t="t" r="r" b="b"/>
              <a:pathLst>
                <a:path w="189229" h="744220">
                  <a:moveTo>
                    <a:pt x="188976" y="0"/>
                  </a:moveTo>
                  <a:lnTo>
                    <a:pt x="0" y="0"/>
                  </a:lnTo>
                  <a:lnTo>
                    <a:pt x="0" y="743712"/>
                  </a:lnTo>
                  <a:lnTo>
                    <a:pt x="188976" y="743712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DEAC907C-C8F2-1399-4F88-E73E7F0A3DF7}"/>
                </a:ext>
              </a:extLst>
            </p:cNvPr>
            <p:cNvSpPr/>
            <p:nvPr/>
          </p:nvSpPr>
          <p:spPr>
            <a:xfrm>
              <a:off x="5324856" y="2682239"/>
              <a:ext cx="189230" cy="1914525"/>
            </a:xfrm>
            <a:custGeom>
              <a:avLst/>
              <a:gdLst/>
              <a:ahLst/>
              <a:cxnLst/>
              <a:rect l="l" t="t" r="r" b="b"/>
              <a:pathLst>
                <a:path w="189229" h="1914525">
                  <a:moveTo>
                    <a:pt x="188976" y="0"/>
                  </a:moveTo>
                  <a:lnTo>
                    <a:pt x="0" y="0"/>
                  </a:lnTo>
                  <a:lnTo>
                    <a:pt x="0" y="1914144"/>
                  </a:lnTo>
                  <a:lnTo>
                    <a:pt x="188976" y="1914144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755645A0-2D1E-903D-F45B-EDA55CB4443C}"/>
                </a:ext>
              </a:extLst>
            </p:cNvPr>
            <p:cNvSpPr/>
            <p:nvPr/>
          </p:nvSpPr>
          <p:spPr>
            <a:xfrm>
              <a:off x="5324856" y="2212847"/>
              <a:ext cx="189230" cy="469900"/>
            </a:xfrm>
            <a:custGeom>
              <a:avLst/>
              <a:gdLst/>
              <a:ahLst/>
              <a:cxnLst/>
              <a:rect l="l" t="t" r="r" b="b"/>
              <a:pathLst>
                <a:path w="189229" h="469900">
                  <a:moveTo>
                    <a:pt x="188976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188976" y="469391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B97E297D-9591-A969-DB73-E175989E26D1}"/>
                </a:ext>
              </a:extLst>
            </p:cNvPr>
            <p:cNvSpPr/>
            <p:nvPr/>
          </p:nvSpPr>
          <p:spPr>
            <a:xfrm>
              <a:off x="5324856" y="1578863"/>
              <a:ext cx="189230" cy="634365"/>
            </a:xfrm>
            <a:custGeom>
              <a:avLst/>
              <a:gdLst/>
              <a:ahLst/>
              <a:cxnLst/>
              <a:rect l="l" t="t" r="r" b="b"/>
              <a:pathLst>
                <a:path w="189229" h="634364">
                  <a:moveTo>
                    <a:pt x="188976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188976" y="633984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884A6E19-D59D-9A00-6BF5-46145211BC44}"/>
                </a:ext>
              </a:extLst>
            </p:cNvPr>
            <p:cNvSpPr/>
            <p:nvPr/>
          </p:nvSpPr>
          <p:spPr>
            <a:xfrm>
              <a:off x="5797296" y="4593336"/>
              <a:ext cx="186055" cy="746760"/>
            </a:xfrm>
            <a:custGeom>
              <a:avLst/>
              <a:gdLst/>
              <a:ahLst/>
              <a:cxnLst/>
              <a:rect l="l" t="t" r="r" b="b"/>
              <a:pathLst>
                <a:path w="186054" h="746760">
                  <a:moveTo>
                    <a:pt x="185927" y="0"/>
                  </a:moveTo>
                  <a:lnTo>
                    <a:pt x="0" y="0"/>
                  </a:lnTo>
                  <a:lnTo>
                    <a:pt x="0" y="746760"/>
                  </a:lnTo>
                  <a:lnTo>
                    <a:pt x="185927" y="746760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B1103CDD-26A3-710C-EA66-995D1C383B25}"/>
                </a:ext>
              </a:extLst>
            </p:cNvPr>
            <p:cNvSpPr/>
            <p:nvPr/>
          </p:nvSpPr>
          <p:spPr>
            <a:xfrm>
              <a:off x="5797296" y="2667000"/>
              <a:ext cx="186055" cy="1926589"/>
            </a:xfrm>
            <a:custGeom>
              <a:avLst/>
              <a:gdLst/>
              <a:ahLst/>
              <a:cxnLst/>
              <a:rect l="l" t="t" r="r" b="b"/>
              <a:pathLst>
                <a:path w="186054" h="1926589">
                  <a:moveTo>
                    <a:pt x="185927" y="0"/>
                  </a:moveTo>
                  <a:lnTo>
                    <a:pt x="0" y="0"/>
                  </a:lnTo>
                  <a:lnTo>
                    <a:pt x="0" y="1926336"/>
                  </a:lnTo>
                  <a:lnTo>
                    <a:pt x="185927" y="1926336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7610B1C7-AFC0-91DA-DA9F-5D06724EC99D}"/>
                </a:ext>
              </a:extLst>
            </p:cNvPr>
            <p:cNvSpPr/>
            <p:nvPr/>
          </p:nvSpPr>
          <p:spPr>
            <a:xfrm>
              <a:off x="5797296" y="2197608"/>
              <a:ext cx="186055" cy="469900"/>
            </a:xfrm>
            <a:custGeom>
              <a:avLst/>
              <a:gdLst/>
              <a:ahLst/>
              <a:cxnLst/>
              <a:rect l="l" t="t" r="r" b="b"/>
              <a:pathLst>
                <a:path w="186054" h="469900">
                  <a:moveTo>
                    <a:pt x="185927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185927" y="469391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40BADD2C-7FA7-D737-0BCC-BFB0AC15EF98}"/>
                </a:ext>
              </a:extLst>
            </p:cNvPr>
            <p:cNvSpPr/>
            <p:nvPr/>
          </p:nvSpPr>
          <p:spPr>
            <a:xfrm>
              <a:off x="5797296" y="1578863"/>
              <a:ext cx="186055" cy="619125"/>
            </a:xfrm>
            <a:custGeom>
              <a:avLst/>
              <a:gdLst/>
              <a:ahLst/>
              <a:cxnLst/>
              <a:rect l="l" t="t" r="r" b="b"/>
              <a:pathLst>
                <a:path w="186054" h="619125">
                  <a:moveTo>
                    <a:pt x="185927" y="0"/>
                  </a:moveTo>
                  <a:lnTo>
                    <a:pt x="0" y="0"/>
                  </a:lnTo>
                  <a:lnTo>
                    <a:pt x="0" y="618744"/>
                  </a:lnTo>
                  <a:lnTo>
                    <a:pt x="185927" y="618744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6B090047-428F-6826-7C4F-6B5D8B861C82}"/>
                </a:ext>
              </a:extLst>
            </p:cNvPr>
            <p:cNvSpPr/>
            <p:nvPr/>
          </p:nvSpPr>
          <p:spPr>
            <a:xfrm>
              <a:off x="6266688" y="4608575"/>
              <a:ext cx="186055" cy="731520"/>
            </a:xfrm>
            <a:custGeom>
              <a:avLst/>
              <a:gdLst/>
              <a:ahLst/>
              <a:cxnLst/>
              <a:rect l="l" t="t" r="r" b="b"/>
              <a:pathLst>
                <a:path w="186054" h="731520">
                  <a:moveTo>
                    <a:pt x="185927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85927" y="731520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6" name="object 35">
              <a:extLst>
                <a:ext uri="{FF2B5EF4-FFF2-40B4-BE49-F238E27FC236}">
                  <a16:creationId xmlns:a16="http://schemas.microsoft.com/office/drawing/2014/main" id="{799100F4-F084-0E6F-B15A-C4C488937DDB}"/>
                </a:ext>
              </a:extLst>
            </p:cNvPr>
            <p:cNvSpPr/>
            <p:nvPr/>
          </p:nvSpPr>
          <p:spPr>
            <a:xfrm>
              <a:off x="6266688" y="2670047"/>
              <a:ext cx="186055" cy="1938655"/>
            </a:xfrm>
            <a:custGeom>
              <a:avLst/>
              <a:gdLst/>
              <a:ahLst/>
              <a:cxnLst/>
              <a:rect l="l" t="t" r="r" b="b"/>
              <a:pathLst>
                <a:path w="186054" h="1938654">
                  <a:moveTo>
                    <a:pt x="185927" y="0"/>
                  </a:moveTo>
                  <a:lnTo>
                    <a:pt x="0" y="0"/>
                  </a:lnTo>
                  <a:lnTo>
                    <a:pt x="0" y="1938527"/>
                  </a:lnTo>
                  <a:lnTo>
                    <a:pt x="185927" y="1938527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742EEEEF-1020-7DA5-2260-77EB7541AE9D}"/>
                </a:ext>
              </a:extLst>
            </p:cNvPr>
            <p:cNvSpPr/>
            <p:nvPr/>
          </p:nvSpPr>
          <p:spPr>
            <a:xfrm>
              <a:off x="6266688" y="2188463"/>
              <a:ext cx="186055" cy="481965"/>
            </a:xfrm>
            <a:custGeom>
              <a:avLst/>
              <a:gdLst/>
              <a:ahLst/>
              <a:cxnLst/>
              <a:rect l="l" t="t" r="r" b="b"/>
              <a:pathLst>
                <a:path w="186054" h="481964">
                  <a:moveTo>
                    <a:pt x="185927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85927" y="481584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4C50FBE6-96E3-2447-DB9E-8AD57BC8ED3D}"/>
                </a:ext>
              </a:extLst>
            </p:cNvPr>
            <p:cNvSpPr/>
            <p:nvPr/>
          </p:nvSpPr>
          <p:spPr>
            <a:xfrm>
              <a:off x="6266688" y="1578863"/>
              <a:ext cx="186055" cy="609600"/>
            </a:xfrm>
            <a:custGeom>
              <a:avLst/>
              <a:gdLst/>
              <a:ahLst/>
              <a:cxnLst/>
              <a:rect l="l" t="t" r="r" b="b"/>
              <a:pathLst>
                <a:path w="186054" h="609600">
                  <a:moveTo>
                    <a:pt x="185927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85927" y="609600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9" name="object 38">
              <a:extLst>
                <a:ext uri="{FF2B5EF4-FFF2-40B4-BE49-F238E27FC236}">
                  <a16:creationId xmlns:a16="http://schemas.microsoft.com/office/drawing/2014/main" id="{0DE6907D-0A04-FAD5-4A1C-39CD5A7FD32F}"/>
                </a:ext>
              </a:extLst>
            </p:cNvPr>
            <p:cNvSpPr/>
            <p:nvPr/>
          </p:nvSpPr>
          <p:spPr>
            <a:xfrm>
              <a:off x="6736079" y="4626863"/>
              <a:ext cx="189230" cy="713740"/>
            </a:xfrm>
            <a:custGeom>
              <a:avLst/>
              <a:gdLst/>
              <a:ahLst/>
              <a:cxnLst/>
              <a:rect l="l" t="t" r="r" b="b"/>
              <a:pathLst>
                <a:path w="189229" h="713739">
                  <a:moveTo>
                    <a:pt x="188975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188975" y="713232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7049C3A4-0A79-6656-A49E-8D2928A916E5}"/>
                </a:ext>
              </a:extLst>
            </p:cNvPr>
            <p:cNvSpPr/>
            <p:nvPr/>
          </p:nvSpPr>
          <p:spPr>
            <a:xfrm>
              <a:off x="6736079" y="2685288"/>
              <a:ext cx="189230" cy="1941830"/>
            </a:xfrm>
            <a:custGeom>
              <a:avLst/>
              <a:gdLst/>
              <a:ahLst/>
              <a:cxnLst/>
              <a:rect l="l" t="t" r="r" b="b"/>
              <a:pathLst>
                <a:path w="189229" h="1941829">
                  <a:moveTo>
                    <a:pt x="188975" y="0"/>
                  </a:moveTo>
                  <a:lnTo>
                    <a:pt x="0" y="0"/>
                  </a:lnTo>
                  <a:lnTo>
                    <a:pt x="0" y="1941576"/>
                  </a:lnTo>
                  <a:lnTo>
                    <a:pt x="188975" y="194157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B8750464-BA16-FDC3-9275-B9ED09A5AA1A}"/>
                </a:ext>
              </a:extLst>
            </p:cNvPr>
            <p:cNvSpPr/>
            <p:nvPr/>
          </p:nvSpPr>
          <p:spPr>
            <a:xfrm>
              <a:off x="6736079" y="2191512"/>
              <a:ext cx="189230" cy="494030"/>
            </a:xfrm>
            <a:custGeom>
              <a:avLst/>
              <a:gdLst/>
              <a:ahLst/>
              <a:cxnLst/>
              <a:rect l="l" t="t" r="r" b="b"/>
              <a:pathLst>
                <a:path w="189229" h="494030">
                  <a:moveTo>
                    <a:pt x="188975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88975" y="493775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2" name="object 41">
              <a:extLst>
                <a:ext uri="{FF2B5EF4-FFF2-40B4-BE49-F238E27FC236}">
                  <a16:creationId xmlns:a16="http://schemas.microsoft.com/office/drawing/2014/main" id="{493E8E65-3DCF-E851-81DD-0000C1D05792}"/>
                </a:ext>
              </a:extLst>
            </p:cNvPr>
            <p:cNvSpPr/>
            <p:nvPr/>
          </p:nvSpPr>
          <p:spPr>
            <a:xfrm>
              <a:off x="6736079" y="1578863"/>
              <a:ext cx="189230" cy="612775"/>
            </a:xfrm>
            <a:custGeom>
              <a:avLst/>
              <a:gdLst/>
              <a:ahLst/>
              <a:cxnLst/>
              <a:rect l="l" t="t" r="r" b="b"/>
              <a:pathLst>
                <a:path w="189229" h="612775">
                  <a:moveTo>
                    <a:pt x="188975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188975" y="612648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3" name="object 42">
              <a:extLst>
                <a:ext uri="{FF2B5EF4-FFF2-40B4-BE49-F238E27FC236}">
                  <a16:creationId xmlns:a16="http://schemas.microsoft.com/office/drawing/2014/main" id="{F6EC648A-E1FC-5769-DE7F-64E002C539F4}"/>
                </a:ext>
              </a:extLst>
            </p:cNvPr>
            <p:cNvSpPr/>
            <p:nvPr/>
          </p:nvSpPr>
          <p:spPr>
            <a:xfrm>
              <a:off x="7205472" y="4620768"/>
              <a:ext cx="189230" cy="719455"/>
            </a:xfrm>
            <a:custGeom>
              <a:avLst/>
              <a:gdLst/>
              <a:ahLst/>
              <a:cxnLst/>
              <a:rect l="l" t="t" r="r" b="b"/>
              <a:pathLst>
                <a:path w="189229" h="719454">
                  <a:moveTo>
                    <a:pt x="188975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188975" y="719327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4" name="object 43">
              <a:extLst>
                <a:ext uri="{FF2B5EF4-FFF2-40B4-BE49-F238E27FC236}">
                  <a16:creationId xmlns:a16="http://schemas.microsoft.com/office/drawing/2014/main" id="{8C3E2559-7D26-3A34-8958-DDA61416D1A1}"/>
                </a:ext>
              </a:extLst>
            </p:cNvPr>
            <p:cNvSpPr/>
            <p:nvPr/>
          </p:nvSpPr>
          <p:spPr>
            <a:xfrm>
              <a:off x="7205472" y="2679191"/>
              <a:ext cx="189230" cy="1941830"/>
            </a:xfrm>
            <a:custGeom>
              <a:avLst/>
              <a:gdLst/>
              <a:ahLst/>
              <a:cxnLst/>
              <a:rect l="l" t="t" r="r" b="b"/>
              <a:pathLst>
                <a:path w="189229" h="1941829">
                  <a:moveTo>
                    <a:pt x="188975" y="0"/>
                  </a:moveTo>
                  <a:lnTo>
                    <a:pt x="0" y="0"/>
                  </a:lnTo>
                  <a:lnTo>
                    <a:pt x="0" y="1941576"/>
                  </a:lnTo>
                  <a:lnTo>
                    <a:pt x="188975" y="194157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5" name="object 44">
              <a:extLst>
                <a:ext uri="{FF2B5EF4-FFF2-40B4-BE49-F238E27FC236}">
                  <a16:creationId xmlns:a16="http://schemas.microsoft.com/office/drawing/2014/main" id="{5BB71AC3-0575-4592-1208-95841C19EAD1}"/>
                </a:ext>
              </a:extLst>
            </p:cNvPr>
            <p:cNvSpPr/>
            <p:nvPr/>
          </p:nvSpPr>
          <p:spPr>
            <a:xfrm>
              <a:off x="7205472" y="2182368"/>
              <a:ext cx="189230" cy="497205"/>
            </a:xfrm>
            <a:custGeom>
              <a:avLst/>
              <a:gdLst/>
              <a:ahLst/>
              <a:cxnLst/>
              <a:rect l="l" t="t" r="r" b="b"/>
              <a:pathLst>
                <a:path w="189229" h="497205">
                  <a:moveTo>
                    <a:pt x="188975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188975" y="496824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6" name="object 45">
              <a:extLst>
                <a:ext uri="{FF2B5EF4-FFF2-40B4-BE49-F238E27FC236}">
                  <a16:creationId xmlns:a16="http://schemas.microsoft.com/office/drawing/2014/main" id="{EABDEBE0-6478-B84B-ED52-0C46796E4E7E}"/>
                </a:ext>
              </a:extLst>
            </p:cNvPr>
            <p:cNvSpPr/>
            <p:nvPr/>
          </p:nvSpPr>
          <p:spPr>
            <a:xfrm>
              <a:off x="7205472" y="1578863"/>
              <a:ext cx="189230" cy="603885"/>
            </a:xfrm>
            <a:custGeom>
              <a:avLst/>
              <a:gdLst/>
              <a:ahLst/>
              <a:cxnLst/>
              <a:rect l="l" t="t" r="r" b="b"/>
              <a:pathLst>
                <a:path w="189229" h="603885">
                  <a:moveTo>
                    <a:pt x="188975" y="0"/>
                  </a:moveTo>
                  <a:lnTo>
                    <a:pt x="0" y="0"/>
                  </a:lnTo>
                  <a:lnTo>
                    <a:pt x="0" y="603503"/>
                  </a:lnTo>
                  <a:lnTo>
                    <a:pt x="188975" y="603503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7" name="object 46">
              <a:extLst>
                <a:ext uri="{FF2B5EF4-FFF2-40B4-BE49-F238E27FC236}">
                  <a16:creationId xmlns:a16="http://schemas.microsoft.com/office/drawing/2014/main" id="{E50B33F5-AF00-59A4-137F-3F07B9441289}"/>
                </a:ext>
              </a:extLst>
            </p:cNvPr>
            <p:cNvSpPr/>
            <p:nvPr/>
          </p:nvSpPr>
          <p:spPr>
            <a:xfrm>
              <a:off x="7674864" y="4614671"/>
              <a:ext cx="189230" cy="725805"/>
            </a:xfrm>
            <a:custGeom>
              <a:avLst/>
              <a:gdLst/>
              <a:ahLst/>
              <a:cxnLst/>
              <a:rect l="l" t="t" r="r" b="b"/>
              <a:pathLst>
                <a:path w="189229" h="725804">
                  <a:moveTo>
                    <a:pt x="188975" y="0"/>
                  </a:moveTo>
                  <a:lnTo>
                    <a:pt x="0" y="0"/>
                  </a:lnTo>
                  <a:lnTo>
                    <a:pt x="0" y="725423"/>
                  </a:lnTo>
                  <a:lnTo>
                    <a:pt x="188975" y="725423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8" name="object 47">
              <a:extLst>
                <a:ext uri="{FF2B5EF4-FFF2-40B4-BE49-F238E27FC236}">
                  <a16:creationId xmlns:a16="http://schemas.microsoft.com/office/drawing/2014/main" id="{A664C2FC-2F67-27B2-02A5-D0BC7EA666B0}"/>
                </a:ext>
              </a:extLst>
            </p:cNvPr>
            <p:cNvSpPr/>
            <p:nvPr/>
          </p:nvSpPr>
          <p:spPr>
            <a:xfrm>
              <a:off x="7674864" y="2697480"/>
              <a:ext cx="189230" cy="1917700"/>
            </a:xfrm>
            <a:custGeom>
              <a:avLst/>
              <a:gdLst/>
              <a:ahLst/>
              <a:cxnLst/>
              <a:rect l="l" t="t" r="r" b="b"/>
              <a:pathLst>
                <a:path w="189229" h="1917700">
                  <a:moveTo>
                    <a:pt x="188975" y="0"/>
                  </a:moveTo>
                  <a:lnTo>
                    <a:pt x="0" y="0"/>
                  </a:lnTo>
                  <a:lnTo>
                    <a:pt x="0" y="1917192"/>
                  </a:lnTo>
                  <a:lnTo>
                    <a:pt x="188975" y="1917192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9" name="object 48">
              <a:extLst>
                <a:ext uri="{FF2B5EF4-FFF2-40B4-BE49-F238E27FC236}">
                  <a16:creationId xmlns:a16="http://schemas.microsoft.com/office/drawing/2014/main" id="{2041CED5-BF5A-E42C-093A-E6E53DE42EF4}"/>
                </a:ext>
              </a:extLst>
            </p:cNvPr>
            <p:cNvSpPr/>
            <p:nvPr/>
          </p:nvSpPr>
          <p:spPr>
            <a:xfrm>
              <a:off x="7674864" y="2203704"/>
              <a:ext cx="189230" cy="494030"/>
            </a:xfrm>
            <a:custGeom>
              <a:avLst/>
              <a:gdLst/>
              <a:ahLst/>
              <a:cxnLst/>
              <a:rect l="l" t="t" r="r" b="b"/>
              <a:pathLst>
                <a:path w="189229" h="494030">
                  <a:moveTo>
                    <a:pt x="188975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88975" y="493775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0" name="object 49">
              <a:extLst>
                <a:ext uri="{FF2B5EF4-FFF2-40B4-BE49-F238E27FC236}">
                  <a16:creationId xmlns:a16="http://schemas.microsoft.com/office/drawing/2014/main" id="{4A5B6C53-1C13-B389-2D02-5008E16D4378}"/>
                </a:ext>
              </a:extLst>
            </p:cNvPr>
            <p:cNvSpPr/>
            <p:nvPr/>
          </p:nvSpPr>
          <p:spPr>
            <a:xfrm>
              <a:off x="7674864" y="1578863"/>
              <a:ext cx="189230" cy="624840"/>
            </a:xfrm>
            <a:custGeom>
              <a:avLst/>
              <a:gdLst/>
              <a:ahLst/>
              <a:cxnLst/>
              <a:rect l="l" t="t" r="r" b="b"/>
              <a:pathLst>
                <a:path w="189229" h="624839">
                  <a:moveTo>
                    <a:pt x="188975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188975" y="624839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1" name="object 50">
              <a:extLst>
                <a:ext uri="{FF2B5EF4-FFF2-40B4-BE49-F238E27FC236}">
                  <a16:creationId xmlns:a16="http://schemas.microsoft.com/office/drawing/2014/main" id="{01E4CEE6-F544-55BC-6113-7493FD4221A2}"/>
                </a:ext>
              </a:extLst>
            </p:cNvPr>
            <p:cNvSpPr/>
            <p:nvPr/>
          </p:nvSpPr>
          <p:spPr>
            <a:xfrm>
              <a:off x="8147304" y="4617719"/>
              <a:ext cx="186055" cy="722630"/>
            </a:xfrm>
            <a:custGeom>
              <a:avLst/>
              <a:gdLst/>
              <a:ahLst/>
              <a:cxnLst/>
              <a:rect l="l" t="t" r="r" b="b"/>
              <a:pathLst>
                <a:path w="186054" h="722629">
                  <a:moveTo>
                    <a:pt x="185927" y="0"/>
                  </a:moveTo>
                  <a:lnTo>
                    <a:pt x="0" y="0"/>
                  </a:lnTo>
                  <a:lnTo>
                    <a:pt x="0" y="722375"/>
                  </a:lnTo>
                  <a:lnTo>
                    <a:pt x="185927" y="722375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2" name="object 51">
              <a:extLst>
                <a:ext uri="{FF2B5EF4-FFF2-40B4-BE49-F238E27FC236}">
                  <a16:creationId xmlns:a16="http://schemas.microsoft.com/office/drawing/2014/main" id="{2B751792-071C-C3A5-ED08-FF4B0FBAA746}"/>
                </a:ext>
              </a:extLst>
            </p:cNvPr>
            <p:cNvSpPr/>
            <p:nvPr/>
          </p:nvSpPr>
          <p:spPr>
            <a:xfrm>
              <a:off x="8147304" y="2688336"/>
              <a:ext cx="186055" cy="1929764"/>
            </a:xfrm>
            <a:custGeom>
              <a:avLst/>
              <a:gdLst/>
              <a:ahLst/>
              <a:cxnLst/>
              <a:rect l="l" t="t" r="r" b="b"/>
              <a:pathLst>
                <a:path w="186054" h="1929764">
                  <a:moveTo>
                    <a:pt x="185927" y="0"/>
                  </a:moveTo>
                  <a:lnTo>
                    <a:pt x="0" y="0"/>
                  </a:lnTo>
                  <a:lnTo>
                    <a:pt x="0" y="1929383"/>
                  </a:lnTo>
                  <a:lnTo>
                    <a:pt x="185927" y="1929383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3" name="object 52">
              <a:extLst>
                <a:ext uri="{FF2B5EF4-FFF2-40B4-BE49-F238E27FC236}">
                  <a16:creationId xmlns:a16="http://schemas.microsoft.com/office/drawing/2014/main" id="{9D6549A1-3E0D-95B1-2F25-726C09AA0298}"/>
                </a:ext>
              </a:extLst>
            </p:cNvPr>
            <p:cNvSpPr/>
            <p:nvPr/>
          </p:nvSpPr>
          <p:spPr>
            <a:xfrm>
              <a:off x="8147304" y="2194559"/>
              <a:ext cx="186055" cy="494030"/>
            </a:xfrm>
            <a:custGeom>
              <a:avLst/>
              <a:gdLst/>
              <a:ahLst/>
              <a:cxnLst/>
              <a:rect l="l" t="t" r="r" b="b"/>
              <a:pathLst>
                <a:path w="186054" h="494030">
                  <a:moveTo>
                    <a:pt x="185927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85927" y="493775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4" name="object 53">
              <a:extLst>
                <a:ext uri="{FF2B5EF4-FFF2-40B4-BE49-F238E27FC236}">
                  <a16:creationId xmlns:a16="http://schemas.microsoft.com/office/drawing/2014/main" id="{02C35ACC-2445-4B54-FC9E-F26F69571A82}"/>
                </a:ext>
              </a:extLst>
            </p:cNvPr>
            <p:cNvSpPr/>
            <p:nvPr/>
          </p:nvSpPr>
          <p:spPr>
            <a:xfrm>
              <a:off x="8147304" y="1578863"/>
              <a:ext cx="186055" cy="615950"/>
            </a:xfrm>
            <a:custGeom>
              <a:avLst/>
              <a:gdLst/>
              <a:ahLst/>
              <a:cxnLst/>
              <a:rect l="l" t="t" r="r" b="b"/>
              <a:pathLst>
                <a:path w="186054" h="615950">
                  <a:moveTo>
                    <a:pt x="185927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185927" y="615696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5" name="object 54">
              <a:extLst>
                <a:ext uri="{FF2B5EF4-FFF2-40B4-BE49-F238E27FC236}">
                  <a16:creationId xmlns:a16="http://schemas.microsoft.com/office/drawing/2014/main" id="{5F30D3A5-D124-9170-C5E0-78C9FF456686}"/>
                </a:ext>
              </a:extLst>
            </p:cNvPr>
            <p:cNvSpPr/>
            <p:nvPr/>
          </p:nvSpPr>
          <p:spPr>
            <a:xfrm>
              <a:off x="8616696" y="4605528"/>
              <a:ext cx="186055" cy="734695"/>
            </a:xfrm>
            <a:custGeom>
              <a:avLst/>
              <a:gdLst/>
              <a:ahLst/>
              <a:cxnLst/>
              <a:rect l="l" t="t" r="r" b="b"/>
              <a:pathLst>
                <a:path w="186054" h="734695">
                  <a:moveTo>
                    <a:pt x="185927" y="0"/>
                  </a:moveTo>
                  <a:lnTo>
                    <a:pt x="0" y="0"/>
                  </a:lnTo>
                  <a:lnTo>
                    <a:pt x="0" y="734568"/>
                  </a:lnTo>
                  <a:lnTo>
                    <a:pt x="185927" y="734568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6" name="object 55">
              <a:extLst>
                <a:ext uri="{FF2B5EF4-FFF2-40B4-BE49-F238E27FC236}">
                  <a16:creationId xmlns:a16="http://schemas.microsoft.com/office/drawing/2014/main" id="{A1CD7A50-72E0-787C-89F4-E74E530FEF7C}"/>
                </a:ext>
              </a:extLst>
            </p:cNvPr>
            <p:cNvSpPr/>
            <p:nvPr/>
          </p:nvSpPr>
          <p:spPr>
            <a:xfrm>
              <a:off x="8616696" y="2667000"/>
              <a:ext cx="186055" cy="1938655"/>
            </a:xfrm>
            <a:custGeom>
              <a:avLst/>
              <a:gdLst/>
              <a:ahLst/>
              <a:cxnLst/>
              <a:rect l="l" t="t" r="r" b="b"/>
              <a:pathLst>
                <a:path w="186054" h="1938654">
                  <a:moveTo>
                    <a:pt x="185927" y="0"/>
                  </a:moveTo>
                  <a:lnTo>
                    <a:pt x="0" y="0"/>
                  </a:lnTo>
                  <a:lnTo>
                    <a:pt x="0" y="1938527"/>
                  </a:lnTo>
                  <a:lnTo>
                    <a:pt x="185927" y="1938527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7" name="object 56">
              <a:extLst>
                <a:ext uri="{FF2B5EF4-FFF2-40B4-BE49-F238E27FC236}">
                  <a16:creationId xmlns:a16="http://schemas.microsoft.com/office/drawing/2014/main" id="{63477F8E-D166-7CBD-AD08-6CE78AECFE13}"/>
                </a:ext>
              </a:extLst>
            </p:cNvPr>
            <p:cNvSpPr/>
            <p:nvPr/>
          </p:nvSpPr>
          <p:spPr>
            <a:xfrm>
              <a:off x="8616696" y="2173223"/>
              <a:ext cx="186055" cy="494030"/>
            </a:xfrm>
            <a:custGeom>
              <a:avLst/>
              <a:gdLst/>
              <a:ahLst/>
              <a:cxnLst/>
              <a:rect l="l" t="t" r="r" b="b"/>
              <a:pathLst>
                <a:path w="186054" h="494030">
                  <a:moveTo>
                    <a:pt x="185927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85927" y="493775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8" name="object 57">
              <a:extLst>
                <a:ext uri="{FF2B5EF4-FFF2-40B4-BE49-F238E27FC236}">
                  <a16:creationId xmlns:a16="http://schemas.microsoft.com/office/drawing/2014/main" id="{29BE68AF-A315-8726-78D0-CB168D5036B2}"/>
                </a:ext>
              </a:extLst>
            </p:cNvPr>
            <p:cNvSpPr/>
            <p:nvPr/>
          </p:nvSpPr>
          <p:spPr>
            <a:xfrm>
              <a:off x="8616696" y="1578863"/>
              <a:ext cx="186055" cy="594360"/>
            </a:xfrm>
            <a:custGeom>
              <a:avLst/>
              <a:gdLst/>
              <a:ahLst/>
              <a:cxnLst/>
              <a:rect l="l" t="t" r="r" b="b"/>
              <a:pathLst>
                <a:path w="186054" h="594360">
                  <a:moveTo>
                    <a:pt x="185927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185927" y="594360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9" name="object 58">
              <a:extLst>
                <a:ext uri="{FF2B5EF4-FFF2-40B4-BE49-F238E27FC236}">
                  <a16:creationId xmlns:a16="http://schemas.microsoft.com/office/drawing/2014/main" id="{4110EC82-CF5F-4547-58CF-221F9F717852}"/>
                </a:ext>
              </a:extLst>
            </p:cNvPr>
            <p:cNvSpPr/>
            <p:nvPr/>
          </p:nvSpPr>
          <p:spPr>
            <a:xfrm>
              <a:off x="2836164" y="5338572"/>
              <a:ext cx="6108700" cy="48895"/>
            </a:xfrm>
            <a:custGeom>
              <a:avLst/>
              <a:gdLst/>
              <a:ahLst/>
              <a:cxnLst/>
              <a:rect l="l" t="t" r="r" b="b"/>
              <a:pathLst>
                <a:path w="6108700" h="48895">
                  <a:moveTo>
                    <a:pt x="0" y="0"/>
                  </a:moveTo>
                  <a:lnTo>
                    <a:pt x="6108192" y="0"/>
                  </a:lnTo>
                </a:path>
                <a:path w="6108700" h="48895">
                  <a:moveTo>
                    <a:pt x="0" y="0"/>
                  </a:moveTo>
                  <a:lnTo>
                    <a:pt x="0" y="48767"/>
                  </a:lnTo>
                </a:path>
                <a:path w="6108700" h="48895">
                  <a:moveTo>
                    <a:pt x="469391" y="0"/>
                  </a:moveTo>
                  <a:lnTo>
                    <a:pt x="469391" y="48767"/>
                  </a:lnTo>
                </a:path>
                <a:path w="6108700" h="48895">
                  <a:moveTo>
                    <a:pt x="938784" y="0"/>
                  </a:moveTo>
                  <a:lnTo>
                    <a:pt x="938784" y="48767"/>
                  </a:lnTo>
                </a:path>
                <a:path w="6108700" h="48895">
                  <a:moveTo>
                    <a:pt x="1408176" y="0"/>
                  </a:moveTo>
                  <a:lnTo>
                    <a:pt x="1408176" y="48767"/>
                  </a:lnTo>
                </a:path>
                <a:path w="6108700" h="48895">
                  <a:moveTo>
                    <a:pt x="1880615" y="0"/>
                  </a:moveTo>
                  <a:lnTo>
                    <a:pt x="1880615" y="48767"/>
                  </a:lnTo>
                </a:path>
                <a:path w="6108700" h="48895">
                  <a:moveTo>
                    <a:pt x="2350008" y="0"/>
                  </a:moveTo>
                  <a:lnTo>
                    <a:pt x="2350008" y="48767"/>
                  </a:lnTo>
                </a:path>
                <a:path w="6108700" h="48895">
                  <a:moveTo>
                    <a:pt x="2819400" y="0"/>
                  </a:moveTo>
                  <a:lnTo>
                    <a:pt x="2819400" y="48767"/>
                  </a:lnTo>
                </a:path>
                <a:path w="6108700" h="48895">
                  <a:moveTo>
                    <a:pt x="3288791" y="0"/>
                  </a:moveTo>
                  <a:lnTo>
                    <a:pt x="3288791" y="48767"/>
                  </a:lnTo>
                </a:path>
                <a:path w="6108700" h="48895">
                  <a:moveTo>
                    <a:pt x="3758184" y="0"/>
                  </a:moveTo>
                  <a:lnTo>
                    <a:pt x="3758184" y="48767"/>
                  </a:lnTo>
                </a:path>
                <a:path w="6108700" h="48895">
                  <a:moveTo>
                    <a:pt x="4227576" y="0"/>
                  </a:moveTo>
                  <a:lnTo>
                    <a:pt x="4227576" y="48767"/>
                  </a:lnTo>
                </a:path>
                <a:path w="6108700" h="48895">
                  <a:moveTo>
                    <a:pt x="4700016" y="0"/>
                  </a:moveTo>
                  <a:lnTo>
                    <a:pt x="4700016" y="48767"/>
                  </a:lnTo>
                </a:path>
                <a:path w="6108700" h="48895">
                  <a:moveTo>
                    <a:pt x="5169408" y="0"/>
                  </a:moveTo>
                  <a:lnTo>
                    <a:pt x="5169408" y="48767"/>
                  </a:lnTo>
                </a:path>
                <a:path w="6108700" h="48895">
                  <a:moveTo>
                    <a:pt x="5638800" y="0"/>
                  </a:moveTo>
                  <a:lnTo>
                    <a:pt x="5638800" y="48767"/>
                  </a:lnTo>
                </a:path>
                <a:path w="6108700" h="48895">
                  <a:moveTo>
                    <a:pt x="6108192" y="0"/>
                  </a:moveTo>
                  <a:lnTo>
                    <a:pt x="6108192" y="48767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0" name="object 59">
            <a:extLst>
              <a:ext uri="{FF2B5EF4-FFF2-40B4-BE49-F238E27FC236}">
                <a16:creationId xmlns:a16="http://schemas.microsoft.com/office/drawing/2014/main" id="{237A9BF8-57EC-F92F-4BAF-0DD11C2CDE98}"/>
              </a:ext>
            </a:extLst>
          </p:cNvPr>
          <p:cNvSpPr txBox="1"/>
          <p:nvPr/>
        </p:nvSpPr>
        <p:spPr>
          <a:xfrm>
            <a:off x="3384519" y="3506791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1" name="object 60">
            <a:extLst>
              <a:ext uri="{FF2B5EF4-FFF2-40B4-BE49-F238E27FC236}">
                <a16:creationId xmlns:a16="http://schemas.microsoft.com/office/drawing/2014/main" id="{BC7FD3F3-B0E7-3537-6FCB-12CAD4E2FFE9}"/>
              </a:ext>
            </a:extLst>
          </p:cNvPr>
          <p:cNvSpPr txBox="1"/>
          <p:nvPr/>
        </p:nvSpPr>
        <p:spPr>
          <a:xfrm>
            <a:off x="3737038" y="3516601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2" name="object 61">
            <a:extLst>
              <a:ext uri="{FF2B5EF4-FFF2-40B4-BE49-F238E27FC236}">
                <a16:creationId xmlns:a16="http://schemas.microsoft.com/office/drawing/2014/main" id="{E8D6A4EA-1BE5-7EA1-4934-6347BA3AB033}"/>
              </a:ext>
            </a:extLst>
          </p:cNvPr>
          <p:cNvSpPr txBox="1"/>
          <p:nvPr/>
        </p:nvSpPr>
        <p:spPr>
          <a:xfrm>
            <a:off x="4089463" y="3516601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3" name="object 62">
            <a:extLst>
              <a:ext uri="{FF2B5EF4-FFF2-40B4-BE49-F238E27FC236}">
                <a16:creationId xmlns:a16="http://schemas.microsoft.com/office/drawing/2014/main" id="{D0E9B9B8-6520-921D-3E92-710B2711750D}"/>
              </a:ext>
            </a:extLst>
          </p:cNvPr>
          <p:cNvSpPr txBox="1"/>
          <p:nvPr/>
        </p:nvSpPr>
        <p:spPr>
          <a:xfrm>
            <a:off x="4441812" y="3532296"/>
            <a:ext cx="141321" cy="34956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21.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4" name="object 63">
            <a:extLst>
              <a:ext uri="{FF2B5EF4-FFF2-40B4-BE49-F238E27FC236}">
                <a16:creationId xmlns:a16="http://schemas.microsoft.com/office/drawing/2014/main" id="{8079E397-5CA7-2D65-915D-8A587444F11A}"/>
              </a:ext>
            </a:extLst>
          </p:cNvPr>
          <p:cNvSpPr txBox="1"/>
          <p:nvPr/>
        </p:nvSpPr>
        <p:spPr>
          <a:xfrm>
            <a:off x="4794695" y="3542761"/>
            <a:ext cx="141321" cy="3500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5" name="object 64">
            <a:extLst>
              <a:ext uri="{FF2B5EF4-FFF2-40B4-BE49-F238E27FC236}">
                <a16:creationId xmlns:a16="http://schemas.microsoft.com/office/drawing/2014/main" id="{5D641FCA-75A8-EAEF-9257-458F2924563A}"/>
              </a:ext>
            </a:extLst>
          </p:cNvPr>
          <p:cNvSpPr txBox="1"/>
          <p:nvPr/>
        </p:nvSpPr>
        <p:spPr>
          <a:xfrm>
            <a:off x="5147214" y="3553463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6" name="object 65">
            <a:extLst>
              <a:ext uri="{FF2B5EF4-FFF2-40B4-BE49-F238E27FC236}">
                <a16:creationId xmlns:a16="http://schemas.microsoft.com/office/drawing/2014/main" id="{77E293AC-748E-A8D2-B9AF-59CE37D2ADE4}"/>
              </a:ext>
            </a:extLst>
          </p:cNvPr>
          <p:cNvSpPr txBox="1"/>
          <p:nvPr/>
        </p:nvSpPr>
        <p:spPr>
          <a:xfrm>
            <a:off x="5499564" y="3552664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19.9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7" name="object 66">
            <a:extLst>
              <a:ext uri="{FF2B5EF4-FFF2-40B4-BE49-F238E27FC236}">
                <a16:creationId xmlns:a16="http://schemas.microsoft.com/office/drawing/2014/main" id="{C9BCDA3C-C032-2658-2364-6D65D1A41CFA}"/>
              </a:ext>
            </a:extLst>
          </p:cNvPr>
          <p:cNvSpPr txBox="1"/>
          <p:nvPr/>
        </p:nvSpPr>
        <p:spPr>
          <a:xfrm>
            <a:off x="5852445" y="3558035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8" name="object 67">
            <a:extLst>
              <a:ext uri="{FF2B5EF4-FFF2-40B4-BE49-F238E27FC236}">
                <a16:creationId xmlns:a16="http://schemas.microsoft.com/office/drawing/2014/main" id="{0491602C-12D5-CE6C-DA58-51BC6088A209}"/>
              </a:ext>
            </a:extLst>
          </p:cNvPr>
          <p:cNvSpPr txBox="1"/>
          <p:nvPr/>
        </p:nvSpPr>
        <p:spPr>
          <a:xfrm>
            <a:off x="6204966" y="3565274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9" name="object 68">
            <a:extLst>
              <a:ext uri="{FF2B5EF4-FFF2-40B4-BE49-F238E27FC236}">
                <a16:creationId xmlns:a16="http://schemas.microsoft.com/office/drawing/2014/main" id="{36B30CB7-618A-5671-B3D6-5D321A248EF3}"/>
              </a:ext>
            </a:extLst>
          </p:cNvPr>
          <p:cNvSpPr txBox="1"/>
          <p:nvPr/>
        </p:nvSpPr>
        <p:spPr>
          <a:xfrm>
            <a:off x="6557487" y="3562988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0" name="object 69">
            <a:extLst>
              <a:ext uri="{FF2B5EF4-FFF2-40B4-BE49-F238E27FC236}">
                <a16:creationId xmlns:a16="http://schemas.microsoft.com/office/drawing/2014/main" id="{6F071C66-99B7-D869-3C28-73F85C62FC9E}"/>
              </a:ext>
            </a:extLst>
          </p:cNvPr>
          <p:cNvSpPr txBox="1"/>
          <p:nvPr/>
        </p:nvSpPr>
        <p:spPr>
          <a:xfrm>
            <a:off x="6910197" y="3560193"/>
            <a:ext cx="141321" cy="3500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1" name="object 70">
            <a:extLst>
              <a:ext uri="{FF2B5EF4-FFF2-40B4-BE49-F238E27FC236}">
                <a16:creationId xmlns:a16="http://schemas.microsoft.com/office/drawing/2014/main" id="{148FCB40-871D-E78B-23C9-E33695552F48}"/>
              </a:ext>
            </a:extLst>
          </p:cNvPr>
          <p:cNvSpPr txBox="1"/>
          <p:nvPr/>
        </p:nvSpPr>
        <p:spPr>
          <a:xfrm>
            <a:off x="7262717" y="3561705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2" name="object 71">
            <a:extLst>
              <a:ext uri="{FF2B5EF4-FFF2-40B4-BE49-F238E27FC236}">
                <a16:creationId xmlns:a16="http://schemas.microsoft.com/office/drawing/2014/main" id="{4504B1D8-7901-1673-83F8-B01A93975F61}"/>
              </a:ext>
            </a:extLst>
          </p:cNvPr>
          <p:cNvSpPr txBox="1"/>
          <p:nvPr/>
        </p:nvSpPr>
        <p:spPr>
          <a:xfrm>
            <a:off x="7615238" y="3556606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3" name="object 72">
            <a:extLst>
              <a:ext uri="{FF2B5EF4-FFF2-40B4-BE49-F238E27FC236}">
                <a16:creationId xmlns:a16="http://schemas.microsoft.com/office/drawing/2014/main" id="{C50F94EF-A2CB-E8A3-3EBB-BB4C0E0206B0}"/>
              </a:ext>
            </a:extLst>
          </p:cNvPr>
          <p:cNvSpPr txBox="1"/>
          <p:nvPr/>
        </p:nvSpPr>
        <p:spPr>
          <a:xfrm>
            <a:off x="3384519" y="2491140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4" name="object 73">
            <a:extLst>
              <a:ext uri="{FF2B5EF4-FFF2-40B4-BE49-F238E27FC236}">
                <a16:creationId xmlns:a16="http://schemas.microsoft.com/office/drawing/2014/main" id="{1778F10A-B0CF-3D18-3D52-31306D2C129A}"/>
              </a:ext>
            </a:extLst>
          </p:cNvPr>
          <p:cNvSpPr txBox="1"/>
          <p:nvPr/>
        </p:nvSpPr>
        <p:spPr>
          <a:xfrm>
            <a:off x="3737038" y="2500284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5" name="object 74">
            <a:extLst>
              <a:ext uri="{FF2B5EF4-FFF2-40B4-BE49-F238E27FC236}">
                <a16:creationId xmlns:a16="http://schemas.microsoft.com/office/drawing/2014/main" id="{5C16F346-AEB3-18EA-231F-80BAD2B4CF55}"/>
              </a:ext>
            </a:extLst>
          </p:cNvPr>
          <p:cNvSpPr txBox="1"/>
          <p:nvPr/>
        </p:nvSpPr>
        <p:spPr>
          <a:xfrm>
            <a:off x="4089463" y="2506690"/>
            <a:ext cx="141321" cy="3500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49.1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6" name="object 75">
            <a:extLst>
              <a:ext uri="{FF2B5EF4-FFF2-40B4-BE49-F238E27FC236}">
                <a16:creationId xmlns:a16="http://schemas.microsoft.com/office/drawing/2014/main" id="{58ADEF59-E90E-C897-F58F-B547AC5B8E87}"/>
              </a:ext>
            </a:extLst>
          </p:cNvPr>
          <p:cNvSpPr txBox="1"/>
          <p:nvPr/>
        </p:nvSpPr>
        <p:spPr>
          <a:xfrm>
            <a:off x="4441812" y="2539108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49.1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7" name="object 76">
            <a:extLst>
              <a:ext uri="{FF2B5EF4-FFF2-40B4-BE49-F238E27FC236}">
                <a16:creationId xmlns:a16="http://schemas.microsoft.com/office/drawing/2014/main" id="{1438FEE2-66EF-8D1E-D219-7B12976D2404}"/>
              </a:ext>
            </a:extLst>
          </p:cNvPr>
          <p:cNvSpPr txBox="1"/>
          <p:nvPr/>
        </p:nvSpPr>
        <p:spPr>
          <a:xfrm>
            <a:off x="4794695" y="2548290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8" name="object 77">
            <a:extLst>
              <a:ext uri="{FF2B5EF4-FFF2-40B4-BE49-F238E27FC236}">
                <a16:creationId xmlns:a16="http://schemas.microsoft.com/office/drawing/2014/main" id="{87D4644C-553A-49A2-D881-E2EE365B8010}"/>
              </a:ext>
            </a:extLst>
          </p:cNvPr>
          <p:cNvSpPr txBox="1"/>
          <p:nvPr/>
        </p:nvSpPr>
        <p:spPr>
          <a:xfrm>
            <a:off x="5147214" y="2555553"/>
            <a:ext cx="141321" cy="3500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50.9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9" name="object 78">
            <a:extLst>
              <a:ext uri="{FF2B5EF4-FFF2-40B4-BE49-F238E27FC236}">
                <a16:creationId xmlns:a16="http://schemas.microsoft.com/office/drawing/2014/main" id="{25321102-1B72-372E-1E37-06C6BD4B4C56}"/>
              </a:ext>
            </a:extLst>
          </p:cNvPr>
          <p:cNvSpPr txBox="1"/>
          <p:nvPr/>
        </p:nvSpPr>
        <p:spPr>
          <a:xfrm>
            <a:off x="5499564" y="2550174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51.2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0" name="object 79">
            <a:extLst>
              <a:ext uri="{FF2B5EF4-FFF2-40B4-BE49-F238E27FC236}">
                <a16:creationId xmlns:a16="http://schemas.microsoft.com/office/drawing/2014/main" id="{8D12315B-8123-8F66-4817-377CDA027542}"/>
              </a:ext>
            </a:extLst>
          </p:cNvPr>
          <p:cNvSpPr txBox="1"/>
          <p:nvPr/>
        </p:nvSpPr>
        <p:spPr>
          <a:xfrm>
            <a:off x="5852445" y="2555815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51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1" name="object 80">
            <a:extLst>
              <a:ext uri="{FF2B5EF4-FFF2-40B4-BE49-F238E27FC236}">
                <a16:creationId xmlns:a16="http://schemas.microsoft.com/office/drawing/2014/main" id="{DAB41613-2DC8-17EC-A58B-2D972493B214}"/>
              </a:ext>
            </a:extLst>
          </p:cNvPr>
          <p:cNvSpPr txBox="1"/>
          <p:nvPr/>
        </p:nvSpPr>
        <p:spPr>
          <a:xfrm>
            <a:off x="6204966" y="2568864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51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2" name="object 81">
            <a:extLst>
              <a:ext uri="{FF2B5EF4-FFF2-40B4-BE49-F238E27FC236}">
                <a16:creationId xmlns:a16="http://schemas.microsoft.com/office/drawing/2014/main" id="{7B9BF512-9473-404B-E3CB-7417C5821DF3}"/>
              </a:ext>
            </a:extLst>
          </p:cNvPr>
          <p:cNvSpPr txBox="1"/>
          <p:nvPr/>
        </p:nvSpPr>
        <p:spPr>
          <a:xfrm>
            <a:off x="6557487" y="2564959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51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3" name="object 82">
            <a:extLst>
              <a:ext uri="{FF2B5EF4-FFF2-40B4-BE49-F238E27FC236}">
                <a16:creationId xmlns:a16="http://schemas.microsoft.com/office/drawing/2014/main" id="{CE860A57-CA51-5900-7DCA-D847A3E3A525}"/>
              </a:ext>
            </a:extLst>
          </p:cNvPr>
          <p:cNvSpPr txBox="1"/>
          <p:nvPr/>
        </p:nvSpPr>
        <p:spPr>
          <a:xfrm>
            <a:off x="6910197" y="2569531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51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4" name="object 83">
            <a:extLst>
              <a:ext uri="{FF2B5EF4-FFF2-40B4-BE49-F238E27FC236}">
                <a16:creationId xmlns:a16="http://schemas.microsoft.com/office/drawing/2014/main" id="{716254F6-4F5A-3403-3B17-EF4C0643AA34}"/>
              </a:ext>
            </a:extLst>
          </p:cNvPr>
          <p:cNvSpPr txBox="1"/>
          <p:nvPr/>
        </p:nvSpPr>
        <p:spPr>
          <a:xfrm>
            <a:off x="7262717" y="2567245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51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5" name="object 84">
            <a:extLst>
              <a:ext uri="{FF2B5EF4-FFF2-40B4-BE49-F238E27FC236}">
                <a16:creationId xmlns:a16="http://schemas.microsoft.com/office/drawing/2014/main" id="{7724499F-1764-006D-6257-944889493140}"/>
              </a:ext>
            </a:extLst>
          </p:cNvPr>
          <p:cNvSpPr txBox="1"/>
          <p:nvPr/>
        </p:nvSpPr>
        <p:spPr>
          <a:xfrm>
            <a:off x="7615238" y="2553338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51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6" name="object 85">
            <a:extLst>
              <a:ext uri="{FF2B5EF4-FFF2-40B4-BE49-F238E27FC236}">
                <a16:creationId xmlns:a16="http://schemas.microsoft.com/office/drawing/2014/main" id="{34326AAF-7719-DBB8-0F5A-1ABE194A1232}"/>
              </a:ext>
            </a:extLst>
          </p:cNvPr>
          <p:cNvSpPr txBox="1"/>
          <p:nvPr/>
        </p:nvSpPr>
        <p:spPr>
          <a:xfrm>
            <a:off x="3394995" y="1671868"/>
            <a:ext cx="115416" cy="28051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11.6%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87" name="object 86">
            <a:extLst>
              <a:ext uri="{FF2B5EF4-FFF2-40B4-BE49-F238E27FC236}">
                <a16:creationId xmlns:a16="http://schemas.microsoft.com/office/drawing/2014/main" id="{037C3FC6-6ECE-84EA-C62F-B47F3ED96960}"/>
              </a:ext>
            </a:extLst>
          </p:cNvPr>
          <p:cNvSpPr txBox="1"/>
          <p:nvPr/>
        </p:nvSpPr>
        <p:spPr>
          <a:xfrm>
            <a:off x="3747516" y="1667844"/>
            <a:ext cx="115416" cy="2814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11.8</a:t>
            </a:r>
            <a:r>
              <a:rPr sz="825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88" name="object 87">
            <a:extLst>
              <a:ext uri="{FF2B5EF4-FFF2-40B4-BE49-F238E27FC236}">
                <a16:creationId xmlns:a16="http://schemas.microsoft.com/office/drawing/2014/main" id="{713EE796-2632-DC4D-BC9E-ED4D6CF87718}"/>
              </a:ext>
            </a:extLst>
          </p:cNvPr>
          <p:cNvSpPr txBox="1"/>
          <p:nvPr/>
        </p:nvSpPr>
        <p:spPr>
          <a:xfrm>
            <a:off x="4099865" y="1681685"/>
            <a:ext cx="115416" cy="2814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11.8</a:t>
            </a:r>
            <a:r>
              <a:rPr sz="825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89" name="object 88">
            <a:extLst>
              <a:ext uri="{FF2B5EF4-FFF2-40B4-BE49-F238E27FC236}">
                <a16:creationId xmlns:a16="http://schemas.microsoft.com/office/drawing/2014/main" id="{F31873EE-187F-A1CD-27D0-4337E9B0EB31}"/>
              </a:ext>
            </a:extLst>
          </p:cNvPr>
          <p:cNvSpPr txBox="1"/>
          <p:nvPr/>
        </p:nvSpPr>
        <p:spPr>
          <a:xfrm>
            <a:off x="4452747" y="1713206"/>
            <a:ext cx="115416" cy="28051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11.9%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90" name="object 89">
            <a:extLst>
              <a:ext uri="{FF2B5EF4-FFF2-40B4-BE49-F238E27FC236}">
                <a16:creationId xmlns:a16="http://schemas.microsoft.com/office/drawing/2014/main" id="{DCFD6DE0-4F7F-766F-B179-976CC6A9A2C4}"/>
              </a:ext>
            </a:extLst>
          </p:cNvPr>
          <p:cNvSpPr txBox="1"/>
          <p:nvPr/>
        </p:nvSpPr>
        <p:spPr>
          <a:xfrm>
            <a:off x="4805267" y="1707491"/>
            <a:ext cx="115416" cy="28051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12.0%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91" name="object 90">
            <a:extLst>
              <a:ext uri="{FF2B5EF4-FFF2-40B4-BE49-F238E27FC236}">
                <a16:creationId xmlns:a16="http://schemas.microsoft.com/office/drawing/2014/main" id="{08D2DB96-E56F-64D1-2CA6-7ABF721A49A5}"/>
              </a:ext>
            </a:extLst>
          </p:cNvPr>
          <p:cNvSpPr txBox="1"/>
          <p:nvPr/>
        </p:nvSpPr>
        <p:spPr>
          <a:xfrm>
            <a:off x="5157616" y="1696258"/>
            <a:ext cx="115416" cy="2814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12.5</a:t>
            </a:r>
            <a:r>
              <a:rPr sz="825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92" name="object 91">
            <a:extLst>
              <a:ext uri="{FF2B5EF4-FFF2-40B4-BE49-F238E27FC236}">
                <a16:creationId xmlns:a16="http://schemas.microsoft.com/office/drawing/2014/main" id="{71ADF24D-9FC5-D755-3DE2-D7D4D196C23B}"/>
              </a:ext>
            </a:extLst>
          </p:cNvPr>
          <p:cNvSpPr txBox="1"/>
          <p:nvPr/>
        </p:nvSpPr>
        <p:spPr>
          <a:xfrm>
            <a:off x="5510498" y="1686250"/>
            <a:ext cx="115416" cy="28051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12.5%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93" name="object 92">
            <a:extLst>
              <a:ext uri="{FF2B5EF4-FFF2-40B4-BE49-F238E27FC236}">
                <a16:creationId xmlns:a16="http://schemas.microsoft.com/office/drawing/2014/main" id="{516E4235-E099-8E82-1BC3-AB6D0761B707}"/>
              </a:ext>
            </a:extLst>
          </p:cNvPr>
          <p:cNvSpPr txBox="1"/>
          <p:nvPr/>
        </p:nvSpPr>
        <p:spPr>
          <a:xfrm>
            <a:off x="5863019" y="1682345"/>
            <a:ext cx="115416" cy="28051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12.8%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94" name="object 93">
            <a:extLst>
              <a:ext uri="{FF2B5EF4-FFF2-40B4-BE49-F238E27FC236}">
                <a16:creationId xmlns:a16="http://schemas.microsoft.com/office/drawing/2014/main" id="{AB1BB4B7-3C24-98CB-15EF-AFDDBDA0EB6C}"/>
              </a:ext>
            </a:extLst>
          </p:cNvPr>
          <p:cNvSpPr txBox="1"/>
          <p:nvPr/>
        </p:nvSpPr>
        <p:spPr>
          <a:xfrm>
            <a:off x="6215443" y="1689489"/>
            <a:ext cx="115416" cy="28051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13.1%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95" name="object 94">
            <a:extLst>
              <a:ext uri="{FF2B5EF4-FFF2-40B4-BE49-F238E27FC236}">
                <a16:creationId xmlns:a16="http://schemas.microsoft.com/office/drawing/2014/main" id="{236354DB-43EE-F29D-BBAD-9997C770201B}"/>
              </a:ext>
            </a:extLst>
          </p:cNvPr>
          <p:cNvSpPr txBox="1"/>
          <p:nvPr/>
        </p:nvSpPr>
        <p:spPr>
          <a:xfrm>
            <a:off x="6568250" y="1683370"/>
            <a:ext cx="115416" cy="28098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13.3</a:t>
            </a:r>
            <a:r>
              <a:rPr sz="825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96" name="object 95">
            <a:extLst>
              <a:ext uri="{FF2B5EF4-FFF2-40B4-BE49-F238E27FC236}">
                <a16:creationId xmlns:a16="http://schemas.microsoft.com/office/drawing/2014/main" id="{BA53B93A-C57D-F51B-F5D2-0CB806E507D4}"/>
              </a:ext>
            </a:extLst>
          </p:cNvPr>
          <p:cNvSpPr txBox="1"/>
          <p:nvPr/>
        </p:nvSpPr>
        <p:spPr>
          <a:xfrm>
            <a:off x="6920675" y="1699300"/>
            <a:ext cx="115416" cy="28051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13.1%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97" name="object 96">
            <a:extLst>
              <a:ext uri="{FF2B5EF4-FFF2-40B4-BE49-F238E27FC236}">
                <a16:creationId xmlns:a16="http://schemas.microsoft.com/office/drawing/2014/main" id="{C1380C53-AA22-DDCB-20FB-7082C7EE62FC}"/>
              </a:ext>
            </a:extLst>
          </p:cNvPr>
          <p:cNvSpPr txBox="1"/>
          <p:nvPr/>
        </p:nvSpPr>
        <p:spPr>
          <a:xfrm>
            <a:off x="7273195" y="1692632"/>
            <a:ext cx="115416" cy="28051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13.2%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98" name="object 97">
            <a:extLst>
              <a:ext uri="{FF2B5EF4-FFF2-40B4-BE49-F238E27FC236}">
                <a16:creationId xmlns:a16="http://schemas.microsoft.com/office/drawing/2014/main" id="{29370FB9-0F6A-6FB8-B561-D1937A9547FA}"/>
              </a:ext>
            </a:extLst>
          </p:cNvPr>
          <p:cNvSpPr txBox="1"/>
          <p:nvPr/>
        </p:nvSpPr>
        <p:spPr>
          <a:xfrm>
            <a:off x="7625543" y="1675494"/>
            <a:ext cx="115416" cy="2814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b="1" spc="-8" dirty="0">
                <a:solidFill>
                  <a:srgbClr val="FFFFFF"/>
                </a:solidFill>
                <a:latin typeface="Calibri"/>
                <a:cs typeface="Calibri"/>
              </a:rPr>
              <a:t>13.1</a:t>
            </a:r>
            <a:r>
              <a:rPr sz="825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99" name="object 98">
            <a:extLst>
              <a:ext uri="{FF2B5EF4-FFF2-40B4-BE49-F238E27FC236}">
                <a16:creationId xmlns:a16="http://schemas.microsoft.com/office/drawing/2014/main" id="{E249574B-9493-F4A4-AD3E-20E298ED40C9}"/>
              </a:ext>
            </a:extLst>
          </p:cNvPr>
          <p:cNvSpPr txBox="1"/>
          <p:nvPr/>
        </p:nvSpPr>
        <p:spPr>
          <a:xfrm>
            <a:off x="3384519" y="1242508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0" name="object 99">
            <a:extLst>
              <a:ext uri="{FF2B5EF4-FFF2-40B4-BE49-F238E27FC236}">
                <a16:creationId xmlns:a16="http://schemas.microsoft.com/office/drawing/2014/main" id="{41DE2F1C-25D0-A67C-146B-572F493707A5}"/>
              </a:ext>
            </a:extLst>
          </p:cNvPr>
          <p:cNvSpPr txBox="1"/>
          <p:nvPr/>
        </p:nvSpPr>
        <p:spPr>
          <a:xfrm>
            <a:off x="3737038" y="1240031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1" name="object 100">
            <a:extLst>
              <a:ext uri="{FF2B5EF4-FFF2-40B4-BE49-F238E27FC236}">
                <a16:creationId xmlns:a16="http://schemas.microsoft.com/office/drawing/2014/main" id="{4563689E-9C09-9AEB-2F6F-5EDBE7BFB3B3}"/>
              </a:ext>
            </a:extLst>
          </p:cNvPr>
          <p:cNvSpPr txBox="1"/>
          <p:nvPr/>
        </p:nvSpPr>
        <p:spPr>
          <a:xfrm>
            <a:off x="4089463" y="1246889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2" name="object 101">
            <a:extLst>
              <a:ext uri="{FF2B5EF4-FFF2-40B4-BE49-F238E27FC236}">
                <a16:creationId xmlns:a16="http://schemas.microsoft.com/office/drawing/2014/main" id="{9953BE6C-C6EB-172F-97D6-D590477417AC}"/>
              </a:ext>
            </a:extLst>
          </p:cNvPr>
          <p:cNvSpPr txBox="1"/>
          <p:nvPr/>
        </p:nvSpPr>
        <p:spPr>
          <a:xfrm>
            <a:off x="4441812" y="1261425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17.7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3" name="object 102">
            <a:extLst>
              <a:ext uri="{FF2B5EF4-FFF2-40B4-BE49-F238E27FC236}">
                <a16:creationId xmlns:a16="http://schemas.microsoft.com/office/drawing/2014/main" id="{D4730550-A958-4F1B-89E4-67ECA1ED0920}"/>
              </a:ext>
            </a:extLst>
          </p:cNvPr>
          <p:cNvSpPr txBox="1"/>
          <p:nvPr/>
        </p:nvSpPr>
        <p:spPr>
          <a:xfrm>
            <a:off x="4794695" y="1257607"/>
            <a:ext cx="141321" cy="34956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17.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4" name="object 103">
            <a:extLst>
              <a:ext uri="{FF2B5EF4-FFF2-40B4-BE49-F238E27FC236}">
                <a16:creationId xmlns:a16="http://schemas.microsoft.com/office/drawing/2014/main" id="{6D6883D1-B4B5-67E6-8BA9-E9753E1EEF0D}"/>
              </a:ext>
            </a:extLst>
          </p:cNvPr>
          <p:cNvSpPr txBox="1"/>
          <p:nvPr/>
        </p:nvSpPr>
        <p:spPr>
          <a:xfrm>
            <a:off x="5147214" y="1249366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5" name="object 104">
            <a:extLst>
              <a:ext uri="{FF2B5EF4-FFF2-40B4-BE49-F238E27FC236}">
                <a16:creationId xmlns:a16="http://schemas.microsoft.com/office/drawing/2014/main" id="{ED365A62-2B9A-D9AB-6A59-872F568DAD2C}"/>
              </a:ext>
            </a:extLst>
          </p:cNvPr>
          <p:cNvSpPr txBox="1"/>
          <p:nvPr/>
        </p:nvSpPr>
        <p:spPr>
          <a:xfrm>
            <a:off x="5499564" y="1243423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16.4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6" name="object 105">
            <a:extLst>
              <a:ext uri="{FF2B5EF4-FFF2-40B4-BE49-F238E27FC236}">
                <a16:creationId xmlns:a16="http://schemas.microsoft.com/office/drawing/2014/main" id="{C3E2EAE4-D22A-3C83-0D8C-4A15A2EA905D}"/>
              </a:ext>
            </a:extLst>
          </p:cNvPr>
          <p:cNvSpPr txBox="1"/>
          <p:nvPr/>
        </p:nvSpPr>
        <p:spPr>
          <a:xfrm>
            <a:off x="5852445" y="1239555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7" name="object 106">
            <a:extLst>
              <a:ext uri="{FF2B5EF4-FFF2-40B4-BE49-F238E27FC236}">
                <a16:creationId xmlns:a16="http://schemas.microsoft.com/office/drawing/2014/main" id="{2EF58698-1871-7845-C9E2-A3BE225840ED}"/>
              </a:ext>
            </a:extLst>
          </p:cNvPr>
          <p:cNvSpPr txBox="1"/>
          <p:nvPr/>
        </p:nvSpPr>
        <p:spPr>
          <a:xfrm>
            <a:off x="6204966" y="1240888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8" name="object 107">
            <a:extLst>
              <a:ext uri="{FF2B5EF4-FFF2-40B4-BE49-F238E27FC236}">
                <a16:creationId xmlns:a16="http://schemas.microsoft.com/office/drawing/2014/main" id="{2B1F4654-72DE-2ED4-97F6-C2A0F7B17552}"/>
              </a:ext>
            </a:extLst>
          </p:cNvPr>
          <p:cNvSpPr txBox="1"/>
          <p:nvPr/>
        </p:nvSpPr>
        <p:spPr>
          <a:xfrm>
            <a:off x="6557487" y="1237269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9" name="object 108">
            <a:extLst>
              <a:ext uri="{FF2B5EF4-FFF2-40B4-BE49-F238E27FC236}">
                <a16:creationId xmlns:a16="http://schemas.microsoft.com/office/drawing/2014/main" id="{95AC476D-4120-2636-0E35-26D28E4305EA}"/>
              </a:ext>
            </a:extLst>
          </p:cNvPr>
          <p:cNvSpPr txBox="1"/>
          <p:nvPr/>
        </p:nvSpPr>
        <p:spPr>
          <a:xfrm>
            <a:off x="6910197" y="1244950"/>
            <a:ext cx="141321" cy="3500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0" name="object 109">
            <a:extLst>
              <a:ext uri="{FF2B5EF4-FFF2-40B4-BE49-F238E27FC236}">
                <a16:creationId xmlns:a16="http://schemas.microsoft.com/office/drawing/2014/main" id="{FB0C3CBA-C500-10EC-461B-78B06D6ACAE9}"/>
              </a:ext>
            </a:extLst>
          </p:cNvPr>
          <p:cNvSpPr txBox="1"/>
          <p:nvPr/>
        </p:nvSpPr>
        <p:spPr>
          <a:xfrm>
            <a:off x="7262717" y="1242031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1" name="object 110">
            <a:extLst>
              <a:ext uri="{FF2B5EF4-FFF2-40B4-BE49-F238E27FC236}">
                <a16:creationId xmlns:a16="http://schemas.microsoft.com/office/drawing/2014/main" id="{6D2AC8F4-480C-DE8F-4D4D-8C6AC0823646}"/>
              </a:ext>
            </a:extLst>
          </p:cNvPr>
          <p:cNvSpPr txBox="1"/>
          <p:nvPr/>
        </p:nvSpPr>
        <p:spPr>
          <a:xfrm>
            <a:off x="7615238" y="1234557"/>
            <a:ext cx="141321" cy="3490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050" b="1" spc="-1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2" name="object 111">
            <a:extLst>
              <a:ext uri="{FF2B5EF4-FFF2-40B4-BE49-F238E27FC236}">
                <a16:creationId xmlns:a16="http://schemas.microsoft.com/office/drawing/2014/main" id="{312FDA76-6E1F-86FD-C9E9-91E058C41039}"/>
              </a:ext>
            </a:extLst>
          </p:cNvPr>
          <p:cNvSpPr txBox="1"/>
          <p:nvPr/>
        </p:nvSpPr>
        <p:spPr>
          <a:xfrm>
            <a:off x="3391205" y="4069102"/>
            <a:ext cx="117020" cy="3633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Ma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r-</a:t>
            </a:r>
            <a:r>
              <a:rPr sz="900" spc="1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3" name="object 112">
            <a:extLst>
              <a:ext uri="{FF2B5EF4-FFF2-40B4-BE49-F238E27FC236}">
                <a16:creationId xmlns:a16="http://schemas.microsoft.com/office/drawing/2014/main" id="{6D3A1E22-75DD-BC83-9FBA-BC353FA8F655}"/>
              </a:ext>
            </a:extLst>
          </p:cNvPr>
          <p:cNvSpPr txBox="1"/>
          <p:nvPr/>
        </p:nvSpPr>
        <p:spPr>
          <a:xfrm>
            <a:off x="3744086" y="4069833"/>
            <a:ext cx="117020" cy="33623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spc="8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4" name="object 113">
            <a:extLst>
              <a:ext uri="{FF2B5EF4-FFF2-40B4-BE49-F238E27FC236}">
                <a16:creationId xmlns:a16="http://schemas.microsoft.com/office/drawing/2014/main" id="{9079DED0-63C4-E16E-0A42-AC6031362B3A}"/>
              </a:ext>
            </a:extLst>
          </p:cNvPr>
          <p:cNvSpPr txBox="1"/>
          <p:nvPr/>
        </p:nvSpPr>
        <p:spPr>
          <a:xfrm>
            <a:off x="4096607" y="4070017"/>
            <a:ext cx="117020" cy="37433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Ma</a:t>
            </a:r>
            <a:r>
              <a:rPr sz="900" spc="-11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900" spc="11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5" name="object 114">
            <a:extLst>
              <a:ext uri="{FF2B5EF4-FFF2-40B4-BE49-F238E27FC236}">
                <a16:creationId xmlns:a16="http://schemas.microsoft.com/office/drawing/2014/main" id="{54CAAB80-D1C0-DFAE-6843-789472484895}"/>
              </a:ext>
            </a:extLst>
          </p:cNvPr>
          <p:cNvSpPr txBox="1"/>
          <p:nvPr/>
        </p:nvSpPr>
        <p:spPr>
          <a:xfrm>
            <a:off x="4449128" y="4070256"/>
            <a:ext cx="117020" cy="32623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11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6" name="object 115">
            <a:extLst>
              <a:ext uri="{FF2B5EF4-FFF2-40B4-BE49-F238E27FC236}">
                <a16:creationId xmlns:a16="http://schemas.microsoft.com/office/drawing/2014/main" id="{7B8E999C-09D0-328C-CF77-227A4CAE32A6}"/>
              </a:ext>
            </a:extLst>
          </p:cNvPr>
          <p:cNvSpPr txBox="1"/>
          <p:nvPr/>
        </p:nvSpPr>
        <p:spPr>
          <a:xfrm>
            <a:off x="4801838" y="4070713"/>
            <a:ext cx="117020" cy="29194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spc="8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-2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7" name="object 116">
            <a:extLst>
              <a:ext uri="{FF2B5EF4-FFF2-40B4-BE49-F238E27FC236}">
                <a16:creationId xmlns:a16="http://schemas.microsoft.com/office/drawing/2014/main" id="{456D1FCE-A156-46F7-F2AB-B272C6EDAE85}"/>
              </a:ext>
            </a:extLst>
          </p:cNvPr>
          <p:cNvSpPr txBox="1"/>
          <p:nvPr/>
        </p:nvSpPr>
        <p:spPr>
          <a:xfrm>
            <a:off x="5154358" y="4070282"/>
            <a:ext cx="117020" cy="3500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spc="4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-2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8" name="object 117">
            <a:extLst>
              <a:ext uri="{FF2B5EF4-FFF2-40B4-BE49-F238E27FC236}">
                <a16:creationId xmlns:a16="http://schemas.microsoft.com/office/drawing/2014/main" id="{F216C0C5-C7BA-0023-911C-B9200E57270C}"/>
              </a:ext>
            </a:extLst>
          </p:cNvPr>
          <p:cNvSpPr txBox="1"/>
          <p:nvPr/>
        </p:nvSpPr>
        <p:spPr>
          <a:xfrm>
            <a:off x="5506783" y="4069622"/>
            <a:ext cx="117020" cy="33956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p-</a:t>
            </a:r>
            <a:r>
              <a:rPr sz="900" spc="8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9" name="object 118">
            <a:extLst>
              <a:ext uri="{FF2B5EF4-FFF2-40B4-BE49-F238E27FC236}">
                <a16:creationId xmlns:a16="http://schemas.microsoft.com/office/drawing/2014/main" id="{A231B401-5CE3-4AFB-AE94-1A9D37C0EC0F}"/>
              </a:ext>
            </a:extLst>
          </p:cNvPr>
          <p:cNvSpPr txBox="1"/>
          <p:nvPr/>
        </p:nvSpPr>
        <p:spPr>
          <a:xfrm>
            <a:off x="5859589" y="4069319"/>
            <a:ext cx="117020" cy="33289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8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0" name="object 119">
            <a:extLst>
              <a:ext uri="{FF2B5EF4-FFF2-40B4-BE49-F238E27FC236}">
                <a16:creationId xmlns:a16="http://schemas.microsoft.com/office/drawing/2014/main" id="{747C1AAC-E9A8-EBCC-7C7F-C8AF2ECC3ADA}"/>
              </a:ext>
            </a:extLst>
          </p:cNvPr>
          <p:cNvSpPr txBox="1"/>
          <p:nvPr/>
        </p:nvSpPr>
        <p:spPr>
          <a:xfrm>
            <a:off x="6212014" y="4069746"/>
            <a:ext cx="117020" cy="35575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8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11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900" spc="11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1" name="object 120">
            <a:extLst>
              <a:ext uri="{FF2B5EF4-FFF2-40B4-BE49-F238E27FC236}">
                <a16:creationId xmlns:a16="http://schemas.microsoft.com/office/drawing/2014/main" id="{CBEBB094-EB53-859A-E9B3-A7626757D796}"/>
              </a:ext>
            </a:extLst>
          </p:cNvPr>
          <p:cNvSpPr txBox="1"/>
          <p:nvPr/>
        </p:nvSpPr>
        <p:spPr>
          <a:xfrm>
            <a:off x="6564535" y="4070902"/>
            <a:ext cx="117020" cy="344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Dec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-2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2" name="object 121">
            <a:extLst>
              <a:ext uri="{FF2B5EF4-FFF2-40B4-BE49-F238E27FC236}">
                <a16:creationId xmlns:a16="http://schemas.microsoft.com/office/drawing/2014/main" id="{881B5EDC-B6E1-072E-4464-EA5C388A637A}"/>
              </a:ext>
            </a:extLst>
          </p:cNvPr>
          <p:cNvSpPr txBox="1"/>
          <p:nvPr/>
        </p:nvSpPr>
        <p:spPr>
          <a:xfrm>
            <a:off x="6916883" y="4069520"/>
            <a:ext cx="117020" cy="3219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Jan-23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3" name="object 122">
            <a:extLst>
              <a:ext uri="{FF2B5EF4-FFF2-40B4-BE49-F238E27FC236}">
                <a16:creationId xmlns:a16="http://schemas.microsoft.com/office/drawing/2014/main" id="{476BDF18-073B-8A2A-E2F8-4E596B2BD5DE}"/>
              </a:ext>
            </a:extLst>
          </p:cNvPr>
          <p:cNvSpPr txBox="1"/>
          <p:nvPr/>
        </p:nvSpPr>
        <p:spPr>
          <a:xfrm>
            <a:off x="7269765" y="4069622"/>
            <a:ext cx="117020" cy="33956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b-</a:t>
            </a:r>
            <a:r>
              <a:rPr sz="900" spc="8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4" name="object 123">
            <a:extLst>
              <a:ext uri="{FF2B5EF4-FFF2-40B4-BE49-F238E27FC236}">
                <a16:creationId xmlns:a16="http://schemas.microsoft.com/office/drawing/2014/main" id="{A40E6A1E-BBD5-74AE-F2D0-B3B991A9C3CA}"/>
              </a:ext>
            </a:extLst>
          </p:cNvPr>
          <p:cNvSpPr txBox="1"/>
          <p:nvPr/>
        </p:nvSpPr>
        <p:spPr>
          <a:xfrm>
            <a:off x="7622285" y="4069103"/>
            <a:ext cx="117020" cy="3633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930"/>
              </a:lnSpc>
            </a:pPr>
            <a:r>
              <a:rPr sz="900" spc="4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r-</a:t>
            </a:r>
            <a:r>
              <a:rPr sz="900" spc="1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5" name="object 124">
            <a:extLst>
              <a:ext uri="{FF2B5EF4-FFF2-40B4-BE49-F238E27FC236}">
                <a16:creationId xmlns:a16="http://schemas.microsoft.com/office/drawing/2014/main" id="{D51DD4F9-24FE-A299-D80D-54E07BCD4C7D}"/>
              </a:ext>
            </a:extLst>
          </p:cNvPr>
          <p:cNvSpPr/>
          <p:nvPr/>
        </p:nvSpPr>
        <p:spPr>
          <a:xfrm>
            <a:off x="3378708" y="868679"/>
            <a:ext cx="61913" cy="6191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5" y="0"/>
                </a:moveTo>
                <a:lnTo>
                  <a:pt x="0" y="0"/>
                </a:lnTo>
                <a:lnTo>
                  <a:pt x="0" y="82296"/>
                </a:lnTo>
                <a:lnTo>
                  <a:pt x="82295" y="82296"/>
                </a:lnTo>
                <a:lnTo>
                  <a:pt x="82295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26" name="object 125">
            <a:extLst>
              <a:ext uri="{FF2B5EF4-FFF2-40B4-BE49-F238E27FC236}">
                <a16:creationId xmlns:a16="http://schemas.microsoft.com/office/drawing/2014/main" id="{A3FD0B6A-2708-5F46-A1B8-674A610EF494}"/>
              </a:ext>
            </a:extLst>
          </p:cNvPr>
          <p:cNvSpPr txBox="1"/>
          <p:nvPr/>
        </p:nvSpPr>
        <p:spPr>
          <a:xfrm>
            <a:off x="3460147" y="810007"/>
            <a:ext cx="109632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Debt</a:t>
            </a:r>
            <a:r>
              <a:rPr sz="900" spc="-2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oriented</a:t>
            </a:r>
            <a:r>
              <a:rPr sz="900" spc="-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schemes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7" name="object 126">
            <a:extLst>
              <a:ext uri="{FF2B5EF4-FFF2-40B4-BE49-F238E27FC236}">
                <a16:creationId xmlns:a16="http://schemas.microsoft.com/office/drawing/2014/main" id="{DC108D75-1DE0-53F9-9A35-E7CADB565522}"/>
              </a:ext>
            </a:extLst>
          </p:cNvPr>
          <p:cNvSpPr/>
          <p:nvPr/>
        </p:nvSpPr>
        <p:spPr>
          <a:xfrm>
            <a:off x="4606290" y="868679"/>
            <a:ext cx="61913" cy="6191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6" y="0"/>
                </a:moveTo>
                <a:lnTo>
                  <a:pt x="0" y="0"/>
                </a:lnTo>
                <a:lnTo>
                  <a:pt x="0" y="82296"/>
                </a:lnTo>
                <a:lnTo>
                  <a:pt x="82296" y="82296"/>
                </a:lnTo>
                <a:lnTo>
                  <a:pt x="8229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28" name="object 127">
            <a:extLst>
              <a:ext uri="{FF2B5EF4-FFF2-40B4-BE49-F238E27FC236}">
                <a16:creationId xmlns:a16="http://schemas.microsoft.com/office/drawing/2014/main" id="{FE8C98A9-00BF-71FA-4F95-E8DD7DD9C399}"/>
              </a:ext>
            </a:extLst>
          </p:cNvPr>
          <p:cNvSpPr txBox="1"/>
          <p:nvPr/>
        </p:nvSpPr>
        <p:spPr>
          <a:xfrm>
            <a:off x="4687538" y="810007"/>
            <a:ext cx="116300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Equity</a:t>
            </a:r>
            <a:r>
              <a:rPr sz="900" spc="-2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oriented</a:t>
            </a:r>
            <a:r>
              <a:rPr sz="900" spc="-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schemes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9" name="object 128">
            <a:extLst>
              <a:ext uri="{FF2B5EF4-FFF2-40B4-BE49-F238E27FC236}">
                <a16:creationId xmlns:a16="http://schemas.microsoft.com/office/drawing/2014/main" id="{859A7626-D31E-2D3F-F0D3-C1C94D6E581C}"/>
              </a:ext>
            </a:extLst>
          </p:cNvPr>
          <p:cNvSpPr/>
          <p:nvPr/>
        </p:nvSpPr>
        <p:spPr>
          <a:xfrm>
            <a:off x="5897880" y="868679"/>
            <a:ext cx="64294" cy="61913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85344" y="0"/>
                </a:moveTo>
                <a:lnTo>
                  <a:pt x="0" y="0"/>
                </a:lnTo>
                <a:lnTo>
                  <a:pt x="0" y="82296"/>
                </a:lnTo>
                <a:lnTo>
                  <a:pt x="85344" y="82296"/>
                </a:lnTo>
                <a:lnTo>
                  <a:pt x="853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30" name="object 129">
            <a:extLst>
              <a:ext uri="{FF2B5EF4-FFF2-40B4-BE49-F238E27FC236}">
                <a16:creationId xmlns:a16="http://schemas.microsoft.com/office/drawing/2014/main" id="{0946D970-5CAA-13E6-9751-A45E8C554EE7}"/>
              </a:ext>
            </a:extLst>
          </p:cNvPr>
          <p:cNvSpPr txBox="1"/>
          <p:nvPr/>
        </p:nvSpPr>
        <p:spPr>
          <a:xfrm>
            <a:off x="5981414" y="810007"/>
            <a:ext cx="56673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ETFs</a:t>
            </a:r>
            <a:r>
              <a:rPr sz="900" spc="-2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FoFs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0">
            <a:extLst>
              <a:ext uri="{FF2B5EF4-FFF2-40B4-BE49-F238E27FC236}">
                <a16:creationId xmlns:a16="http://schemas.microsoft.com/office/drawing/2014/main" id="{88A9025F-5F44-B1CD-F95B-1F100624FBF0}"/>
              </a:ext>
            </a:extLst>
          </p:cNvPr>
          <p:cNvSpPr/>
          <p:nvPr/>
        </p:nvSpPr>
        <p:spPr>
          <a:xfrm>
            <a:off x="6595110" y="868679"/>
            <a:ext cx="64294" cy="61913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85344" y="0"/>
                </a:moveTo>
                <a:lnTo>
                  <a:pt x="0" y="0"/>
                </a:lnTo>
                <a:lnTo>
                  <a:pt x="0" y="82296"/>
                </a:lnTo>
                <a:lnTo>
                  <a:pt x="85344" y="82296"/>
                </a:lnTo>
                <a:lnTo>
                  <a:pt x="85344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32" name="object 131">
            <a:extLst>
              <a:ext uri="{FF2B5EF4-FFF2-40B4-BE49-F238E27FC236}">
                <a16:creationId xmlns:a16="http://schemas.microsoft.com/office/drawing/2014/main" id="{284D7217-3ADC-3159-63C1-FF08C6F725E9}"/>
              </a:ext>
            </a:extLst>
          </p:cNvPr>
          <p:cNvSpPr txBox="1"/>
          <p:nvPr/>
        </p:nvSpPr>
        <p:spPr>
          <a:xfrm>
            <a:off x="6678643" y="810007"/>
            <a:ext cx="106013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Liquid/</a:t>
            </a:r>
            <a:r>
              <a:rPr sz="900" spc="-3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Money</a:t>
            </a:r>
            <a:r>
              <a:rPr sz="900" spc="-2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585858"/>
                </a:solidFill>
                <a:latin typeface="Calibri"/>
                <a:cs typeface="Calibri"/>
              </a:rPr>
              <a:t>Market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3" name="object 132">
            <a:extLst>
              <a:ext uri="{FF2B5EF4-FFF2-40B4-BE49-F238E27FC236}">
                <a16:creationId xmlns:a16="http://schemas.microsoft.com/office/drawing/2014/main" id="{045B7687-7E15-3F5E-AEFD-8997D348F0A5}"/>
              </a:ext>
            </a:extLst>
          </p:cNvPr>
          <p:cNvSpPr/>
          <p:nvPr/>
        </p:nvSpPr>
        <p:spPr>
          <a:xfrm>
            <a:off x="3071241" y="744094"/>
            <a:ext cx="5321091" cy="3700256"/>
          </a:xfrm>
          <a:custGeom>
            <a:avLst/>
            <a:gdLst/>
            <a:ahLst/>
            <a:cxnLst/>
            <a:rect l="l" t="t" r="r" b="b"/>
            <a:pathLst>
              <a:path w="6562725" h="5133340">
                <a:moveTo>
                  <a:pt x="0" y="5132832"/>
                </a:moveTo>
                <a:lnTo>
                  <a:pt x="6562344" y="5132832"/>
                </a:lnTo>
                <a:lnTo>
                  <a:pt x="6562344" y="0"/>
                </a:lnTo>
                <a:lnTo>
                  <a:pt x="0" y="0"/>
                </a:lnTo>
                <a:lnTo>
                  <a:pt x="0" y="5132832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152184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359935-0F56-780F-9A2D-C0A982398961}"/>
              </a:ext>
            </a:extLst>
          </p:cNvPr>
          <p:cNvSpPr txBox="1"/>
          <p:nvPr/>
        </p:nvSpPr>
        <p:spPr>
          <a:xfrm>
            <a:off x="898902" y="278969"/>
            <a:ext cx="7346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F4F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Equity Fund Categories as per SEBI guidelines on Categorization and Rationalization of schemes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0613356-7DB6-6FE4-2611-9A4D44BC3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55827"/>
              </p:ext>
            </p:extLst>
          </p:nvPr>
        </p:nvGraphicFramePr>
        <p:xfrm>
          <a:off x="929898" y="998672"/>
          <a:ext cx="7423687" cy="3146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068">
                  <a:extLst>
                    <a:ext uri="{9D8B030D-6E8A-4147-A177-3AD203B41FA5}">
                      <a16:colId xmlns:a16="http://schemas.microsoft.com/office/drawing/2014/main" val="789017385"/>
                    </a:ext>
                  </a:extLst>
                </a:gridCol>
                <a:gridCol w="5168619">
                  <a:extLst>
                    <a:ext uri="{9D8B030D-6E8A-4147-A177-3AD203B41FA5}">
                      <a16:colId xmlns:a16="http://schemas.microsoft.com/office/drawing/2014/main" val="714274127"/>
                    </a:ext>
                  </a:extLst>
                </a:gridCol>
              </a:tblGrid>
              <a:tr h="640936">
                <a:tc>
                  <a:txBody>
                    <a:bodyPr/>
                    <a:lstStyle/>
                    <a:p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 Cap Fund*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65% investment in equity &amp; equity related instruments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737413687"/>
                  </a:ext>
                </a:extLst>
              </a:tr>
              <a:tr h="611674">
                <a:tc>
                  <a:txBody>
                    <a:bodyPr/>
                    <a:lstStyle/>
                    <a:p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Cap Fund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80% investment in large cap stocks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478648622"/>
                  </a:ext>
                </a:extLst>
              </a:tr>
              <a:tr h="640936">
                <a:tc>
                  <a:txBody>
                    <a:bodyPr/>
                    <a:lstStyle/>
                    <a:p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&amp; Mid Cap Fund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35% investment in large cap stocks and 35% in mid cap stocks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82728733"/>
                  </a:ext>
                </a:extLst>
              </a:tr>
              <a:tr h="611674">
                <a:tc>
                  <a:txBody>
                    <a:bodyPr/>
                    <a:lstStyle/>
                    <a:p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Cap Fund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65% investment in mid cap stocks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120899476"/>
                  </a:ext>
                </a:extLst>
              </a:tr>
              <a:tr h="640936">
                <a:tc>
                  <a:txBody>
                    <a:bodyPr/>
                    <a:lstStyle/>
                    <a:p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cap Fund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65% investment in small cap stocks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53372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02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158">
            <a:extLst>
              <a:ext uri="{FF2B5EF4-FFF2-40B4-BE49-F238E27FC236}">
                <a16:creationId xmlns:a16="http://schemas.microsoft.com/office/drawing/2014/main" id="{AAB102C0-7D58-CC6E-1BB3-1E0B2F8DF484}"/>
              </a:ext>
            </a:extLst>
          </p:cNvPr>
          <p:cNvSpPr txBox="1"/>
          <p:nvPr/>
        </p:nvSpPr>
        <p:spPr>
          <a:xfrm>
            <a:off x="945397" y="1449092"/>
            <a:ext cx="71834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 Evaluate the efficiency of Indian equity funds.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2. Identify the reasons behind any inefficiencies in Indian equity funds.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25309-F441-3C68-44C5-6206E19F37D5}"/>
              </a:ext>
            </a:extLst>
          </p:cNvPr>
          <p:cNvSpPr txBox="1"/>
          <p:nvPr/>
        </p:nvSpPr>
        <p:spPr>
          <a:xfrm>
            <a:off x="364211" y="271221"/>
            <a:ext cx="3022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OBJECTIVES</a:t>
            </a:r>
          </a:p>
          <a:p>
            <a:endParaRPr lang="en-IN" sz="3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B507A1B-598E-3543-08F8-528A15086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56719"/>
              </p:ext>
            </p:extLst>
          </p:nvPr>
        </p:nvGraphicFramePr>
        <p:xfrm>
          <a:off x="388418" y="461247"/>
          <a:ext cx="8317752" cy="3653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438">
                  <a:extLst>
                    <a:ext uri="{9D8B030D-6E8A-4147-A177-3AD203B41FA5}">
                      <a16:colId xmlns:a16="http://schemas.microsoft.com/office/drawing/2014/main" val="1038782294"/>
                    </a:ext>
                  </a:extLst>
                </a:gridCol>
                <a:gridCol w="2079438">
                  <a:extLst>
                    <a:ext uri="{9D8B030D-6E8A-4147-A177-3AD203B41FA5}">
                      <a16:colId xmlns:a16="http://schemas.microsoft.com/office/drawing/2014/main" val="1486102763"/>
                    </a:ext>
                  </a:extLst>
                </a:gridCol>
                <a:gridCol w="2079438">
                  <a:extLst>
                    <a:ext uri="{9D8B030D-6E8A-4147-A177-3AD203B41FA5}">
                      <a16:colId xmlns:a16="http://schemas.microsoft.com/office/drawing/2014/main" val="3407707749"/>
                    </a:ext>
                  </a:extLst>
                </a:gridCol>
                <a:gridCol w="2079438">
                  <a:extLst>
                    <a:ext uri="{9D8B030D-6E8A-4147-A177-3AD203B41FA5}">
                      <a16:colId xmlns:a16="http://schemas.microsoft.com/office/drawing/2014/main" val="1009116524"/>
                    </a:ext>
                  </a:extLst>
                </a:gridCol>
              </a:tblGrid>
              <a:tr h="22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 dirty="0">
                          <a:effectLst/>
                          <a:latin typeface="Arial "/>
                        </a:rPr>
                        <a:t>Study</a:t>
                      </a:r>
                      <a:endParaRPr lang="en-IN" sz="14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 dirty="0">
                          <a:effectLst/>
                          <a:latin typeface="Arial "/>
                        </a:rPr>
                        <a:t>Objective</a:t>
                      </a:r>
                      <a:endParaRPr lang="en-IN" sz="14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>
                          <a:effectLst/>
                          <a:latin typeface="Arial "/>
                        </a:rPr>
                        <a:t>Method</a:t>
                      </a:r>
                      <a:endParaRPr lang="en-IN" sz="14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>
                          <a:effectLst/>
                          <a:latin typeface="Arial "/>
                        </a:rPr>
                        <a:t>Main Findings</a:t>
                      </a:r>
                      <a:endParaRPr lang="en-IN" sz="14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extLst>
                  <a:ext uri="{0D108BD9-81ED-4DB2-BD59-A6C34878D82A}">
                    <a16:rowId xmlns:a16="http://schemas.microsoft.com/office/drawing/2014/main" val="4073201110"/>
                  </a:ext>
                </a:extLst>
              </a:tr>
              <a:tr h="1110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 dirty="0">
                          <a:effectLst/>
                          <a:latin typeface="Arial "/>
                        </a:rPr>
                        <a:t>Daniel &amp; Siddiqui (2023)</a:t>
                      </a:r>
                      <a:endParaRPr lang="en-IN" sz="14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 dirty="0">
                          <a:effectLst/>
                          <a:latin typeface="Arial "/>
                        </a:rPr>
                        <a:t>Assess technical efficiency of Indian index funds</a:t>
                      </a:r>
                      <a:endParaRPr lang="en-IN" sz="14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 dirty="0">
                          <a:effectLst/>
                          <a:latin typeface="Arial "/>
                        </a:rPr>
                        <a:t>Radial measures (BCC) DEA with secondary data from 2018-2022</a:t>
                      </a:r>
                      <a:endParaRPr lang="en-IN" sz="14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>
                          <a:effectLst/>
                          <a:latin typeface="Arial "/>
                        </a:rPr>
                        <a:t>10% of index funds efficient, average efficiency 83.04%; inefficiency due to investment risk</a:t>
                      </a:r>
                      <a:endParaRPr lang="en-IN" sz="14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extLst>
                  <a:ext uri="{0D108BD9-81ED-4DB2-BD59-A6C34878D82A}">
                    <a16:rowId xmlns:a16="http://schemas.microsoft.com/office/drawing/2014/main" val="3552333940"/>
                  </a:ext>
                </a:extLst>
              </a:tr>
              <a:tr h="888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 dirty="0" err="1">
                          <a:effectLst/>
                          <a:latin typeface="Arial "/>
                        </a:rPr>
                        <a:t>Terol</a:t>
                      </a:r>
                      <a:r>
                        <a:rPr lang="en-IN" sz="1400" kern="0" dirty="0">
                          <a:effectLst/>
                          <a:latin typeface="Arial "/>
                        </a:rPr>
                        <a:t> et al. (2021)</a:t>
                      </a:r>
                      <a:endParaRPr lang="en-IN" sz="14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 dirty="0">
                          <a:effectLst/>
                          <a:latin typeface="Arial "/>
                        </a:rPr>
                        <a:t>Evaluate portfolio efficiency (corporate sustainability, financial, overall)</a:t>
                      </a:r>
                      <a:endParaRPr lang="en-IN" sz="14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>
                          <a:effectLst/>
                          <a:latin typeface="Arial "/>
                        </a:rPr>
                        <a:t>Three DEA models on 144 French mutual funds</a:t>
                      </a:r>
                      <a:endParaRPr lang="en-IN" sz="14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>
                          <a:effectLst/>
                          <a:latin typeface="Arial "/>
                        </a:rPr>
                        <a:t>Corrected compensatory effects, ranked mutual funds by overall DEA scores</a:t>
                      </a:r>
                      <a:endParaRPr lang="en-IN" sz="14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extLst>
                  <a:ext uri="{0D108BD9-81ED-4DB2-BD59-A6C34878D82A}">
                    <a16:rowId xmlns:a16="http://schemas.microsoft.com/office/drawing/2014/main" val="3641860970"/>
                  </a:ext>
                </a:extLst>
              </a:tr>
              <a:tr h="1331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 dirty="0">
                          <a:effectLst/>
                          <a:latin typeface="Arial "/>
                        </a:rPr>
                        <a:t>Xiao et al. (2022)</a:t>
                      </a:r>
                      <a:endParaRPr lang="en-IN" sz="14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 dirty="0">
                          <a:effectLst/>
                          <a:latin typeface="Arial "/>
                        </a:rPr>
                        <a:t>Examine how stochastic DEA models estimate portfolio efficiency</a:t>
                      </a:r>
                      <a:endParaRPr lang="en-IN" sz="14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 dirty="0">
                          <a:effectLst/>
                          <a:latin typeface="Arial "/>
                        </a:rPr>
                        <a:t>Studied 50 open-ended funds in China</a:t>
                      </a:r>
                      <a:endParaRPr lang="en-IN" sz="14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400" kern="0" dirty="0">
                          <a:effectLst/>
                          <a:latin typeface="Arial "/>
                        </a:rPr>
                        <a:t>Traditional DEA and diversification DEA use incompatible input-output procedures; portfolio efficiency and ranking differed between models</a:t>
                      </a:r>
                      <a:endParaRPr lang="en-IN" sz="14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" marR="8466" marT="8466" marB="8466" anchor="b"/>
                </a:tc>
                <a:extLst>
                  <a:ext uri="{0D108BD9-81ED-4DB2-BD59-A6C34878D82A}">
                    <a16:rowId xmlns:a16="http://schemas.microsoft.com/office/drawing/2014/main" val="97847271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2688119-7E1F-AFC9-CC5A-3C02F838E4B4}"/>
              </a:ext>
            </a:extLst>
          </p:cNvPr>
          <p:cNvSpPr txBox="1"/>
          <p:nvPr/>
        </p:nvSpPr>
        <p:spPr>
          <a:xfrm>
            <a:off x="0" y="0"/>
            <a:ext cx="384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Arial "/>
                <a:ea typeface="Calibri" panose="020F0502020204030204" pitchFamily="34" charset="0"/>
              </a:rPr>
              <a:t>LITERATURE REVIEW</a:t>
            </a:r>
            <a:endParaRPr lang="en-IN" sz="1800" b="1" dirty="0"/>
          </a:p>
        </p:txBody>
      </p:sp>
    </p:spTree>
    <p:extLst>
      <p:ext uri="{BB962C8B-B14F-4D97-AF65-F5344CB8AC3E}">
        <p14:creationId xmlns:p14="http://schemas.microsoft.com/office/powerpoint/2010/main" val="292157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AAD56A-E298-FA41-83EB-8416100DC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07896"/>
              </p:ext>
            </p:extLst>
          </p:nvPr>
        </p:nvGraphicFramePr>
        <p:xfrm>
          <a:off x="240224" y="139487"/>
          <a:ext cx="8431080" cy="4215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770">
                  <a:extLst>
                    <a:ext uri="{9D8B030D-6E8A-4147-A177-3AD203B41FA5}">
                      <a16:colId xmlns:a16="http://schemas.microsoft.com/office/drawing/2014/main" val="3881249020"/>
                    </a:ext>
                  </a:extLst>
                </a:gridCol>
                <a:gridCol w="2107770">
                  <a:extLst>
                    <a:ext uri="{9D8B030D-6E8A-4147-A177-3AD203B41FA5}">
                      <a16:colId xmlns:a16="http://schemas.microsoft.com/office/drawing/2014/main" val="634176985"/>
                    </a:ext>
                  </a:extLst>
                </a:gridCol>
                <a:gridCol w="2107770">
                  <a:extLst>
                    <a:ext uri="{9D8B030D-6E8A-4147-A177-3AD203B41FA5}">
                      <a16:colId xmlns:a16="http://schemas.microsoft.com/office/drawing/2014/main" val="3586322602"/>
                    </a:ext>
                  </a:extLst>
                </a:gridCol>
                <a:gridCol w="2107770">
                  <a:extLst>
                    <a:ext uri="{9D8B030D-6E8A-4147-A177-3AD203B41FA5}">
                      <a16:colId xmlns:a16="http://schemas.microsoft.com/office/drawing/2014/main" val="2941785035"/>
                    </a:ext>
                  </a:extLst>
                </a:gridCol>
              </a:tblGrid>
              <a:tr h="219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Study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Objective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Method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Main Findings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extLst>
                  <a:ext uri="{0D108BD9-81ED-4DB2-BD59-A6C34878D82A}">
                    <a16:rowId xmlns:a16="http://schemas.microsoft.com/office/drawing/2014/main" val="2023314561"/>
                  </a:ext>
                </a:extLst>
              </a:tr>
              <a:tr h="1000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 dirty="0" err="1">
                          <a:effectLst/>
                          <a:latin typeface="Arial "/>
                        </a:rPr>
                        <a:t>Allevi</a:t>
                      </a:r>
                      <a:r>
                        <a:rPr lang="en-IN" sz="1300" kern="0" dirty="0">
                          <a:effectLst/>
                          <a:latin typeface="Arial "/>
                        </a:rPr>
                        <a:t> et al. (2018)</a:t>
                      </a:r>
                      <a:endParaRPr lang="en-IN" sz="13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Evaluate green mutual fund performance with DEA approach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Considered both environmental and financial indicators on European green mutual funds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 dirty="0">
                          <a:effectLst/>
                          <a:latin typeface="Arial "/>
                        </a:rPr>
                        <a:t>Statistically significant relationship between "greenness" and efficiency score of DEA-F model</a:t>
                      </a:r>
                      <a:endParaRPr lang="en-IN" sz="13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extLst>
                  <a:ext uri="{0D108BD9-81ED-4DB2-BD59-A6C34878D82A}">
                    <a16:rowId xmlns:a16="http://schemas.microsoft.com/office/drawing/2014/main" val="2573799435"/>
                  </a:ext>
                </a:extLst>
              </a:tr>
              <a:tr h="680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Basso &amp; Funari (2018)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Explore effect of mutual fund size on performance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DEA on 260 European stock mutual funds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No linear relationship between performance and size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extLst>
                  <a:ext uri="{0D108BD9-81ED-4DB2-BD59-A6C34878D82A}">
                    <a16:rowId xmlns:a16="http://schemas.microsoft.com/office/drawing/2014/main" val="1519319473"/>
                  </a:ext>
                </a:extLst>
              </a:tr>
              <a:tr h="1404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González et al. (2016)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Measure efficiency of mutual fund companies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DEA with Network slacks-based measure (NSBM) approach on Euro fund industry in Spain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 dirty="0">
                          <a:effectLst/>
                          <a:latin typeface="Arial "/>
                        </a:rPr>
                        <a:t>Efficiency rankings obtained with network model persist significantly; marketing stage shown to be more essential than portfolio management abilities</a:t>
                      </a:r>
                      <a:endParaRPr lang="en-IN" sz="13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extLst>
                  <a:ext uri="{0D108BD9-81ED-4DB2-BD59-A6C34878D82A}">
                    <a16:rowId xmlns:a16="http://schemas.microsoft.com/office/drawing/2014/main" val="198612004"/>
                  </a:ext>
                </a:extLst>
              </a:tr>
              <a:tr h="91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Qamar &amp; Singh (2016)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 dirty="0" err="1">
                          <a:effectLst/>
                          <a:latin typeface="Arial "/>
                        </a:rPr>
                        <a:t>Analyze</a:t>
                      </a:r>
                      <a:r>
                        <a:rPr lang="en-IN" sz="1300" kern="0" dirty="0">
                          <a:effectLst/>
                          <a:latin typeface="Arial "/>
                        </a:rPr>
                        <a:t> mutual fund performance and efficiency</a:t>
                      </a:r>
                      <a:endParaRPr lang="en-IN" sz="13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>
                          <a:effectLst/>
                          <a:latin typeface="Arial "/>
                        </a:rPr>
                        <a:t>DEA on 46 Indian stocks from 2006-2015</a:t>
                      </a:r>
                      <a:endParaRPr lang="en-IN" sz="1300" kern="1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IN" sz="1300" kern="0" dirty="0">
                          <a:effectLst/>
                          <a:latin typeface="Arial "/>
                        </a:rPr>
                        <a:t>Provided best-performing fund while considering three-, five-, and ten-year timeframes</a:t>
                      </a:r>
                      <a:endParaRPr lang="en-IN" sz="1300" kern="1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9" marR="2339" marT="2339" marB="2339" anchor="b"/>
                </a:tc>
                <a:extLst>
                  <a:ext uri="{0D108BD9-81ED-4DB2-BD59-A6C34878D82A}">
                    <a16:rowId xmlns:a16="http://schemas.microsoft.com/office/drawing/2014/main" val="421012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7511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987</TotalTime>
  <Words>1327</Words>
  <Application>Microsoft Office PowerPoint</Application>
  <PresentationFormat>On-screen Show (16:9)</PresentationFormat>
  <Paragraphs>266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</vt:lpstr>
      <vt:lpstr>Calibri</vt:lpstr>
      <vt:lpstr>Century Gothic</vt:lpstr>
      <vt:lpstr>Wingdings</vt:lpstr>
      <vt:lpstr>Times New Roman</vt:lpstr>
      <vt:lpstr>Gallery</vt:lpstr>
      <vt:lpstr>Evidence from India for Measuring Equity Fund 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Equity Fund Efficiency: Evidence from India</dc:title>
  <dc:creator>Dr Kazi A. Mannan</dc:creator>
  <cp:lastModifiedBy>Advocate Dr Kazi Abdul Mannan</cp:lastModifiedBy>
  <cp:revision>71</cp:revision>
  <dcterms:modified xsi:type="dcterms:W3CDTF">2023-11-17T13:05:25Z</dcterms:modified>
</cp:coreProperties>
</file>