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7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FA415FA-D077-4CB7-8CBC-8F39C7C51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0" y="2770632"/>
            <a:ext cx="7443216" cy="1325563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484D66F-7657-44F5-BAE9-F676B76CB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0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93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Pattern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1979441F-BDF5-41C8-933A-7E284F670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52905"/>
            <a:ext cx="12192000" cy="8572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4C7544D-BD57-4504-AC5A-951E353C2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833855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3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Pattern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066358F-3531-4B96-B041-02BD1840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33855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E4664-9EEE-4A2F-B223-5F295C6B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4"/>
            <a:ext cx="10667999" cy="646332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sz="40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5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0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55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9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0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624" y="715962"/>
            <a:ext cx="4227375" cy="4727907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4D0D78-72DF-43BD-8B4F-DE52DA01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AFD71A9-C105-43A7-88DA-9FFC5174C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6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6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42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99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39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3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71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7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9243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4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3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4AC9B3-247D-45E3-9C91-C248ADAF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8295CA-882D-4533-80DA-6D6EA012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71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6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12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1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874" y="0"/>
            <a:ext cx="3558126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874" y="0"/>
            <a:ext cx="3558126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3900" y="1905000"/>
            <a:ext cx="6955734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10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898" y="715961"/>
            <a:ext cx="6955735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tx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6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3900" y="1905000"/>
            <a:ext cx="6955734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10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898" y="715961"/>
            <a:ext cx="6955735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accent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6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tti Conten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E98737-74D2-46C7-8655-74871A42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1248"/>
            <a:ext cx="12192000" cy="42862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146B861-BC3C-4898-95DE-944AB087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40659"/>
            <a:ext cx="12192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>
          <p15:clr>
            <a:srgbClr val="5ACBF0"/>
          </p15:clr>
        </p15:guide>
        <p15:guide id="4" orient="horz" pos="1560">
          <p15:clr>
            <a:srgbClr val="5ACBF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4FBE5B2-2D6A-4DC6-9944-CF3D7EC5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1248"/>
            <a:ext cx="12192000" cy="4286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9407BD0-C2EE-44A7-8749-433953FD1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40659"/>
            <a:ext cx="12192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4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>
          <p15:clr>
            <a:srgbClr val="5ACBF0"/>
          </p15:clr>
        </p15:guide>
        <p15:guide id="4" orient="horz" pos="4128">
          <p15:clr>
            <a:srgbClr val="5ACBF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4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D41BCC-AD73-4203-A5A6-E62EB28B0FE6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78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ck of colourful knitting threads">
            <a:extLst>
              <a:ext uri="{FF2B5EF4-FFF2-40B4-BE49-F238E27FC236}">
                <a16:creationId xmlns:a16="http://schemas.microsoft.com/office/drawing/2014/main" id="{D69ECC06-62DC-0F81-E25C-836FA836B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09" r="17393" b="2532"/>
          <a:stretch/>
        </p:blipFill>
        <p:spPr>
          <a:xfrm>
            <a:off x="7450111" y="-2"/>
            <a:ext cx="4741890" cy="685800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49DB2-937A-3168-95DC-3A732F44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08" y="785991"/>
            <a:ext cx="6730583" cy="3830015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IN" sz="4000" b="1" dirty="0">
                <a:effectLst/>
                <a:latin typeface="Arial Rounded MT Bold" panose="020F0704030504030204" pitchFamily="34" charset="0"/>
              </a:rPr>
              <a:t>Threads of Transformation: </a:t>
            </a:r>
            <a:br>
              <a:rPr lang="en-IN" sz="4000" b="1" dirty="0">
                <a:effectLst/>
                <a:latin typeface="Arial Rounded MT Bold" panose="020F0704030504030204" pitchFamily="34" charset="0"/>
              </a:rPr>
            </a:br>
            <a:r>
              <a:rPr lang="en-IN" sz="4000" b="1" dirty="0">
                <a:effectLst/>
                <a:latin typeface="Arial Rounded MT Bold" panose="020F0704030504030204" pitchFamily="34" charset="0"/>
              </a:rPr>
              <a:t>Fostering an Entrepreneurial </a:t>
            </a:r>
            <a:br>
              <a:rPr lang="en-IN" sz="4000" b="1" dirty="0">
                <a:effectLst/>
                <a:latin typeface="Arial Rounded MT Bold" panose="020F0704030504030204" pitchFamily="34" charset="0"/>
              </a:rPr>
            </a:br>
            <a:r>
              <a:rPr lang="en-IN" sz="4000" b="1" dirty="0">
                <a:effectLst/>
                <a:latin typeface="Arial Rounded MT Bold" panose="020F0704030504030204" pitchFamily="34" charset="0"/>
              </a:rPr>
              <a:t>Mindset in Fashion</a:t>
            </a:r>
            <a:endParaRPr lang="en-IN" sz="4000" dirty="0">
              <a:latin typeface="Arial Rounded MT Bold" panose="020F070403050403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1A16E05-71A5-4BEB-9E57-08F801A77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8230" y="5196121"/>
            <a:ext cx="4452079" cy="1160229"/>
          </a:xfrm>
        </p:spPr>
        <p:txBody>
          <a:bodyPr anchor="ctr">
            <a:normAutofit/>
          </a:bodyPr>
          <a:lstStyle/>
          <a:p>
            <a:r>
              <a:rPr lang="en-IN" sz="1800" b="1" kern="100" dirty="0">
                <a:solidFill>
                  <a:schemeClr val="tx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Ms. Anshu Singh Choudhary </a:t>
            </a:r>
            <a:br>
              <a:rPr lang="en-IN" sz="1800" b="1" kern="100" dirty="0">
                <a:solidFill>
                  <a:schemeClr val="tx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N" sz="1800" kern="100" dirty="0">
                <a:solidFill>
                  <a:schemeClr val="tx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AP, ASFDT, </a:t>
            </a:r>
            <a:r>
              <a:rPr lang="en-IN" sz="1800" kern="100" cap="none" dirty="0">
                <a:solidFill>
                  <a:schemeClr val="tx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Amity </a:t>
            </a:r>
            <a:r>
              <a:rPr lang="en-US" sz="1800" kern="100" cap="none" dirty="0">
                <a:solidFill>
                  <a:schemeClr val="tx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CC502FE-2A33-48B8-80DC-2DB5B10F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D10FB2-1712-417E-8236-C4017D35AE56}" type="datetime1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11/18/2023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1A5F6F-14E3-4A18-9AD2-ED95DC71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5563AB-8317-4F4A-8C10-D6F570F02A7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5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771CC-043A-6ECC-E599-34081780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FAFAFA"/>
                </a:solidFill>
                <a:effectLst/>
                <a:latin typeface="Big Shoulders Display"/>
              </a:rPr>
              <a:t>Collaboration and Networking: Fueling Entrepreneurial Growth in Fashion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F44F3-DD17-5D8B-A358-203951BA0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1EDF78-C8E7-C828-15CD-7EA19345884A}"/>
              </a:ext>
            </a:extLst>
          </p:cNvPr>
          <p:cNvSpPr txBox="1"/>
          <p:nvPr/>
        </p:nvSpPr>
        <p:spPr>
          <a:xfrm>
            <a:off x="433465" y="2718400"/>
            <a:ext cx="3119204" cy="29546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FAFAFA"/>
                </a:solidFill>
                <a:effectLst/>
                <a:latin typeface="Big Shoulders Display"/>
              </a:rPr>
              <a:t>Attend industry events and conferences</a:t>
            </a:r>
          </a:p>
          <a:p>
            <a:pPr algn="ctr"/>
            <a:endParaRPr lang="en-US" sz="2400" b="1" dirty="0">
              <a:solidFill>
                <a:srgbClr val="FAFAFA"/>
              </a:solidFill>
              <a:latin typeface="Big Shoulders Display"/>
            </a:endParaRPr>
          </a:p>
          <a:p>
            <a:pPr algn="ctr"/>
            <a:r>
              <a:rPr lang="en-US" sz="2400" b="0" i="0" dirty="0">
                <a:solidFill>
                  <a:srgbClr val="FAFAFA"/>
                </a:solidFill>
                <a:effectLst/>
                <a:latin typeface="Inter"/>
              </a:rPr>
              <a:t>Connect with like-minded professionals, industry experts, and potential collaborators</a:t>
            </a:r>
          </a:p>
          <a:p>
            <a:pPr algn="ctr"/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E0B67-D7BA-11F8-933B-A389DD0139EF}"/>
              </a:ext>
            </a:extLst>
          </p:cNvPr>
          <p:cNvSpPr txBox="1"/>
          <p:nvPr/>
        </p:nvSpPr>
        <p:spPr>
          <a:xfrm>
            <a:off x="4107306" y="2518346"/>
            <a:ext cx="3234127" cy="33547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FAFAFA"/>
                </a:solidFill>
                <a:effectLst/>
                <a:latin typeface="Big Shoulders Display"/>
              </a:rPr>
              <a:t>Join fashion incubators and accelerators</a:t>
            </a:r>
          </a:p>
          <a:p>
            <a:endParaRPr lang="en-US" sz="2400" b="1" dirty="0">
              <a:solidFill>
                <a:srgbClr val="FAFAFA"/>
              </a:solidFill>
              <a:latin typeface="Big Shoulders Display"/>
            </a:endParaRPr>
          </a:p>
          <a:p>
            <a:pPr algn="ctr"/>
            <a:r>
              <a:rPr lang="en-US" sz="2400" b="0" i="0" dirty="0">
                <a:solidFill>
                  <a:srgbClr val="FAFAFA"/>
                </a:solidFill>
                <a:effectLst/>
                <a:latin typeface="Inter"/>
              </a:rPr>
              <a:t>These programs provide mentorship, resources, and networking opportunities for fashion entrepreneurs</a:t>
            </a:r>
          </a:p>
          <a:p>
            <a:endParaRPr lang="en-I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991DE-D3E3-B440-A8D3-4699CE958BBF}"/>
              </a:ext>
            </a:extLst>
          </p:cNvPr>
          <p:cNvSpPr txBox="1"/>
          <p:nvPr/>
        </p:nvSpPr>
        <p:spPr>
          <a:xfrm>
            <a:off x="7896070" y="2518346"/>
            <a:ext cx="3862465" cy="33547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FAFAFA"/>
                </a:solidFill>
                <a:effectLst/>
                <a:latin typeface="Big Shoulders Display"/>
              </a:rPr>
              <a:t>Build strategic partnerships and collaborations </a:t>
            </a:r>
          </a:p>
          <a:p>
            <a:pPr algn="ctr"/>
            <a:endParaRPr lang="en-US" sz="2400" b="1" dirty="0">
              <a:solidFill>
                <a:srgbClr val="FAFAFA"/>
              </a:solidFill>
              <a:latin typeface="Big Shoulders Display"/>
            </a:endParaRPr>
          </a:p>
          <a:p>
            <a:pPr algn="ctr"/>
            <a:r>
              <a:rPr lang="en-US" sz="2400" b="0" i="0" dirty="0">
                <a:solidFill>
                  <a:srgbClr val="FAFAFA"/>
                </a:solidFill>
                <a:effectLst/>
                <a:latin typeface="Inter"/>
              </a:rPr>
              <a:t>Collaborate with other brands, influencers, and organizations to leverage each other's strengths and reach new audiences</a:t>
            </a:r>
          </a:p>
          <a:p>
            <a:pPr algn="ctr"/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22801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9040-CEE3-97B1-E910-B19EE5B6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0326" cy="1325563"/>
          </a:xfrm>
        </p:spPr>
        <p:txBody>
          <a:bodyPr>
            <a:normAutofit fontScale="90000"/>
          </a:bodyPr>
          <a:lstStyle/>
          <a:p>
            <a:r>
              <a:rPr lang="en-IN" b="1" i="0" dirty="0">
                <a:solidFill>
                  <a:srgbClr val="FAFAFA"/>
                </a:solidFill>
                <a:effectLst/>
                <a:latin typeface="Big Shoulders Display"/>
              </a:rPr>
              <a:t>Embracing Digital Transformation: Pivotal for Entrepreneurial Success in Fashion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194CF-18B4-6252-F308-27CE60C01EEB}"/>
              </a:ext>
            </a:extLst>
          </p:cNvPr>
          <p:cNvSpPr txBox="1"/>
          <p:nvPr/>
        </p:nvSpPr>
        <p:spPr>
          <a:xfrm>
            <a:off x="423474" y="2596965"/>
            <a:ext cx="3174167" cy="29546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400" b="1" i="0" dirty="0">
                <a:solidFill>
                  <a:srgbClr val="FAFAFA"/>
                </a:solidFill>
                <a:effectLst/>
                <a:latin typeface="Big Shoulders Display"/>
              </a:rPr>
              <a:t>Leverage social media and digital marketing</a:t>
            </a:r>
          </a:p>
          <a:p>
            <a:pPr algn="ctr"/>
            <a:endParaRPr lang="en-IN" sz="2400" b="1" dirty="0">
              <a:solidFill>
                <a:srgbClr val="FAFAFA"/>
              </a:solidFill>
              <a:latin typeface="Big Shoulders Display"/>
            </a:endParaRPr>
          </a:p>
          <a:p>
            <a:pPr algn="ctr"/>
            <a:r>
              <a:rPr lang="en-US" sz="2400" b="0" i="0" dirty="0">
                <a:effectLst/>
                <a:latin typeface="Inter"/>
              </a:rPr>
              <a:t>Use social platforms to build brand awareness, engage with customers, and drive sales</a:t>
            </a:r>
          </a:p>
          <a:p>
            <a:pPr algn="ctr"/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9E1CF-67A6-F5BA-C840-836315889BF9}"/>
              </a:ext>
            </a:extLst>
          </p:cNvPr>
          <p:cNvSpPr txBox="1"/>
          <p:nvPr/>
        </p:nvSpPr>
        <p:spPr>
          <a:xfrm>
            <a:off x="3927735" y="2596965"/>
            <a:ext cx="3598263" cy="29546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400" b="1" i="0" dirty="0">
                <a:solidFill>
                  <a:srgbClr val="FAFAFA"/>
                </a:solidFill>
                <a:effectLst/>
                <a:latin typeface="Big Shoulders Display"/>
              </a:rPr>
              <a:t>Adopt e-commerce and omnichannel retail strategies</a:t>
            </a:r>
          </a:p>
          <a:p>
            <a:pPr algn="ctr"/>
            <a:endParaRPr lang="en-IN" sz="2400" b="1" dirty="0">
              <a:solidFill>
                <a:srgbClr val="FAFAFA"/>
              </a:solidFill>
              <a:latin typeface="Big Shoulders Display"/>
            </a:endParaRPr>
          </a:p>
          <a:p>
            <a:pPr algn="ctr"/>
            <a:r>
              <a:rPr lang="en-US" sz="2400" b="0" i="0" dirty="0">
                <a:effectLst/>
                <a:latin typeface="Inter"/>
              </a:rPr>
              <a:t>Offer a seamless shopping experience across online and offline channels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38FD4-4EF3-4D07-7F35-6A08BCE8BB76}"/>
              </a:ext>
            </a:extLst>
          </p:cNvPr>
          <p:cNvSpPr txBox="1"/>
          <p:nvPr/>
        </p:nvSpPr>
        <p:spPr>
          <a:xfrm>
            <a:off x="7856093" y="2596965"/>
            <a:ext cx="3912433" cy="29546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FAFAFA"/>
                </a:solidFill>
                <a:effectLst/>
                <a:latin typeface="Big Shoulders Display"/>
              </a:rPr>
              <a:t>Harness the power of data and analytics</a:t>
            </a:r>
          </a:p>
          <a:p>
            <a:pPr algn="ctr"/>
            <a:endParaRPr lang="en-US" sz="2400" b="1" dirty="0">
              <a:solidFill>
                <a:srgbClr val="FAFAFA"/>
              </a:solidFill>
              <a:latin typeface="Big Shoulders Display"/>
            </a:endParaRPr>
          </a:p>
          <a:p>
            <a:pPr algn="ctr"/>
            <a:r>
              <a:rPr lang="en-US" sz="2400" b="0" i="0" dirty="0">
                <a:effectLst/>
                <a:latin typeface="Inter"/>
              </a:rPr>
              <a:t>Use data to gain insights into customer behavior, optimize operations, and drive informed decision-making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0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708A-C70C-B813-3D49-92BD3931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38" y="440740"/>
            <a:ext cx="11271504" cy="1325563"/>
          </a:xfrm>
        </p:spPr>
        <p:txBody>
          <a:bodyPr>
            <a:noAutofit/>
          </a:bodyPr>
          <a:lstStyle/>
          <a:p>
            <a:r>
              <a:rPr lang="en-US" sz="4400" b="1" i="0" dirty="0">
                <a:solidFill>
                  <a:srgbClr val="FAFAFA"/>
                </a:solidFill>
                <a:effectLst/>
                <a:latin typeface="Big Shoulders Display"/>
              </a:rPr>
              <a:t>Measuring Success: Metrics and Indicators for Evaluating Entrepreneurial Mindset in Fashion</a:t>
            </a:r>
            <a:endParaRPr lang="en-IN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59F94-04E6-498B-42CF-511FA8BBDE58}"/>
              </a:ext>
            </a:extLst>
          </p:cNvPr>
          <p:cNvSpPr txBox="1"/>
          <p:nvPr/>
        </p:nvSpPr>
        <p:spPr>
          <a:xfrm>
            <a:off x="838200" y="2167116"/>
            <a:ext cx="84956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800" b="1" i="0" dirty="0">
                <a:solidFill>
                  <a:srgbClr val="FFFFFF"/>
                </a:solidFill>
                <a:effectLst/>
                <a:latin typeface="Big Shoulders Display"/>
              </a:rPr>
              <a:t>Revenue growth and profitability</a:t>
            </a:r>
            <a:r>
              <a:rPr lang="en-IN" sz="2400" b="1" i="0" dirty="0">
                <a:solidFill>
                  <a:srgbClr val="FFFFFF"/>
                </a:solidFill>
                <a:effectLst/>
                <a:latin typeface="Big Shoulders Display"/>
              </a:rPr>
              <a:t> </a:t>
            </a:r>
          </a:p>
          <a:p>
            <a:pPr algn="l"/>
            <a:r>
              <a:rPr lang="en-US" sz="2400" b="0" i="0" dirty="0">
                <a:effectLst/>
                <a:latin typeface="Inter"/>
              </a:rPr>
              <a:t>Measure financial performance and profitability to evaluate the success of entrepreneurial initiatives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BE566-3F71-543B-4815-266C229C4131}"/>
              </a:ext>
            </a:extLst>
          </p:cNvPr>
          <p:cNvSpPr txBox="1"/>
          <p:nvPr/>
        </p:nvSpPr>
        <p:spPr>
          <a:xfrm>
            <a:off x="838199" y="3615114"/>
            <a:ext cx="84956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800" b="1" i="0" dirty="0">
                <a:solidFill>
                  <a:srgbClr val="FFFFFF"/>
                </a:solidFill>
                <a:effectLst/>
                <a:latin typeface="Big Shoulders Display"/>
              </a:rPr>
              <a:t>Customer satisfaction and loyalty </a:t>
            </a:r>
          </a:p>
          <a:p>
            <a:pPr algn="l"/>
            <a:r>
              <a:rPr lang="en-US" sz="2400" b="0" i="0" dirty="0">
                <a:effectLst/>
                <a:latin typeface="Inter"/>
              </a:rPr>
              <a:t>Monitor customer feedback, reviews, and retention rates to assess the impact of entrepreneurial strategies on customer satisfaction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63737-4C01-B9E9-7686-DDF8E3E31127}"/>
              </a:ext>
            </a:extLst>
          </p:cNvPr>
          <p:cNvSpPr txBox="1"/>
          <p:nvPr/>
        </p:nvSpPr>
        <p:spPr>
          <a:xfrm>
            <a:off x="838198" y="5188369"/>
            <a:ext cx="885544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800" b="1" i="0" dirty="0">
                <a:solidFill>
                  <a:srgbClr val="FFFFFF"/>
                </a:solidFill>
                <a:effectLst/>
                <a:latin typeface="Big Shoulders Display"/>
              </a:rPr>
              <a:t>Employee engagement and Satisfaction</a:t>
            </a:r>
          </a:p>
          <a:p>
            <a:pPr algn="l"/>
            <a:r>
              <a:rPr lang="en-US" sz="2400" b="0" i="0" dirty="0">
                <a:effectLst/>
                <a:latin typeface="Inter"/>
              </a:rPr>
              <a:t>Track employee satisfaction, engagement, and involvement in innovation projects to gauge the impact of an entrepreneurial culture</a:t>
            </a:r>
          </a:p>
        </p:txBody>
      </p:sp>
      <p:pic>
        <p:nvPicPr>
          <p:cNvPr id="2054" name="Picture 6" descr="How 4 Companies Are Using AI To Solve Waste Issues On Earth And In Space">
            <a:extLst>
              <a:ext uri="{FF2B5EF4-FFF2-40B4-BE49-F238E27FC236}">
                <a16:creationId xmlns:a16="http://schemas.microsoft.com/office/drawing/2014/main" id="{B4751F43-CC1B-6CC1-AE68-D4E829ED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867" y="2167116"/>
            <a:ext cx="2535133" cy="31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8D53C-9588-653B-0CE8-B55E1EBC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630" y="2307376"/>
            <a:ext cx="2944152" cy="1622744"/>
          </a:xfrm>
        </p:spPr>
        <p:txBody>
          <a:bodyPr anchor="b">
            <a:normAutofit/>
          </a:bodyPr>
          <a:lstStyle/>
          <a:p>
            <a:r>
              <a:rPr lang="en-US" sz="3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Thank You</a:t>
            </a:r>
            <a:endParaRPr lang="en-IN" sz="3600" dirty="0">
              <a:solidFill>
                <a:schemeClr val="tx1"/>
              </a:solidFill>
            </a:endParaRP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024538C9-14A9-7F75-A323-439586C8F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4642" y="643467"/>
            <a:ext cx="5571063" cy="55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CF11-8FCC-E1AA-C22C-BC9C2ABD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29903-F2A1-78E4-A79D-C075314EE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F64D5-63F0-764E-0B42-FC14A502A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3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6204-ACDF-108C-438D-30F2FD56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F0D8-823E-72F9-79D4-5EA9AA4D1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A6FE3-A1EA-5C5E-4E68-217919F0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3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F83F-10BA-A640-1295-9F5DF9BB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E475-A3C4-2837-F197-EF7347122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2D14C-E5DB-483F-4FB7-5C4023C24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" y="0"/>
            <a:ext cx="122382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80E0-A37D-F262-96AA-C2634C5C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14D7A-AC40-A80A-0F97-9625FF5F2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1D059-81C9-9F69-E173-B6B913822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E006-9F27-49C8-CECA-51AE61CF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FAFAFA"/>
                </a:solidFill>
                <a:effectLst/>
                <a:latin typeface="Big Shoulders Display"/>
              </a:rPr>
              <a:t>Nurturing an Entrepreneurial Mindset: Key Strategies and Best Practices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DB09C0-AED2-A664-51F5-9ACE55446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4053" y="2372808"/>
            <a:ext cx="3885666" cy="236408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079DCA-DA20-1539-6AF2-C2870317F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1" t="10168" r="8770" b="7724"/>
          <a:stretch/>
        </p:blipFill>
        <p:spPr>
          <a:xfrm>
            <a:off x="179880" y="3462726"/>
            <a:ext cx="4029143" cy="2548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822C03-63D6-93CC-DC9E-A752E97E3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979" y="3462726"/>
            <a:ext cx="4029143" cy="25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0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590C-E9CA-B2E4-2D7B-C1C4FFE6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8A230-30E4-A3FC-E0E4-E53386278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F8D2F-6C36-3B10-0A85-ADBD6607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0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E2F345-F0E6-E76F-CBAE-C67FA32E2A2E}"/>
              </a:ext>
            </a:extLst>
          </p:cNvPr>
          <p:cNvSpPr txBox="1"/>
          <p:nvPr/>
        </p:nvSpPr>
        <p:spPr>
          <a:xfrm>
            <a:off x="514733" y="1447907"/>
            <a:ext cx="27980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70C0"/>
                </a:solidFill>
                <a:effectLst/>
                <a:latin typeface="Big Shoulders Display"/>
              </a:rPr>
              <a:t>Encourage a mindset of experimentation and learning</a:t>
            </a:r>
          </a:p>
          <a:p>
            <a:pPr algn="ctr"/>
            <a:endParaRPr lang="en-US" sz="2400" b="1" dirty="0">
              <a:solidFill>
                <a:srgbClr val="FFFFFF"/>
              </a:solidFill>
              <a:latin typeface="Big Shoulders Display"/>
            </a:endParaRPr>
          </a:p>
          <a:p>
            <a:pPr algn="ctr"/>
            <a:r>
              <a:rPr lang="en-US" sz="2400" b="0" i="0" dirty="0">
                <a:effectLst/>
                <a:latin typeface="Inter"/>
              </a:rPr>
              <a:t>Create a safe environment for taking risks, learning from failures, and embracing new ideas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D0A37E-10CA-F233-EA9A-02B0E83FEA02}"/>
              </a:ext>
            </a:extLst>
          </p:cNvPr>
          <p:cNvGrpSpPr/>
          <p:nvPr/>
        </p:nvGrpSpPr>
        <p:grpSpPr>
          <a:xfrm>
            <a:off x="4112720" y="1505746"/>
            <a:ext cx="6865282" cy="1338637"/>
            <a:chOff x="3797926" y="2759681"/>
            <a:chExt cx="6865282" cy="133863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343210-BCC5-9312-002A-64502E3BC806}"/>
                </a:ext>
              </a:extLst>
            </p:cNvPr>
            <p:cNvSpPr/>
            <p:nvPr/>
          </p:nvSpPr>
          <p:spPr>
            <a:xfrm>
              <a:off x="3797926" y="2759681"/>
              <a:ext cx="3052578" cy="1338637"/>
            </a:xfrm>
            <a:custGeom>
              <a:avLst/>
              <a:gdLst>
                <a:gd name="connsiteX0" fmla="*/ 0 w 2802588"/>
                <a:gd name="connsiteY0" fmla="*/ 0 h 1338637"/>
                <a:gd name="connsiteX1" fmla="*/ 2802588 w 2802588"/>
                <a:gd name="connsiteY1" fmla="*/ 0 h 1338637"/>
                <a:gd name="connsiteX2" fmla="*/ 2802588 w 2802588"/>
                <a:gd name="connsiteY2" fmla="*/ 1338637 h 1338637"/>
                <a:gd name="connsiteX3" fmla="*/ 0 w 2802588"/>
                <a:gd name="connsiteY3" fmla="*/ 1338637 h 1338637"/>
                <a:gd name="connsiteX4" fmla="*/ 0 w 2802588"/>
                <a:gd name="connsiteY4" fmla="*/ 0 h 13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588" h="1338637">
                  <a:moveTo>
                    <a:pt x="0" y="0"/>
                  </a:moveTo>
                  <a:lnTo>
                    <a:pt x="2802588" y="0"/>
                  </a:lnTo>
                  <a:lnTo>
                    <a:pt x="2802588" y="1338637"/>
                  </a:lnTo>
                  <a:lnTo>
                    <a:pt x="0" y="13386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0" kern="1200" dirty="0">
                  <a:solidFill>
                    <a:srgbClr val="0070C0"/>
                  </a:solidFill>
                </a:rPr>
                <a:t>Reward and recognize innovation and </a:t>
              </a:r>
            </a:p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0" kern="1200" dirty="0">
                  <a:solidFill>
                    <a:srgbClr val="0070C0"/>
                  </a:solidFill>
                </a:rPr>
                <a:t>entrepreneurial </a:t>
              </a:r>
            </a:p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0" kern="1200" dirty="0">
                  <a:solidFill>
                    <a:srgbClr val="0070C0"/>
                  </a:solidFill>
                </a:rPr>
                <a:t>behavior</a:t>
              </a:r>
            </a:p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i="0" kern="1200" dirty="0"/>
            </a:p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kern="1200" dirty="0"/>
                <a:t>Celebrate and incentivize employees who demonstrate an entrepreneurial mindset</a:t>
              </a:r>
              <a:endParaRPr lang="en-US" sz="2400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E95BE6-DAE3-8DA9-C42B-F6A35F9BF52D}"/>
                </a:ext>
              </a:extLst>
            </p:cNvPr>
            <p:cNvSpPr/>
            <p:nvPr/>
          </p:nvSpPr>
          <p:spPr>
            <a:xfrm>
              <a:off x="8067748" y="2759681"/>
              <a:ext cx="2595460" cy="1250502"/>
            </a:xfrm>
            <a:custGeom>
              <a:avLst/>
              <a:gdLst>
                <a:gd name="connsiteX0" fmla="*/ 0 w 2595460"/>
                <a:gd name="connsiteY0" fmla="*/ 0 h 1250502"/>
                <a:gd name="connsiteX1" fmla="*/ 2595460 w 2595460"/>
                <a:gd name="connsiteY1" fmla="*/ 0 h 1250502"/>
                <a:gd name="connsiteX2" fmla="*/ 2595460 w 2595460"/>
                <a:gd name="connsiteY2" fmla="*/ 1250502 h 1250502"/>
                <a:gd name="connsiteX3" fmla="*/ 0 w 2595460"/>
                <a:gd name="connsiteY3" fmla="*/ 1250502 h 1250502"/>
                <a:gd name="connsiteX4" fmla="*/ 0 w 2595460"/>
                <a:gd name="connsiteY4" fmla="*/ 0 h 125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460" h="1250502">
                  <a:moveTo>
                    <a:pt x="0" y="0"/>
                  </a:moveTo>
                  <a:lnTo>
                    <a:pt x="2595460" y="0"/>
                  </a:lnTo>
                  <a:lnTo>
                    <a:pt x="2595460" y="1250502"/>
                  </a:lnTo>
                  <a:lnTo>
                    <a:pt x="0" y="12505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0" kern="1200" dirty="0">
                  <a:solidFill>
                    <a:srgbClr val="0070C0"/>
                  </a:solidFill>
                  <a:effectLst/>
                  <a:latin typeface="Big Shoulders Display"/>
                </a:rPr>
                <a:t>Provide resources and support for innovation</a:t>
              </a:r>
            </a:p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i="0" kern="1200" dirty="0">
                <a:solidFill>
                  <a:srgbClr val="0070C0"/>
                </a:solidFill>
                <a:effectLst/>
                <a:latin typeface="Big Shoulders Display"/>
              </a:endParaRPr>
            </a:p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kern="1200" dirty="0">
                  <a:effectLst/>
                  <a:latin typeface="Inter"/>
                </a:rPr>
                <a:t>Invest in research and development, technology, and infrastructure that enable innovation</a:t>
              </a:r>
              <a:r>
                <a:rPr lang="en-US" sz="2400" b="1" i="0" kern="1200" dirty="0">
                  <a:solidFill>
                    <a:srgbClr val="0070C0"/>
                  </a:solidFill>
                  <a:effectLst/>
                  <a:latin typeface="Big Shoulders Display"/>
                </a:rPr>
                <a:t> </a:t>
              </a:r>
              <a:endParaRPr lang="en-US" sz="2400" kern="1200" dirty="0"/>
            </a:p>
          </p:txBody>
        </p:sp>
      </p:grpSp>
      <p:pic>
        <p:nvPicPr>
          <p:cNvPr id="20" name="Graphic 19" descr="Continuous Improvement with solid fill">
            <a:extLst>
              <a:ext uri="{FF2B5EF4-FFF2-40B4-BE49-F238E27FC236}">
                <a16:creationId xmlns:a16="http://schemas.microsoft.com/office/drawing/2014/main" id="{F9962C28-E3C0-AD78-32A7-7D50930F9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9154" y="349737"/>
            <a:ext cx="1081826" cy="1050907"/>
          </a:xfrm>
          <a:prstGeom prst="rect">
            <a:avLst/>
          </a:prstGeom>
        </p:spPr>
      </p:pic>
      <p:pic>
        <p:nvPicPr>
          <p:cNvPr id="22" name="Graphic 21" descr="Lightbulb and pencil with solid fill">
            <a:extLst>
              <a:ext uri="{FF2B5EF4-FFF2-40B4-BE49-F238E27FC236}">
                <a16:creationId xmlns:a16="http://schemas.microsoft.com/office/drawing/2014/main" id="{EE3D129A-5B7E-D998-A584-4D61C7FD7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7708" y="435305"/>
            <a:ext cx="914400" cy="888266"/>
          </a:xfrm>
          <a:prstGeom prst="rect">
            <a:avLst/>
          </a:prstGeom>
        </p:spPr>
      </p:pic>
      <p:pic>
        <p:nvPicPr>
          <p:cNvPr id="26" name="Graphic 25" descr="Lightbulb and gear with solid fill">
            <a:extLst>
              <a:ext uri="{FF2B5EF4-FFF2-40B4-BE49-F238E27FC236}">
                <a16:creationId xmlns:a16="http://schemas.microsoft.com/office/drawing/2014/main" id="{C967F30F-A2CC-1154-992D-1865C0EE24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1600" y="4135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5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3320FA-A23E-4B0E-355C-A49783DCA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1667"/>
          <a:stretch/>
        </p:blipFill>
        <p:spPr>
          <a:xfrm>
            <a:off x="0" y="0"/>
            <a:ext cx="12192000" cy="5951441"/>
          </a:xfrm>
          <a:prstGeom prst="rect">
            <a:avLst/>
          </a:prstGeom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284371554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Custom 2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FFFFFF"/>
      </a:accent6>
      <a:hlink>
        <a:srgbClr val="FFFFFF"/>
      </a:hlink>
      <a:folHlink>
        <a:srgbClr val="FFFFFF"/>
      </a:folHlink>
    </a:clrScheme>
    <a:fontScheme name="Heritage and History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820E66D-A70A-44A8-82B5-3B153A3A2CFE}" vid="{E2BDA788-564C-4C26-970D-1BC338603FD3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217</TotalTime>
  <Words>306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Big Shoulders Display</vt:lpstr>
      <vt:lpstr>Corbel</vt:lpstr>
      <vt:lpstr>Inter</vt:lpstr>
      <vt:lpstr>Segoe UI</vt:lpstr>
      <vt:lpstr>Tahoma</vt:lpstr>
      <vt:lpstr>Theme2</vt:lpstr>
      <vt:lpstr>Depth</vt:lpstr>
      <vt:lpstr>Threads of Transformation:  Fostering an Entrepreneurial  Mindset in Fashion</vt:lpstr>
      <vt:lpstr>PowerPoint Presentation</vt:lpstr>
      <vt:lpstr>PowerPoint Presentation</vt:lpstr>
      <vt:lpstr>PowerPoint Presentation</vt:lpstr>
      <vt:lpstr>PowerPoint Presentation</vt:lpstr>
      <vt:lpstr>Nurturing an Entrepreneurial Mindset: Key Strategies and Best Practices</vt:lpstr>
      <vt:lpstr>PowerPoint Presentation</vt:lpstr>
      <vt:lpstr>PowerPoint Presentation</vt:lpstr>
      <vt:lpstr>PowerPoint Presentation</vt:lpstr>
      <vt:lpstr>Collaboration and Networking: Fueling Entrepreneurial Growth in Fashion</vt:lpstr>
      <vt:lpstr>Embracing Digital Transformation: Pivotal for Entrepreneurial Success in Fashion</vt:lpstr>
      <vt:lpstr>Measuring Success: Metrics and Indicators for Evaluating Entrepreneurial Mindset in Fashion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Threads of Transformation:  Fostering an Entrepreneurial  Mindset in Fashion</dc:title>
  <dc:creator>Anshu Singh Choudhary</dc:creator>
  <cp:lastModifiedBy>Advocate Dr Kazi Abdul Mannan</cp:lastModifiedBy>
  <cp:revision>1</cp:revision>
  <dcterms:created xsi:type="dcterms:W3CDTF">2023-11-18T07:59:06Z</dcterms:created>
  <dcterms:modified xsi:type="dcterms:W3CDTF">2023-11-18T14:03:11Z</dcterms:modified>
</cp:coreProperties>
</file>