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41DCD-BF0F-E45C-4AE2-DFA2EE7B4A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635304B-2333-6034-8D03-9836E6E1EA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0599670-375A-13BB-70B9-1D189C08FB54}"/>
              </a:ext>
            </a:extLst>
          </p:cNvPr>
          <p:cNvSpPr>
            <a:spLocks noGrp="1"/>
          </p:cNvSpPr>
          <p:nvPr>
            <p:ph type="dt" sz="half" idx="10"/>
          </p:nvPr>
        </p:nvSpPr>
        <p:spPr/>
        <p:txBody>
          <a:bodyPr/>
          <a:lstStyle/>
          <a:p>
            <a:fld id="{336C0B8F-5609-4CB8-9A24-737EEEDB0B36}" type="datetimeFigureOut">
              <a:rPr lang="en-IN" smtClean="0"/>
              <a:t>17-11-2023</a:t>
            </a:fld>
            <a:endParaRPr lang="en-IN"/>
          </a:p>
        </p:txBody>
      </p:sp>
      <p:sp>
        <p:nvSpPr>
          <p:cNvPr id="5" name="Footer Placeholder 4">
            <a:extLst>
              <a:ext uri="{FF2B5EF4-FFF2-40B4-BE49-F238E27FC236}">
                <a16:creationId xmlns:a16="http://schemas.microsoft.com/office/drawing/2014/main" id="{7BD29FC6-3B5A-C23C-52A7-C5A1AB62C8F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94BD1ED-8326-77D5-80D1-841A22D77FD6}"/>
              </a:ext>
            </a:extLst>
          </p:cNvPr>
          <p:cNvSpPr>
            <a:spLocks noGrp="1"/>
          </p:cNvSpPr>
          <p:nvPr>
            <p:ph type="sldNum" sz="quarter" idx="12"/>
          </p:nvPr>
        </p:nvSpPr>
        <p:spPr/>
        <p:txBody>
          <a:bodyPr/>
          <a:lstStyle/>
          <a:p>
            <a:fld id="{26F1C7F8-7598-4F50-ACB8-4AD584F1864E}" type="slidenum">
              <a:rPr lang="en-IN" smtClean="0"/>
              <a:t>‹#›</a:t>
            </a:fld>
            <a:endParaRPr lang="en-IN"/>
          </a:p>
        </p:txBody>
      </p:sp>
    </p:spTree>
    <p:extLst>
      <p:ext uri="{BB962C8B-B14F-4D97-AF65-F5344CB8AC3E}">
        <p14:creationId xmlns:p14="http://schemas.microsoft.com/office/powerpoint/2010/main" val="144003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3E5A7-EE8F-D6B8-6B7B-AA351F53E9F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36B4D1E-9F28-A0C2-8E5A-0C5BED551A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1B7ED40-F4D0-1778-E76D-383479310E86}"/>
              </a:ext>
            </a:extLst>
          </p:cNvPr>
          <p:cNvSpPr>
            <a:spLocks noGrp="1"/>
          </p:cNvSpPr>
          <p:nvPr>
            <p:ph type="dt" sz="half" idx="10"/>
          </p:nvPr>
        </p:nvSpPr>
        <p:spPr/>
        <p:txBody>
          <a:bodyPr/>
          <a:lstStyle/>
          <a:p>
            <a:fld id="{336C0B8F-5609-4CB8-9A24-737EEEDB0B36}" type="datetimeFigureOut">
              <a:rPr lang="en-IN" smtClean="0"/>
              <a:t>17-11-2023</a:t>
            </a:fld>
            <a:endParaRPr lang="en-IN"/>
          </a:p>
        </p:txBody>
      </p:sp>
      <p:sp>
        <p:nvSpPr>
          <p:cNvPr id="5" name="Footer Placeholder 4">
            <a:extLst>
              <a:ext uri="{FF2B5EF4-FFF2-40B4-BE49-F238E27FC236}">
                <a16:creationId xmlns:a16="http://schemas.microsoft.com/office/drawing/2014/main" id="{D94053E6-E323-685D-11B7-85B6F7D3B68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65EA8AF-FA13-4DAD-6875-537582B7DF10}"/>
              </a:ext>
            </a:extLst>
          </p:cNvPr>
          <p:cNvSpPr>
            <a:spLocks noGrp="1"/>
          </p:cNvSpPr>
          <p:nvPr>
            <p:ph type="sldNum" sz="quarter" idx="12"/>
          </p:nvPr>
        </p:nvSpPr>
        <p:spPr/>
        <p:txBody>
          <a:bodyPr/>
          <a:lstStyle/>
          <a:p>
            <a:fld id="{26F1C7F8-7598-4F50-ACB8-4AD584F1864E}" type="slidenum">
              <a:rPr lang="en-IN" smtClean="0"/>
              <a:t>‹#›</a:t>
            </a:fld>
            <a:endParaRPr lang="en-IN"/>
          </a:p>
        </p:txBody>
      </p:sp>
    </p:spTree>
    <p:extLst>
      <p:ext uri="{BB962C8B-B14F-4D97-AF65-F5344CB8AC3E}">
        <p14:creationId xmlns:p14="http://schemas.microsoft.com/office/powerpoint/2010/main" val="2996310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90EAAB-4FD4-2FFC-2138-D6B1E63AA9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FFA6316-9EEE-83E0-6E5D-0DA15203CF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F41558B-23CC-1EB2-174C-C1BA1AA7042D}"/>
              </a:ext>
            </a:extLst>
          </p:cNvPr>
          <p:cNvSpPr>
            <a:spLocks noGrp="1"/>
          </p:cNvSpPr>
          <p:nvPr>
            <p:ph type="dt" sz="half" idx="10"/>
          </p:nvPr>
        </p:nvSpPr>
        <p:spPr/>
        <p:txBody>
          <a:bodyPr/>
          <a:lstStyle/>
          <a:p>
            <a:fld id="{336C0B8F-5609-4CB8-9A24-737EEEDB0B36}" type="datetimeFigureOut">
              <a:rPr lang="en-IN" smtClean="0"/>
              <a:t>17-11-2023</a:t>
            </a:fld>
            <a:endParaRPr lang="en-IN"/>
          </a:p>
        </p:txBody>
      </p:sp>
      <p:sp>
        <p:nvSpPr>
          <p:cNvPr id="5" name="Footer Placeholder 4">
            <a:extLst>
              <a:ext uri="{FF2B5EF4-FFF2-40B4-BE49-F238E27FC236}">
                <a16:creationId xmlns:a16="http://schemas.microsoft.com/office/drawing/2014/main" id="{9636C6FD-FA87-9F31-6675-229C139E8D5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C4D873B-AD4B-B055-F643-558B965EAEE7}"/>
              </a:ext>
            </a:extLst>
          </p:cNvPr>
          <p:cNvSpPr>
            <a:spLocks noGrp="1"/>
          </p:cNvSpPr>
          <p:nvPr>
            <p:ph type="sldNum" sz="quarter" idx="12"/>
          </p:nvPr>
        </p:nvSpPr>
        <p:spPr/>
        <p:txBody>
          <a:bodyPr/>
          <a:lstStyle/>
          <a:p>
            <a:fld id="{26F1C7F8-7598-4F50-ACB8-4AD584F1864E}" type="slidenum">
              <a:rPr lang="en-IN" smtClean="0"/>
              <a:t>‹#›</a:t>
            </a:fld>
            <a:endParaRPr lang="en-IN"/>
          </a:p>
        </p:txBody>
      </p:sp>
    </p:spTree>
    <p:extLst>
      <p:ext uri="{BB962C8B-B14F-4D97-AF65-F5344CB8AC3E}">
        <p14:creationId xmlns:p14="http://schemas.microsoft.com/office/powerpoint/2010/main" val="2008628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B10C2-AE88-06AC-3D68-EDE828D04F7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41EEF83-C808-1F2B-0474-4E14B65F5A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3842B40-DB50-F2F8-C9E6-2525D567DA2E}"/>
              </a:ext>
            </a:extLst>
          </p:cNvPr>
          <p:cNvSpPr>
            <a:spLocks noGrp="1"/>
          </p:cNvSpPr>
          <p:nvPr>
            <p:ph type="dt" sz="half" idx="10"/>
          </p:nvPr>
        </p:nvSpPr>
        <p:spPr/>
        <p:txBody>
          <a:bodyPr/>
          <a:lstStyle/>
          <a:p>
            <a:fld id="{336C0B8F-5609-4CB8-9A24-737EEEDB0B36}" type="datetimeFigureOut">
              <a:rPr lang="en-IN" smtClean="0"/>
              <a:t>17-11-2023</a:t>
            </a:fld>
            <a:endParaRPr lang="en-IN"/>
          </a:p>
        </p:txBody>
      </p:sp>
      <p:sp>
        <p:nvSpPr>
          <p:cNvPr id="5" name="Footer Placeholder 4">
            <a:extLst>
              <a:ext uri="{FF2B5EF4-FFF2-40B4-BE49-F238E27FC236}">
                <a16:creationId xmlns:a16="http://schemas.microsoft.com/office/drawing/2014/main" id="{FBB57F21-B0A7-02D4-D5D7-A2E9EC06C4A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A47578D-95BF-3220-E72E-0CB402469D83}"/>
              </a:ext>
            </a:extLst>
          </p:cNvPr>
          <p:cNvSpPr>
            <a:spLocks noGrp="1"/>
          </p:cNvSpPr>
          <p:nvPr>
            <p:ph type="sldNum" sz="quarter" idx="12"/>
          </p:nvPr>
        </p:nvSpPr>
        <p:spPr/>
        <p:txBody>
          <a:bodyPr/>
          <a:lstStyle/>
          <a:p>
            <a:fld id="{26F1C7F8-7598-4F50-ACB8-4AD584F1864E}" type="slidenum">
              <a:rPr lang="en-IN" smtClean="0"/>
              <a:t>‹#›</a:t>
            </a:fld>
            <a:endParaRPr lang="en-IN"/>
          </a:p>
        </p:txBody>
      </p:sp>
    </p:spTree>
    <p:extLst>
      <p:ext uri="{BB962C8B-B14F-4D97-AF65-F5344CB8AC3E}">
        <p14:creationId xmlns:p14="http://schemas.microsoft.com/office/powerpoint/2010/main" val="286674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C47AB-EED7-E7C1-EA83-2F39ED7C5E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BFC5D99-C409-1555-B343-4EA95A3F70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F17D7B-458A-73BF-197A-CE6D9841866F}"/>
              </a:ext>
            </a:extLst>
          </p:cNvPr>
          <p:cNvSpPr>
            <a:spLocks noGrp="1"/>
          </p:cNvSpPr>
          <p:nvPr>
            <p:ph type="dt" sz="half" idx="10"/>
          </p:nvPr>
        </p:nvSpPr>
        <p:spPr/>
        <p:txBody>
          <a:bodyPr/>
          <a:lstStyle/>
          <a:p>
            <a:fld id="{336C0B8F-5609-4CB8-9A24-737EEEDB0B36}" type="datetimeFigureOut">
              <a:rPr lang="en-IN" smtClean="0"/>
              <a:t>17-11-2023</a:t>
            </a:fld>
            <a:endParaRPr lang="en-IN"/>
          </a:p>
        </p:txBody>
      </p:sp>
      <p:sp>
        <p:nvSpPr>
          <p:cNvPr id="5" name="Footer Placeholder 4">
            <a:extLst>
              <a:ext uri="{FF2B5EF4-FFF2-40B4-BE49-F238E27FC236}">
                <a16:creationId xmlns:a16="http://schemas.microsoft.com/office/drawing/2014/main" id="{E29474EB-7499-8B73-0C71-608BD74C7F1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5629A58-57B8-FEC1-A56C-2996C97A9A4B}"/>
              </a:ext>
            </a:extLst>
          </p:cNvPr>
          <p:cNvSpPr>
            <a:spLocks noGrp="1"/>
          </p:cNvSpPr>
          <p:nvPr>
            <p:ph type="sldNum" sz="quarter" idx="12"/>
          </p:nvPr>
        </p:nvSpPr>
        <p:spPr/>
        <p:txBody>
          <a:bodyPr/>
          <a:lstStyle/>
          <a:p>
            <a:fld id="{26F1C7F8-7598-4F50-ACB8-4AD584F1864E}" type="slidenum">
              <a:rPr lang="en-IN" smtClean="0"/>
              <a:t>‹#›</a:t>
            </a:fld>
            <a:endParaRPr lang="en-IN"/>
          </a:p>
        </p:txBody>
      </p:sp>
    </p:spTree>
    <p:extLst>
      <p:ext uri="{BB962C8B-B14F-4D97-AF65-F5344CB8AC3E}">
        <p14:creationId xmlns:p14="http://schemas.microsoft.com/office/powerpoint/2010/main" val="2846254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17FD7-0EA3-5047-D91F-DB20F53A4C4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C9D6F6D-8194-208F-5A05-574749B362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04C779D-EC6F-DE6C-06BB-5325347550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FB7D75E-A4FF-8FCB-64EA-C1BBD3388071}"/>
              </a:ext>
            </a:extLst>
          </p:cNvPr>
          <p:cNvSpPr>
            <a:spLocks noGrp="1"/>
          </p:cNvSpPr>
          <p:nvPr>
            <p:ph type="dt" sz="half" idx="10"/>
          </p:nvPr>
        </p:nvSpPr>
        <p:spPr/>
        <p:txBody>
          <a:bodyPr/>
          <a:lstStyle/>
          <a:p>
            <a:fld id="{336C0B8F-5609-4CB8-9A24-737EEEDB0B36}" type="datetimeFigureOut">
              <a:rPr lang="en-IN" smtClean="0"/>
              <a:t>17-11-2023</a:t>
            </a:fld>
            <a:endParaRPr lang="en-IN"/>
          </a:p>
        </p:txBody>
      </p:sp>
      <p:sp>
        <p:nvSpPr>
          <p:cNvPr id="6" name="Footer Placeholder 5">
            <a:extLst>
              <a:ext uri="{FF2B5EF4-FFF2-40B4-BE49-F238E27FC236}">
                <a16:creationId xmlns:a16="http://schemas.microsoft.com/office/drawing/2014/main" id="{8163CE45-70C9-648C-D2B7-886FC33899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44BF412-207A-A2A3-4E1D-877328AF05FB}"/>
              </a:ext>
            </a:extLst>
          </p:cNvPr>
          <p:cNvSpPr>
            <a:spLocks noGrp="1"/>
          </p:cNvSpPr>
          <p:nvPr>
            <p:ph type="sldNum" sz="quarter" idx="12"/>
          </p:nvPr>
        </p:nvSpPr>
        <p:spPr/>
        <p:txBody>
          <a:bodyPr/>
          <a:lstStyle/>
          <a:p>
            <a:fld id="{26F1C7F8-7598-4F50-ACB8-4AD584F1864E}" type="slidenum">
              <a:rPr lang="en-IN" smtClean="0"/>
              <a:t>‹#›</a:t>
            </a:fld>
            <a:endParaRPr lang="en-IN"/>
          </a:p>
        </p:txBody>
      </p:sp>
    </p:spTree>
    <p:extLst>
      <p:ext uri="{BB962C8B-B14F-4D97-AF65-F5344CB8AC3E}">
        <p14:creationId xmlns:p14="http://schemas.microsoft.com/office/powerpoint/2010/main" val="369164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35DF8-CAB8-AECC-A5D4-4A6691FDCA2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2DA1BAB-447D-9D09-34F3-A9B7549BF5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3BF9DA-A421-1D73-5F6A-6E6F198283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5F3DCF3-1305-8F2C-518C-189906DEF5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2F3DA1-4F00-306E-6C99-33366328A4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634BFFB-856F-4793-D2F9-3A541CF54952}"/>
              </a:ext>
            </a:extLst>
          </p:cNvPr>
          <p:cNvSpPr>
            <a:spLocks noGrp="1"/>
          </p:cNvSpPr>
          <p:nvPr>
            <p:ph type="dt" sz="half" idx="10"/>
          </p:nvPr>
        </p:nvSpPr>
        <p:spPr/>
        <p:txBody>
          <a:bodyPr/>
          <a:lstStyle/>
          <a:p>
            <a:fld id="{336C0B8F-5609-4CB8-9A24-737EEEDB0B36}" type="datetimeFigureOut">
              <a:rPr lang="en-IN" smtClean="0"/>
              <a:t>17-11-2023</a:t>
            </a:fld>
            <a:endParaRPr lang="en-IN"/>
          </a:p>
        </p:txBody>
      </p:sp>
      <p:sp>
        <p:nvSpPr>
          <p:cNvPr id="8" name="Footer Placeholder 7">
            <a:extLst>
              <a:ext uri="{FF2B5EF4-FFF2-40B4-BE49-F238E27FC236}">
                <a16:creationId xmlns:a16="http://schemas.microsoft.com/office/drawing/2014/main" id="{EDE0E7AB-B81E-A812-2AFC-AF323990802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BE878A2-00C2-1839-B70C-531576FB817E}"/>
              </a:ext>
            </a:extLst>
          </p:cNvPr>
          <p:cNvSpPr>
            <a:spLocks noGrp="1"/>
          </p:cNvSpPr>
          <p:nvPr>
            <p:ph type="sldNum" sz="quarter" idx="12"/>
          </p:nvPr>
        </p:nvSpPr>
        <p:spPr/>
        <p:txBody>
          <a:bodyPr/>
          <a:lstStyle/>
          <a:p>
            <a:fld id="{26F1C7F8-7598-4F50-ACB8-4AD584F1864E}" type="slidenum">
              <a:rPr lang="en-IN" smtClean="0"/>
              <a:t>‹#›</a:t>
            </a:fld>
            <a:endParaRPr lang="en-IN"/>
          </a:p>
        </p:txBody>
      </p:sp>
    </p:spTree>
    <p:extLst>
      <p:ext uri="{BB962C8B-B14F-4D97-AF65-F5344CB8AC3E}">
        <p14:creationId xmlns:p14="http://schemas.microsoft.com/office/powerpoint/2010/main" val="2265498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3AB59-B023-2290-A381-AF628C093D9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2DA0EF7-031D-F5D8-2966-14316F148155}"/>
              </a:ext>
            </a:extLst>
          </p:cNvPr>
          <p:cNvSpPr>
            <a:spLocks noGrp="1"/>
          </p:cNvSpPr>
          <p:nvPr>
            <p:ph type="dt" sz="half" idx="10"/>
          </p:nvPr>
        </p:nvSpPr>
        <p:spPr/>
        <p:txBody>
          <a:bodyPr/>
          <a:lstStyle/>
          <a:p>
            <a:fld id="{336C0B8F-5609-4CB8-9A24-737EEEDB0B36}" type="datetimeFigureOut">
              <a:rPr lang="en-IN" smtClean="0"/>
              <a:t>17-11-2023</a:t>
            </a:fld>
            <a:endParaRPr lang="en-IN"/>
          </a:p>
        </p:txBody>
      </p:sp>
      <p:sp>
        <p:nvSpPr>
          <p:cNvPr id="4" name="Footer Placeholder 3">
            <a:extLst>
              <a:ext uri="{FF2B5EF4-FFF2-40B4-BE49-F238E27FC236}">
                <a16:creationId xmlns:a16="http://schemas.microsoft.com/office/drawing/2014/main" id="{FA13D770-11BB-FB71-ED86-296CAB7AF63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1B19D3B-8CCB-D732-1049-3B3A38A09A6E}"/>
              </a:ext>
            </a:extLst>
          </p:cNvPr>
          <p:cNvSpPr>
            <a:spLocks noGrp="1"/>
          </p:cNvSpPr>
          <p:nvPr>
            <p:ph type="sldNum" sz="quarter" idx="12"/>
          </p:nvPr>
        </p:nvSpPr>
        <p:spPr/>
        <p:txBody>
          <a:bodyPr/>
          <a:lstStyle/>
          <a:p>
            <a:fld id="{26F1C7F8-7598-4F50-ACB8-4AD584F1864E}" type="slidenum">
              <a:rPr lang="en-IN" smtClean="0"/>
              <a:t>‹#›</a:t>
            </a:fld>
            <a:endParaRPr lang="en-IN"/>
          </a:p>
        </p:txBody>
      </p:sp>
    </p:spTree>
    <p:extLst>
      <p:ext uri="{BB962C8B-B14F-4D97-AF65-F5344CB8AC3E}">
        <p14:creationId xmlns:p14="http://schemas.microsoft.com/office/powerpoint/2010/main" val="705455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7B736-F613-6537-1F2B-55DF9BF3B3D2}"/>
              </a:ext>
            </a:extLst>
          </p:cNvPr>
          <p:cNvSpPr>
            <a:spLocks noGrp="1"/>
          </p:cNvSpPr>
          <p:nvPr>
            <p:ph type="dt" sz="half" idx="10"/>
          </p:nvPr>
        </p:nvSpPr>
        <p:spPr/>
        <p:txBody>
          <a:bodyPr/>
          <a:lstStyle/>
          <a:p>
            <a:fld id="{336C0B8F-5609-4CB8-9A24-737EEEDB0B36}" type="datetimeFigureOut">
              <a:rPr lang="en-IN" smtClean="0"/>
              <a:t>17-11-2023</a:t>
            </a:fld>
            <a:endParaRPr lang="en-IN"/>
          </a:p>
        </p:txBody>
      </p:sp>
      <p:sp>
        <p:nvSpPr>
          <p:cNvPr id="3" name="Footer Placeholder 2">
            <a:extLst>
              <a:ext uri="{FF2B5EF4-FFF2-40B4-BE49-F238E27FC236}">
                <a16:creationId xmlns:a16="http://schemas.microsoft.com/office/drawing/2014/main" id="{5F1A39FE-047B-4C4F-8224-D4861A5057D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029AC74-F20B-CBEB-DC81-0FBAFF8926B6}"/>
              </a:ext>
            </a:extLst>
          </p:cNvPr>
          <p:cNvSpPr>
            <a:spLocks noGrp="1"/>
          </p:cNvSpPr>
          <p:nvPr>
            <p:ph type="sldNum" sz="quarter" idx="12"/>
          </p:nvPr>
        </p:nvSpPr>
        <p:spPr/>
        <p:txBody>
          <a:bodyPr/>
          <a:lstStyle/>
          <a:p>
            <a:fld id="{26F1C7F8-7598-4F50-ACB8-4AD584F1864E}" type="slidenum">
              <a:rPr lang="en-IN" smtClean="0"/>
              <a:t>‹#›</a:t>
            </a:fld>
            <a:endParaRPr lang="en-IN"/>
          </a:p>
        </p:txBody>
      </p:sp>
    </p:spTree>
    <p:extLst>
      <p:ext uri="{BB962C8B-B14F-4D97-AF65-F5344CB8AC3E}">
        <p14:creationId xmlns:p14="http://schemas.microsoft.com/office/powerpoint/2010/main" val="2645839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8CCE1-025F-3680-C887-D50516A583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6E82545-77BC-20D5-CF63-0FCBED6544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0A6F27A-7530-67EC-D712-47260399D2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0ACA6C-96FA-36D8-9E5E-F2BF9EC4457C}"/>
              </a:ext>
            </a:extLst>
          </p:cNvPr>
          <p:cNvSpPr>
            <a:spLocks noGrp="1"/>
          </p:cNvSpPr>
          <p:nvPr>
            <p:ph type="dt" sz="half" idx="10"/>
          </p:nvPr>
        </p:nvSpPr>
        <p:spPr/>
        <p:txBody>
          <a:bodyPr/>
          <a:lstStyle/>
          <a:p>
            <a:fld id="{336C0B8F-5609-4CB8-9A24-737EEEDB0B36}" type="datetimeFigureOut">
              <a:rPr lang="en-IN" smtClean="0"/>
              <a:t>17-11-2023</a:t>
            </a:fld>
            <a:endParaRPr lang="en-IN"/>
          </a:p>
        </p:txBody>
      </p:sp>
      <p:sp>
        <p:nvSpPr>
          <p:cNvPr id="6" name="Footer Placeholder 5">
            <a:extLst>
              <a:ext uri="{FF2B5EF4-FFF2-40B4-BE49-F238E27FC236}">
                <a16:creationId xmlns:a16="http://schemas.microsoft.com/office/drawing/2014/main" id="{617F10AF-5BD2-39B0-66D5-FF91743C3D2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8926DFD-984F-1D7A-FF1E-8D54FBB662FD}"/>
              </a:ext>
            </a:extLst>
          </p:cNvPr>
          <p:cNvSpPr>
            <a:spLocks noGrp="1"/>
          </p:cNvSpPr>
          <p:nvPr>
            <p:ph type="sldNum" sz="quarter" idx="12"/>
          </p:nvPr>
        </p:nvSpPr>
        <p:spPr/>
        <p:txBody>
          <a:bodyPr/>
          <a:lstStyle/>
          <a:p>
            <a:fld id="{26F1C7F8-7598-4F50-ACB8-4AD584F1864E}" type="slidenum">
              <a:rPr lang="en-IN" smtClean="0"/>
              <a:t>‹#›</a:t>
            </a:fld>
            <a:endParaRPr lang="en-IN"/>
          </a:p>
        </p:txBody>
      </p:sp>
    </p:spTree>
    <p:extLst>
      <p:ext uri="{BB962C8B-B14F-4D97-AF65-F5344CB8AC3E}">
        <p14:creationId xmlns:p14="http://schemas.microsoft.com/office/powerpoint/2010/main" val="356772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170BA-05CF-7FF9-4745-8591E5FD89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AE767C9-FAA2-38D7-BD93-3048E28010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1CCA017-D553-B6DF-029D-0DFB16F218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F4A4B8-F83A-BE1B-87FB-0B0E123D3529}"/>
              </a:ext>
            </a:extLst>
          </p:cNvPr>
          <p:cNvSpPr>
            <a:spLocks noGrp="1"/>
          </p:cNvSpPr>
          <p:nvPr>
            <p:ph type="dt" sz="half" idx="10"/>
          </p:nvPr>
        </p:nvSpPr>
        <p:spPr/>
        <p:txBody>
          <a:bodyPr/>
          <a:lstStyle/>
          <a:p>
            <a:fld id="{336C0B8F-5609-4CB8-9A24-737EEEDB0B36}" type="datetimeFigureOut">
              <a:rPr lang="en-IN" smtClean="0"/>
              <a:t>17-11-2023</a:t>
            </a:fld>
            <a:endParaRPr lang="en-IN"/>
          </a:p>
        </p:txBody>
      </p:sp>
      <p:sp>
        <p:nvSpPr>
          <p:cNvPr id="6" name="Footer Placeholder 5">
            <a:extLst>
              <a:ext uri="{FF2B5EF4-FFF2-40B4-BE49-F238E27FC236}">
                <a16:creationId xmlns:a16="http://schemas.microsoft.com/office/drawing/2014/main" id="{93771393-01D5-1327-D3F4-542A6B2E554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E4BFBE2-11BF-B685-667C-89AD6F43701B}"/>
              </a:ext>
            </a:extLst>
          </p:cNvPr>
          <p:cNvSpPr>
            <a:spLocks noGrp="1"/>
          </p:cNvSpPr>
          <p:nvPr>
            <p:ph type="sldNum" sz="quarter" idx="12"/>
          </p:nvPr>
        </p:nvSpPr>
        <p:spPr/>
        <p:txBody>
          <a:bodyPr/>
          <a:lstStyle/>
          <a:p>
            <a:fld id="{26F1C7F8-7598-4F50-ACB8-4AD584F1864E}" type="slidenum">
              <a:rPr lang="en-IN" smtClean="0"/>
              <a:t>‹#›</a:t>
            </a:fld>
            <a:endParaRPr lang="en-IN"/>
          </a:p>
        </p:txBody>
      </p:sp>
    </p:spTree>
    <p:extLst>
      <p:ext uri="{BB962C8B-B14F-4D97-AF65-F5344CB8AC3E}">
        <p14:creationId xmlns:p14="http://schemas.microsoft.com/office/powerpoint/2010/main" val="4179915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57214F-AF60-DB1C-ECBB-71D710BFD3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A6977CF-6899-04A8-738C-DBE489E491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DC6DBD5-0DFF-458A-DBC2-956EC3E5C9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C0B8F-5609-4CB8-9A24-737EEEDB0B36}" type="datetimeFigureOut">
              <a:rPr lang="en-IN" smtClean="0"/>
              <a:t>17-11-2023</a:t>
            </a:fld>
            <a:endParaRPr lang="en-IN"/>
          </a:p>
        </p:txBody>
      </p:sp>
      <p:sp>
        <p:nvSpPr>
          <p:cNvPr id="5" name="Footer Placeholder 4">
            <a:extLst>
              <a:ext uri="{FF2B5EF4-FFF2-40B4-BE49-F238E27FC236}">
                <a16:creationId xmlns:a16="http://schemas.microsoft.com/office/drawing/2014/main" id="{38CFDFE0-46B2-9ED9-4238-686178E6B0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47893A7-6F32-673C-9206-6D465AADE9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F1C7F8-7598-4F50-ACB8-4AD584F1864E}" type="slidenum">
              <a:rPr lang="en-IN" smtClean="0"/>
              <a:t>‹#›</a:t>
            </a:fld>
            <a:endParaRPr lang="en-IN"/>
          </a:p>
        </p:txBody>
      </p:sp>
    </p:spTree>
    <p:extLst>
      <p:ext uri="{BB962C8B-B14F-4D97-AF65-F5344CB8AC3E}">
        <p14:creationId xmlns:p14="http://schemas.microsoft.com/office/powerpoint/2010/main" val="9215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nayaraipur.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atvik.jain@kalingauniversity.ac.in" TargetMode="External"/><Relationship Id="rId2" Type="http://schemas.openxmlformats.org/officeDocument/2006/relationships/hyperlink" Target="mailto:mariyam.ahmed@kalingauniversity.ac.i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49B41-91AC-7943-9954-B651A5EC1CE4}"/>
              </a:ext>
            </a:extLst>
          </p:cNvPr>
          <p:cNvSpPr>
            <a:spLocks noGrp="1"/>
          </p:cNvSpPr>
          <p:nvPr>
            <p:ph type="ctrTitle"/>
          </p:nvPr>
        </p:nvSpPr>
        <p:spPr/>
        <p:txBody>
          <a:bodyPr/>
          <a:lstStyle/>
          <a:p>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The Planning and Implementation of Urban City at Naya Raipur in the State of Chhattisgarh, India - A Descriptive Study</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Subtitle 2">
            <a:extLst>
              <a:ext uri="{FF2B5EF4-FFF2-40B4-BE49-F238E27FC236}">
                <a16:creationId xmlns:a16="http://schemas.microsoft.com/office/drawing/2014/main" id="{D2279235-0A51-C237-6491-C566CF4D6915}"/>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2093529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5F66E-F80C-2777-CD2E-298CDB84957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CDD96EF-CF34-32D9-65AA-4F2B06249605}"/>
              </a:ext>
            </a:extLst>
          </p:cNvPr>
          <p:cNvSpPr>
            <a:spLocks noGrp="1"/>
          </p:cNvSpPr>
          <p:nvPr>
            <p:ph idx="1"/>
          </p:nvPr>
        </p:nvSpPr>
        <p:spPr/>
        <p:txBody>
          <a:bodyPr>
            <a:normAutofit lnSpcReduction="10000"/>
          </a:bodyPr>
          <a:lstStyle/>
          <a:p>
            <a:pPr algn="just">
              <a:lnSpc>
                <a:spcPct val="150000"/>
              </a:lnSpc>
              <a:spcAft>
                <a:spcPts val="800"/>
              </a:spcAft>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Methodology Adopted in Plan-Making</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As stated above while venturing to prepare the Development Plan for Naya Raipur, basic studies were made in the form of a secondary survey of data on Chandigarh (the first state capital of independent India) and Raipur, the elder sister, and the most important "organic" metropolis in the region. Primary studies related to existing village population, site conditions, those related to water source/ water table etc were also carried out.</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On the selected site, a thorough analysis was made of the given assets and constraints. From this emerged a four-focus city structure, cruciform in shape. The foci are major work-centres, namely the capital complex in the east, the freight complex/light industries in the north, the software hub in the west and the institutional/tourist hub in the south.</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442197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713D7-4B93-C827-1ECC-1844FACA454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42C23CE-2381-89CA-D46C-1A598FCB4075}"/>
              </a:ext>
            </a:extLst>
          </p:cNvPr>
          <p:cNvSpPr>
            <a:spLocks noGrp="1"/>
          </p:cNvSpPr>
          <p:nvPr>
            <p:ph idx="1"/>
          </p:nvPr>
        </p:nvSpPr>
        <p:spPr/>
        <p:txBody>
          <a:bodyPr>
            <a:normAutofit fontScale="92500" lnSpcReduction="20000"/>
          </a:bodyPr>
          <a:lstStyle/>
          <a:p>
            <a:pPr algn="just">
              <a:lnSpc>
                <a:spcPct val="150000"/>
              </a:lnSpc>
              <a:spcAft>
                <a:spcPts val="800"/>
              </a:spcAft>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Data Collection and Analysis: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The information collected from various secondary sources like government reports, and academic studies, proves that the planning to build a new smart city has evolved in a positive way apart from the other negative aspects such as relocating the villagers and paying compensatory amounts to them.</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An open-ended survey done among the 12 villages nearby, it proves that most of the people were dissatisfied with NRDA due to rehabilitation. But they were also optimistic about the future as it aims at providing better career opportunities and improving prospects of future generations and benefit society.</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Based on the information collected from the online sources, it is revealed that there are not many employment opportunities present as per the plans made earlier due to a lack of skilled labour, wages provided and resources available nearby.</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513916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2AC53-1FD1-7FF8-E2EC-E6AAFC7CF6C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E8C9DB1-F8CF-C6D2-C7B2-9A2650005D2A}"/>
              </a:ext>
            </a:extLst>
          </p:cNvPr>
          <p:cNvSpPr>
            <a:spLocks noGrp="1"/>
          </p:cNvSpPr>
          <p:nvPr>
            <p:ph idx="1"/>
          </p:nvPr>
        </p:nvSpPr>
        <p:spPr/>
        <p:txBody>
          <a:bodyPr/>
          <a:lstStyle/>
          <a:p>
            <a:pPr algn="just">
              <a:lnSpc>
                <a:spcPct val="150000"/>
              </a:lnSpc>
              <a:spcAft>
                <a:spcPts val="800"/>
              </a:spcAft>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Conclusion:</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While developing a new city from scratch not only required a wholesome amount of money but also takes the emotions of people along with it. Most of the people seem dissatisfied due to dislocation, the amount of money received, and the lack of opportunities provided. But they were also optimistic for the future generations to come, who will not require to thrive in the unfavourable conditions of a city. My recommendations will be such that it is the requirement to educate the indigenous people regarding different schemes related to investment and provide them with skilled-based training. The city is crowded as people have started to shift from the old city, and the coming time will tell us more about the design, sustainability and implementation of the Naya Raipur Smart City.</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71366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95F9F-AA13-C24B-B406-ABDF49B8CBE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075F6EE-4202-9CED-83CB-68AD8349ED89}"/>
              </a:ext>
            </a:extLst>
          </p:cNvPr>
          <p:cNvSpPr>
            <a:spLocks noGrp="1"/>
          </p:cNvSpPr>
          <p:nvPr>
            <p:ph idx="1"/>
          </p:nvPr>
        </p:nvSpPr>
        <p:spPr/>
        <p:txBody>
          <a:bodyPr>
            <a:normAutofit lnSpcReduction="10000"/>
          </a:bodyPr>
          <a:lstStyle/>
          <a:p>
            <a:pPr algn="just">
              <a:lnSpc>
                <a:spcPct val="150000"/>
              </a:lnSpc>
              <a:spcAft>
                <a:spcPts val="800"/>
              </a:spcAft>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REFERENCES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Naya Raipur Development Authority, </a:t>
            </a:r>
            <a:r>
              <a:rPr lang="en-IN" sz="18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http://www.nayaraipur.com/</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kern="1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Jajoo</a:t>
            </a:r>
            <a:r>
              <a:rPr lang="en-IN" sz="1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S. (2014). Satisfaction Survey of a Displaced Population Affected by a New Planned Development of Naya Raipur, India. </a:t>
            </a:r>
            <a:r>
              <a:rPr lang="en-IN" sz="1800" i="1"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International Journal of Humanities and Social Sciences</a:t>
            </a:r>
            <a:r>
              <a:rPr lang="en-IN" sz="1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1800" i="1"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7</a:t>
            </a:r>
            <a:r>
              <a:rPr lang="en-IN" sz="1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(11), 2976-2980.</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Dash, S., &amp; Joshi, M. (2021). Passive Cooling Strategies for Improving Thermal Performance of Residential Buildings in Naya Raipur, Chhattisgarh. </a:t>
            </a:r>
            <a:r>
              <a:rPr lang="en-IN" sz="1800" i="1"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Research &amp; Reviews: Journal of Architectural Designing</a:t>
            </a:r>
            <a:r>
              <a:rPr lang="en-IN" sz="1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1800" i="1"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3</a:t>
            </a:r>
            <a:r>
              <a:rPr lang="en-IN" sz="1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Shukla, H., Jha, R., Singh, V., &amp; Baier, K. (2013). Groundwater vulnerability assessment using DRASTIC model–a case study of Raipur and Naya Raipur, Chhattisgarh, India. </a:t>
            </a:r>
            <a:r>
              <a:rPr lang="en-IN" sz="1800" i="1" kern="10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Water</a:t>
            </a:r>
            <a:r>
              <a:rPr lang="en-IN" sz="1800" kern="10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1800" i="1" kern="10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10</a:t>
            </a:r>
            <a:r>
              <a:rPr lang="en-IN" sz="1800" kern="10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1-11.</a:t>
            </a:r>
            <a:endParaRPr lang="en-IN"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IN"/>
          </a:p>
        </p:txBody>
      </p:sp>
    </p:spTree>
    <p:extLst>
      <p:ext uri="{BB962C8B-B14F-4D97-AF65-F5344CB8AC3E}">
        <p14:creationId xmlns:p14="http://schemas.microsoft.com/office/powerpoint/2010/main" val="1469797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B1777-9821-730E-24DB-A7813D9959D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A9B60E8-3495-98BC-CD33-B4FF6C70F584}"/>
              </a:ext>
            </a:extLst>
          </p:cNvPr>
          <p:cNvSpPr>
            <a:spLocks noGrp="1"/>
          </p:cNvSpPr>
          <p:nvPr>
            <p:ph idx="1"/>
          </p:nvPr>
        </p:nvSpPr>
        <p:spPr/>
        <p:txBody>
          <a:bodyPr>
            <a:normAutofit fontScale="92500" lnSpcReduction="10000"/>
          </a:bodyPr>
          <a:lstStyle/>
          <a:p>
            <a:pPr>
              <a:lnSpc>
                <a:spcPct val="107000"/>
              </a:lnSpc>
              <a:spcAft>
                <a:spcPts val="800"/>
              </a:spcAft>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Mariyam Ahmed</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Assistant Professor</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mariyam.ahmed@kalingauniversity.ac.in</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Kalinga University, </a:t>
            </a:r>
            <a:r>
              <a:rPr lang="en-IN" sz="1800" kern="100" dirty="0" err="1">
                <a:effectLst/>
                <a:latin typeface="Times New Roman" panose="02020603050405020304" pitchFamily="18" charset="0"/>
                <a:ea typeface="Calibri" panose="020F0502020204030204" pitchFamily="34" charset="0"/>
                <a:cs typeface="Times New Roman" panose="02020603050405020304" pitchFamily="18" charset="0"/>
              </a:rPr>
              <a:t>Kotni</a:t>
            </a: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Near </a:t>
            </a:r>
            <a:r>
              <a:rPr lang="en-IN" sz="1800" kern="100" dirty="0" err="1">
                <a:effectLst/>
                <a:latin typeface="Times New Roman" panose="02020603050405020304" pitchFamily="18" charset="0"/>
                <a:ea typeface="Calibri" panose="020F0502020204030204" pitchFamily="34" charset="0"/>
                <a:cs typeface="Times New Roman" panose="02020603050405020304" pitchFamily="18" charset="0"/>
              </a:rPr>
              <a:t>Mantralaya</a:t>
            </a: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Naya Raipur, C.G 492101</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Satvik Jain</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Assistant Professor</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satvik.jain@kalingauniversity.ac.in</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Kalinga University, </a:t>
            </a:r>
            <a:r>
              <a:rPr lang="en-IN" sz="1800" kern="100" dirty="0" err="1">
                <a:effectLst/>
                <a:latin typeface="Times New Roman" panose="02020603050405020304" pitchFamily="18" charset="0"/>
                <a:ea typeface="Calibri" panose="020F0502020204030204" pitchFamily="34" charset="0"/>
                <a:cs typeface="Times New Roman" panose="02020603050405020304" pitchFamily="18" charset="0"/>
              </a:rPr>
              <a:t>Kotni</a:t>
            </a: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Near </a:t>
            </a:r>
            <a:r>
              <a:rPr lang="en-IN" sz="1800" kern="100" dirty="0" err="1">
                <a:effectLst/>
                <a:latin typeface="Times New Roman" panose="02020603050405020304" pitchFamily="18" charset="0"/>
                <a:ea typeface="Calibri" panose="020F0502020204030204" pitchFamily="34" charset="0"/>
                <a:cs typeface="Times New Roman" panose="02020603050405020304" pitchFamily="18" charset="0"/>
              </a:rPr>
              <a:t>Mantralaya</a:t>
            </a: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Naya Raipur, C.G 492101</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990027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C5A49-49CC-29DC-9489-53568F2DAD8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265C4F6-81EC-016B-6CE9-BDA843E09E56}"/>
              </a:ext>
            </a:extLst>
          </p:cNvPr>
          <p:cNvSpPr>
            <a:spLocks noGrp="1"/>
          </p:cNvSpPr>
          <p:nvPr>
            <p:ph idx="1"/>
          </p:nvPr>
        </p:nvSpPr>
        <p:spPr/>
        <p:txBody>
          <a:bodyPr/>
          <a:lstStyle/>
          <a:p>
            <a:pPr>
              <a:lnSpc>
                <a:spcPct val="150000"/>
              </a:lnSpc>
              <a:spcAft>
                <a:spcPts val="800"/>
              </a:spcAft>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ABSTRACT:</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dirty="0">
                <a:effectLst/>
                <a:latin typeface="Times New Roman" panose="02020603050405020304" pitchFamily="18" charset="0"/>
                <a:ea typeface="Calibri" panose="020F0502020204030204" pitchFamily="34" charset="0"/>
              </a:rPr>
              <a:t>Global development is largely dependent on urbanisation, and sustainable and attractive cities are made possible by good urban planning. With the population's significant shift towards urbanisation comes a demand for the Smart City. The idea of a "Smart City" has recently gained popularity in both urban and rural areas of the world. An improved lifestyle built on the foundation of cutting-edge technology and communication systems is the aim of a smart city. This research article offers a descriptive analysis of the conception and construction of Naya Raipur, a contemporary metropolis situated in the Indian state of Chhattisgarh. To build a model city that promotes economic growth, social inclusion, and environmental sustainability, the article discusses the primary objectives, planning tactics, and implementation processes used. </a:t>
            </a:r>
            <a:endParaRPr lang="en-IN" dirty="0"/>
          </a:p>
        </p:txBody>
      </p:sp>
    </p:spTree>
    <p:extLst>
      <p:ext uri="{BB962C8B-B14F-4D97-AF65-F5344CB8AC3E}">
        <p14:creationId xmlns:p14="http://schemas.microsoft.com/office/powerpoint/2010/main" val="736088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57917-4B87-9193-9DF7-A99EBD744F7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63FA23D-48D3-E6CC-3B81-716BBEB12DF6}"/>
              </a:ext>
            </a:extLst>
          </p:cNvPr>
          <p:cNvSpPr>
            <a:spLocks noGrp="1"/>
          </p:cNvSpPr>
          <p:nvPr>
            <p:ph idx="1"/>
          </p:nvPr>
        </p:nvSpPr>
        <p:spPr/>
        <p:txBody>
          <a:bodyPr/>
          <a:lstStyle/>
          <a:p>
            <a:pPr algn="just">
              <a:lnSpc>
                <a:spcPct val="150000"/>
              </a:lnSpc>
              <a:spcAft>
                <a:spcPts val="800"/>
              </a:spcAft>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INTRODUCTION:</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Most modern towns and cities are the result of an evolutionary process in which some of the larger villages or a group of villages grew and diversified more quickly than others. While the size and variety of the population's occupational structure have typically been highlighted in census definitions of urban areas, settlements have also expanded geographically and frequently diversified in terms of their roles as markets, administrative capitals, industrial hubs, or tourist towns.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589749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21F5F-A529-1F54-AACA-E21AB00DC32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5A961E6-042B-CB82-B31F-1B7F32D46D2F}"/>
              </a:ext>
            </a:extLst>
          </p:cNvPr>
          <p:cNvSpPr>
            <a:spLocks noGrp="1"/>
          </p:cNvSpPr>
          <p:nvPr>
            <p:ph idx="1"/>
          </p:nvPr>
        </p:nvSpPr>
        <p:spPr/>
        <p:txBody>
          <a:bodyPr/>
          <a:lstStyle/>
          <a:p>
            <a:pPr algn="just">
              <a:lnSpc>
                <a:spcPct val="150000"/>
              </a:lnSpc>
              <a:spcAft>
                <a:spcPts val="800"/>
              </a:spcAft>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Background of Naya Raipur:</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dirty="0">
                <a:effectLst/>
                <a:latin typeface="Times New Roman" panose="02020603050405020304" pitchFamily="18" charset="0"/>
                <a:ea typeface="Calibri" panose="020F0502020204030204" pitchFamily="34" charset="0"/>
              </a:rPr>
              <a:t>The main city in the new state of Chhattisgarh, Raipur, was chosen as the capital when it was established on November 1st, 2000. For many years, central India's market city of Raipur has been thriving. Nevertheless, it was ill-prepared to assume its new role as the administrative capital of a quickly expanding state because of its already overburdened civic infrastructure. The need for a new city, its location, and the method of financing its development were all hot topics of discussion. The fact that Chhattisgarh's political leaders and its citizens were able to agree to create a sizable greenfield metropolis near Raipur is truly an amazing accomplishment. The new city, which has been given the name "Naya Raipur," would simultaneously function as the State's administrative centre and meet the infrastructure needs of local industry and trade. Before deciding on the city's exact location, numerous surveys and research were conducted. </a:t>
            </a:r>
            <a:endParaRPr lang="en-IN" dirty="0"/>
          </a:p>
        </p:txBody>
      </p:sp>
    </p:spTree>
    <p:extLst>
      <p:ext uri="{BB962C8B-B14F-4D97-AF65-F5344CB8AC3E}">
        <p14:creationId xmlns:p14="http://schemas.microsoft.com/office/powerpoint/2010/main" val="1374007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13A5B-33DD-6DD5-AFC6-5A2D3C2ED34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06E299C-B74E-42C2-5033-4D995607553B}"/>
              </a:ext>
            </a:extLst>
          </p:cNvPr>
          <p:cNvSpPr>
            <a:spLocks noGrp="1"/>
          </p:cNvSpPr>
          <p:nvPr>
            <p:ph idx="1"/>
          </p:nvPr>
        </p:nvSpPr>
        <p:spPr/>
        <p:txBody>
          <a:bodyPr>
            <a:normAutofit fontScale="62500" lnSpcReduction="20000"/>
          </a:bodyPr>
          <a:lstStyle/>
          <a:p>
            <a:pPr algn="just">
              <a:lnSpc>
                <a:spcPct val="150000"/>
              </a:lnSpc>
              <a:spcAft>
                <a:spcPts val="800"/>
              </a:spcAft>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PRECINCTS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The city is designed for a population of 5.6 lakh. The city has two prominent gateways that mark entry to the Naya Raipur City – one to the north and the other to the west. Naya Raipur has the following precincts: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romanL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Government Complex to include Secretariat, Assembly, Government offices, and Police Headquarters area.</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romanL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Cultural Heart to include Museum, Art Gallery, Library, Theatres, Convention centre and International Centre.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romanL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City Centre to include city level shopping malls, commercial offices, restaurants, multiplexes, and other areas of recreation.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romanL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University including research and institutional complexes.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romanL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Software Technology, Exhibition and Business </a:t>
            </a:r>
            <a:r>
              <a:rPr lang="en-IN" sz="1800" kern="100" dirty="0" err="1">
                <a:effectLst/>
                <a:latin typeface="Times New Roman" panose="02020603050405020304" pitchFamily="18" charset="0"/>
                <a:ea typeface="Calibri" panose="020F0502020204030204" pitchFamily="34" charset="0"/>
                <a:cs typeface="Times New Roman" panose="02020603050405020304" pitchFamily="18" charset="0"/>
              </a:rPr>
              <a:t>centers</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romanL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Central City Park around an existing vast water body as one of the biggest city parks in the country. Park and Sports Centre in the North end to include urban forest, theme park and sports complex. City Park South to include Theme Park, Jungle Safari, Golf Course and Film City.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romanL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Transport and integrated freight complex to service the city and its industrial area.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romanL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Living areas with medium density development for the creation of a peaceful environment envisaged for the city.</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441175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60708-9376-D4DC-4C0E-A26107D0FC8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6B23E00-D0C1-B0C7-9487-DA91B9281D33}"/>
              </a:ext>
            </a:extLst>
          </p:cNvPr>
          <p:cNvSpPr>
            <a:spLocks noGrp="1"/>
          </p:cNvSpPr>
          <p:nvPr>
            <p:ph idx="1"/>
          </p:nvPr>
        </p:nvSpPr>
        <p:spPr/>
        <p:txBody>
          <a:bodyPr>
            <a:normAutofit fontScale="77500" lnSpcReduction="20000"/>
          </a:bodyPr>
          <a:lstStyle/>
          <a:p>
            <a:pPr algn="just">
              <a:lnSpc>
                <a:spcPct val="150000"/>
              </a:lnSpc>
              <a:spcAft>
                <a:spcPts val="800"/>
              </a:spcAft>
            </a:pPr>
            <a:r>
              <a:rPr lang="en-IN" sz="1800" b="1" kern="100" dirty="0">
                <a:effectLst/>
                <a:latin typeface="Times New Roman" panose="02020603050405020304" pitchFamily="18" charset="0"/>
                <a:ea typeface="Calibri" panose="020F0502020204030204" pitchFamily="34" charset="0"/>
                <a:cs typeface="Times New Roman" panose="02020603050405020304" pitchFamily="18" charset="0"/>
              </a:rPr>
              <a:t>Literature review:</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b="1" kern="1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Jajoo</a:t>
            </a:r>
            <a:r>
              <a:rPr lang="en-IN" sz="1800" b="1"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S. (2014)</a:t>
            </a:r>
            <a:r>
              <a:rPr lang="en-IN" sz="1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Stated that </a:t>
            </a:r>
            <a:r>
              <a:rPr lang="en-IN" sz="1800" kern="100" dirty="0">
                <a:solidFill>
                  <a:srgbClr val="212529"/>
                </a:solidFill>
                <a:effectLst/>
                <a:latin typeface="Times New Roman" panose="02020603050405020304" pitchFamily="18" charset="0"/>
                <a:ea typeface="Calibri" panose="020F0502020204030204" pitchFamily="34" charset="0"/>
                <a:cs typeface="Times New Roman" panose="02020603050405020304" pitchFamily="18" charset="0"/>
              </a:rPr>
              <a:t>Urban planning is the need of the hour in a rapidly developing county like India. In essence, urban planning enhances the quality of land at a reasonable cost. Naya (New) Raipur is the new planned capital of the Indian state of Chhattisgarh and is one of India’s few planned cities. Over the next decade it will drastically change the landscape of the state of Chhattisgarh. This new planned development is quintessential in growing this backward region and providing for future infrastructure.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b="1"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Dash, S., &amp; Joshi, M. (2021) </a:t>
            </a:r>
            <a:r>
              <a:rPr lang="en-IN" sz="1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stated that energy consumption in India is rising faster in residential buildings, primarily due to the usage of air conditioning systems in summer to provide comfortable conditions to the occupants. Passive cooling techniques offer the best solutions without using mechanical or electrical components to lower electricity bills.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b="1"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Shukla, H., Jha, R., Singh, V., &amp; Baier, K. (2013)</a:t>
            </a:r>
            <a:r>
              <a:rPr lang="en-IN" sz="1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stated that in the present scenario of urbanization, the population of Raipur City is increasing rapidly, accordingly, the use of groundwater is also increasing and so as the susceptibility of groundwater contamination. This study reveals the findings of the intrinsic groundwater vulnerability assessment model, DRASTIC applied in the study area using the geographical information system (GIS) technique.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909167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795A5-F4DE-DA86-EC65-726CA5EDC6C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F0CB2E8-EEC4-B176-1129-516BC87ED876}"/>
              </a:ext>
            </a:extLst>
          </p:cNvPr>
          <p:cNvSpPr>
            <a:spLocks noGrp="1"/>
          </p:cNvSpPr>
          <p:nvPr>
            <p:ph idx="1"/>
          </p:nvPr>
        </p:nvSpPr>
        <p:spPr/>
        <p:txBody>
          <a:bodyPr/>
          <a:lstStyle/>
          <a:p>
            <a:pPr algn="just">
              <a:lnSpc>
                <a:spcPct val="150000"/>
              </a:lnSpc>
              <a:spcAft>
                <a:spcPts val="800"/>
              </a:spcAft>
            </a:pPr>
            <a:r>
              <a:rPr lang="en-IN" sz="1800" b="1" u="sng" kern="100" dirty="0">
                <a:effectLst/>
                <a:latin typeface="Times New Roman" panose="02020603050405020304" pitchFamily="18" charset="0"/>
                <a:ea typeface="Calibri" panose="020F0502020204030204" pitchFamily="34" charset="0"/>
                <a:cs typeface="Times New Roman" panose="02020603050405020304" pitchFamily="18" charset="0"/>
              </a:rPr>
              <a:t>The objective of the research:</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•To study the economic change and social transformation in the state.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To study the efficient engine of growth and prosperity.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To study the impact on the servicing hub not only in the manufacturing of goods but also in the Information Technology and Bio-Technology sectors.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To study the financial centre, the hub of trade and hospitality sectors, the hub of cultural services, the hub of affordable and high-quality medical services, hub of quality educational facilities, in the region.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215130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05041-2D4B-12C8-2688-703B12CE866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FE576A3-1DB9-BFD1-816B-E23B5BCFDCEB}"/>
              </a:ext>
            </a:extLst>
          </p:cNvPr>
          <p:cNvSpPr>
            <a:spLocks noGrp="1"/>
          </p:cNvSpPr>
          <p:nvPr>
            <p:ph idx="1"/>
          </p:nvPr>
        </p:nvSpPr>
        <p:spPr/>
        <p:txBody>
          <a:bodyPr/>
          <a:lstStyle/>
          <a:p>
            <a:pPr algn="just">
              <a:lnSpc>
                <a:spcPct val="150000"/>
              </a:lnSpc>
              <a:spcAft>
                <a:spcPts val="800"/>
              </a:spcAft>
            </a:pPr>
            <a:r>
              <a:rPr lang="en-IN" sz="1800" b="1" u="sng" kern="100" dirty="0">
                <a:effectLst/>
                <a:latin typeface="Times New Roman" panose="02020603050405020304" pitchFamily="18" charset="0"/>
                <a:ea typeface="Calibri" panose="020F0502020204030204" pitchFamily="34" charset="0"/>
                <a:cs typeface="Times New Roman" panose="02020603050405020304" pitchFamily="18" charset="0"/>
              </a:rPr>
              <a:t>The hypothesis of the study:</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This study shows that the impact of Naya Raipur project has positively impacted the economic, social, and environmental quality of life in the region.</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This study shows that the smart city project has increased employment opportunities.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This study shows that the smart city project has improved public services.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This study shows that the smart city project has reduced the pollution and traffic population in the region.</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243295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1679</Words>
  <Application>Microsoft Office PowerPoint</Application>
  <PresentationFormat>Widescreen</PresentationFormat>
  <Paragraphs>55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The Planning and Implementation of Urban City at Naya Raipur in the State of Chhattisgarh, India - A Descriptive Study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Planning and Implementation of Urban City at Naya Raipur in the State of Chhattisgarh, India - A Descriptive Study</dc:title>
  <dc:creator>Satvik Jain</dc:creator>
  <cp:lastModifiedBy>Advocate Dr Kazi Abdul Mannan</cp:lastModifiedBy>
  <cp:revision>1</cp:revision>
  <dcterms:created xsi:type="dcterms:W3CDTF">2023-11-16T15:15:45Z</dcterms:created>
  <dcterms:modified xsi:type="dcterms:W3CDTF">2023-11-17T04:40:55Z</dcterms:modified>
</cp:coreProperties>
</file>