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58" r:id="rId5"/>
    <p:sldId id="259" r:id="rId6"/>
    <p:sldId id="260" r:id="rId7"/>
    <p:sldId id="268" r:id="rId8"/>
    <p:sldId id="261" r:id="rId9"/>
    <p:sldId id="262" r:id="rId10"/>
    <p:sldId id="263" r:id="rId11"/>
    <p:sldId id="264" r:id="rId12"/>
  </p:sldIdLst>
  <p:sldSz cx="18288000" cy="10287000"/>
  <p:notesSz cx="6858000" cy="9144000"/>
  <p:embeddedFontLst>
    <p:embeddedFont>
      <p:font typeface="Agency FB" panose="020B0503020202020204" pitchFamily="34" charset="0"/>
      <p:regular r:id="rId13"/>
      <p:bold r:id="rId14"/>
    </p:embeddedFont>
    <p:embeddedFont>
      <p:font typeface="Book Antiqua" panose="020406020503050303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63503" y="-63503"/>
            <a:ext cx="1670047" cy="10413997"/>
          </a:xfrm>
          <a:custGeom>
            <a:avLst/>
            <a:gdLst/>
            <a:ahLst/>
            <a:cxnLst/>
            <a:rect l="l" t="t" r="r" b="b"/>
            <a:pathLst>
              <a:path w="1670047" h="10413997">
                <a:moveTo>
                  <a:pt x="0" y="0"/>
                </a:moveTo>
                <a:lnTo>
                  <a:pt x="1670047" y="0"/>
                </a:lnTo>
                <a:lnTo>
                  <a:pt x="1670047" y="10413997"/>
                </a:lnTo>
                <a:lnTo>
                  <a:pt x="0" y="104139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778161" y="-63503"/>
            <a:ext cx="3573332" cy="10413997"/>
          </a:xfrm>
          <a:custGeom>
            <a:avLst/>
            <a:gdLst/>
            <a:ahLst/>
            <a:cxnLst/>
            <a:rect l="l" t="t" r="r" b="b"/>
            <a:pathLst>
              <a:path w="3573332" h="10413997">
                <a:moveTo>
                  <a:pt x="0" y="0"/>
                </a:moveTo>
                <a:lnTo>
                  <a:pt x="3573333" y="0"/>
                </a:lnTo>
                <a:lnTo>
                  <a:pt x="3573333" y="10413997"/>
                </a:lnTo>
                <a:lnTo>
                  <a:pt x="0" y="10413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676400" y="1638300"/>
            <a:ext cx="13347681" cy="10777309"/>
          </a:xfrm>
          <a:prstGeom prst="rect">
            <a:avLst/>
          </a:prstGeom>
        </p:spPr>
        <p:txBody>
          <a:bodyPr wrap="square" lIns="0" tIns="0" rIns="0" bIns="0" rtlCol="0" anchor="t">
            <a:spAutoFit/>
          </a:bodyPr>
          <a:lstStyle/>
          <a:p>
            <a:pPr algn="ctr">
              <a:lnSpc>
                <a:spcPts val="6051"/>
              </a:lnSpc>
            </a:pPr>
            <a:r>
              <a:rPr lang="en-US" sz="6329" b="1" i="1" dirty="0">
                <a:solidFill>
                  <a:srgbClr val="1C5739"/>
                </a:solidFill>
                <a:latin typeface="Book Antiqua" pitchFamily="18" charset="0"/>
              </a:rPr>
              <a:t>Analyzing the Influence of Indian Culture on Globalization: A Comprehensive Study</a:t>
            </a:r>
          </a:p>
          <a:p>
            <a:pPr algn="ctr">
              <a:lnSpc>
                <a:spcPts val="6051"/>
              </a:lnSpc>
            </a:pPr>
            <a:endParaRPr lang="en-US" sz="6329" dirty="0">
              <a:solidFill>
                <a:srgbClr val="1C5739"/>
              </a:solidFill>
              <a:latin typeface="Codec Pro Ultra-Bold"/>
            </a:endParaRPr>
          </a:p>
          <a:p>
            <a:pPr algn="ctr">
              <a:lnSpc>
                <a:spcPts val="6051"/>
              </a:lnSpc>
            </a:pPr>
            <a:endParaRPr lang="en-US" sz="6329" dirty="0">
              <a:solidFill>
                <a:srgbClr val="1C5739"/>
              </a:solidFill>
              <a:latin typeface="Codec Pro Ultra-Bold"/>
            </a:endParaRPr>
          </a:p>
          <a:p>
            <a:r>
              <a:rPr lang="en-US" sz="3200" b="1" dirty="0">
                <a:latin typeface="Agency FB" pitchFamily="34" charset="0"/>
              </a:rPr>
              <a:t>Authors:</a:t>
            </a:r>
          </a:p>
          <a:p>
            <a:r>
              <a:rPr lang="en-US" sz="3200" b="1" dirty="0">
                <a:latin typeface="Agency FB" pitchFamily="34" charset="0"/>
              </a:rPr>
              <a:t>Dr. Abdal Ahmed</a:t>
            </a:r>
          </a:p>
          <a:p>
            <a:r>
              <a:rPr lang="en-US" sz="3200" b="1" dirty="0">
                <a:latin typeface="Agency FB" pitchFamily="34" charset="0"/>
              </a:rPr>
              <a:t>SAYMA</a:t>
            </a:r>
          </a:p>
          <a:p>
            <a:r>
              <a:rPr lang="en-US" sz="3200" b="1" dirty="0">
                <a:latin typeface="Agency FB" pitchFamily="34" charset="0"/>
              </a:rPr>
              <a:t>Dr. SUMERA QURESHI</a:t>
            </a:r>
          </a:p>
          <a:p>
            <a:r>
              <a:rPr lang="en-US" sz="3200" b="1" dirty="0">
                <a:latin typeface="Agency FB" pitchFamily="34" charset="0"/>
              </a:rPr>
              <a:t>SHAMA NARGIS</a:t>
            </a:r>
          </a:p>
          <a:p>
            <a:r>
              <a:rPr lang="en-US" sz="3200" b="1" dirty="0">
                <a:latin typeface="Agency FB" pitchFamily="34" charset="0"/>
              </a:rPr>
              <a:t>JASMEET KAUR</a:t>
            </a:r>
          </a:p>
          <a:p>
            <a:pPr>
              <a:lnSpc>
                <a:spcPts val="6051"/>
              </a:lnSpc>
            </a:pPr>
            <a:endParaRPr lang="en-US" sz="6600" dirty="0"/>
          </a:p>
          <a:p>
            <a:pPr>
              <a:lnSpc>
                <a:spcPts val="6051"/>
              </a:lnSpc>
            </a:pPr>
            <a:endParaRPr lang="en-US" sz="6329" dirty="0">
              <a:solidFill>
                <a:srgbClr val="1C5739"/>
              </a:solidFill>
              <a:latin typeface="Codec Pro Ultra-Bold"/>
            </a:endParaRPr>
          </a:p>
          <a:p>
            <a:pPr algn="ctr">
              <a:lnSpc>
                <a:spcPts val="6051"/>
              </a:lnSpc>
            </a:pPr>
            <a:endParaRPr lang="en-US" sz="6329" dirty="0">
              <a:solidFill>
                <a:srgbClr val="1C5739"/>
              </a:solidFill>
              <a:latin typeface="Codec Pro Ultra-Bold"/>
            </a:endParaRPr>
          </a:p>
          <a:p>
            <a:pPr>
              <a:lnSpc>
                <a:spcPts val="6051"/>
              </a:lnSpc>
            </a:pPr>
            <a:endParaRPr lang="en-US" sz="6329" dirty="0">
              <a:solidFill>
                <a:srgbClr val="1C5739"/>
              </a:solidFill>
              <a:latin typeface="Codec Pro Ultra-Bold"/>
            </a:endParaRPr>
          </a:p>
          <a:p>
            <a:pPr algn="ctr">
              <a:lnSpc>
                <a:spcPts val="6051"/>
              </a:lnSpc>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647825" y="1332357"/>
            <a:ext cx="209550" cy="209550"/>
          </a:xfrm>
          <a:custGeom>
            <a:avLst/>
            <a:gdLst/>
            <a:ahLst/>
            <a:cxnLst/>
            <a:rect l="l" t="t" r="r" b="b"/>
            <a:pathLst>
              <a:path w="209550" h="209550">
                <a:moveTo>
                  <a:pt x="0" y="0"/>
                </a:moveTo>
                <a:lnTo>
                  <a:pt x="209550" y="0"/>
                </a:lnTo>
                <a:lnTo>
                  <a:pt x="209550" y="209550"/>
                </a:lnTo>
                <a:lnTo>
                  <a:pt x="0" y="209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129733" y="922239"/>
            <a:ext cx="5156987" cy="868956"/>
          </a:xfrm>
          <a:prstGeom prst="rect">
            <a:avLst/>
          </a:prstGeom>
        </p:spPr>
        <p:txBody>
          <a:bodyPr lIns="0" tIns="0" rIns="0" bIns="0" rtlCol="0" anchor="t">
            <a:spAutoFit/>
          </a:bodyPr>
          <a:lstStyle/>
          <a:p>
            <a:pPr algn="l">
              <a:lnSpc>
                <a:spcPts val="7139"/>
              </a:lnSpc>
            </a:pPr>
            <a:r>
              <a:rPr lang="en-US" sz="5100" spc="499">
                <a:solidFill>
                  <a:srgbClr val="231F20"/>
                </a:solidFill>
                <a:latin typeface="Open Sauce"/>
              </a:rPr>
              <a:t>Future Trends</a:t>
            </a:r>
          </a:p>
        </p:txBody>
      </p:sp>
      <p:sp>
        <p:nvSpPr>
          <p:cNvPr id="4" name="TextBox 4"/>
          <p:cNvSpPr txBox="1"/>
          <p:nvPr/>
        </p:nvSpPr>
        <p:spPr>
          <a:xfrm>
            <a:off x="1028700" y="2024491"/>
            <a:ext cx="16196996" cy="7478970"/>
          </a:xfrm>
          <a:prstGeom prst="rect">
            <a:avLst/>
          </a:prstGeom>
        </p:spPr>
        <p:txBody>
          <a:bodyPr lIns="0" tIns="0" rIns="0" bIns="0" rtlCol="0" anchor="t">
            <a:spAutoFit/>
          </a:bodyPr>
          <a:lstStyle/>
          <a:p>
            <a:pPr algn="just">
              <a:lnSpc>
                <a:spcPct val="150000"/>
              </a:lnSpc>
            </a:pPr>
            <a:r>
              <a:rPr lang="en-US" sz="2700" b="1" spc="264" dirty="0">
                <a:solidFill>
                  <a:srgbClr val="231F20"/>
                </a:solidFill>
                <a:latin typeface="Open Sauce"/>
              </a:rPr>
              <a:t>The evolving role of Indian culture in globalization</a:t>
            </a:r>
          </a:p>
          <a:p>
            <a:pPr algn="just">
              <a:lnSpc>
                <a:spcPct val="150000"/>
              </a:lnSpc>
            </a:pPr>
            <a:r>
              <a:rPr lang="en-US" sz="2700" spc="264" dirty="0">
                <a:solidFill>
                  <a:srgbClr val="231F20"/>
                </a:solidFill>
                <a:latin typeface="Open Sauce"/>
              </a:rPr>
              <a:t>This comprehensive study explores the dynamic and evolving role of Indian </a:t>
            </a:r>
            <a:r>
              <a:rPr lang="en-US" sz="2700" spc="299" dirty="0">
                <a:solidFill>
                  <a:srgbClr val="231F20"/>
                </a:solidFill>
                <a:latin typeface="Open Sauce"/>
              </a:rPr>
              <a:t>culture in globalization. It investigates how India's cultural influence has shifted </a:t>
            </a:r>
            <a:r>
              <a:rPr lang="en-US" sz="2700" spc="291" dirty="0">
                <a:solidFill>
                  <a:srgbClr val="231F20"/>
                </a:solidFill>
                <a:latin typeface="Open Sauce"/>
              </a:rPr>
              <a:t>and adapted over time, considering the changing global landscape and the ways </a:t>
            </a:r>
            <a:r>
              <a:rPr lang="en-US" sz="2700" spc="264" dirty="0">
                <a:solidFill>
                  <a:srgbClr val="231F20"/>
                </a:solidFill>
                <a:latin typeface="Open Sauce"/>
              </a:rPr>
              <a:t>in which Indian culture continues to shape and be shaped by the process of globalization.</a:t>
            </a:r>
          </a:p>
          <a:p>
            <a:pPr algn="just">
              <a:lnSpc>
                <a:spcPct val="150000"/>
              </a:lnSpc>
            </a:pPr>
            <a:endParaRPr lang="en-US" sz="2700" spc="264" dirty="0">
              <a:solidFill>
                <a:srgbClr val="231F20"/>
              </a:solidFill>
              <a:latin typeface="Open Sauce"/>
            </a:endParaRPr>
          </a:p>
          <a:p>
            <a:pPr algn="just">
              <a:lnSpc>
                <a:spcPct val="150000"/>
              </a:lnSpc>
            </a:pPr>
            <a:r>
              <a:rPr lang="en-US" sz="2700" b="1" spc="264" dirty="0">
                <a:solidFill>
                  <a:srgbClr val="231F20"/>
                </a:solidFill>
                <a:latin typeface="Open Sauce"/>
              </a:rPr>
              <a:t>Prospects for continued cultural influence</a:t>
            </a:r>
          </a:p>
          <a:p>
            <a:pPr algn="just">
              <a:lnSpc>
                <a:spcPct val="150000"/>
              </a:lnSpc>
            </a:pPr>
            <a:r>
              <a:rPr lang="en-US" sz="2700" spc="264" dirty="0">
                <a:solidFill>
                  <a:srgbClr val="231F20"/>
                </a:solidFill>
                <a:latin typeface="Open Sauce"/>
              </a:rPr>
              <a:t>This study assesses the prospects for India's sustained cultural influence on globalization. It analyzes how factors such as economic growth, digital </a:t>
            </a:r>
            <a:r>
              <a:rPr lang="en-US" sz="2700" spc="270" dirty="0">
                <a:solidFill>
                  <a:srgbClr val="231F20"/>
                </a:solidFill>
                <a:latin typeface="Open Sauce"/>
              </a:rPr>
              <a:t>connectivity, and soft power diplomacy may bolster India's cultural impact on the </a:t>
            </a:r>
            <a:r>
              <a:rPr lang="en-US" sz="2700" spc="324" dirty="0">
                <a:solidFill>
                  <a:srgbClr val="231F20"/>
                </a:solidFill>
                <a:latin typeface="Open Sauce"/>
              </a:rPr>
              <a:t>global stage, offering insights into the future trajectory of Indian culture in the </a:t>
            </a:r>
            <a:r>
              <a:rPr lang="en-US" sz="2700" spc="264" dirty="0">
                <a:solidFill>
                  <a:srgbClr val="231F20"/>
                </a:solidFill>
                <a:latin typeface="Open Sauce"/>
              </a:rPr>
              <a:t>process of globalization.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647825" y="1332357"/>
            <a:ext cx="209550" cy="209550"/>
          </a:xfrm>
          <a:custGeom>
            <a:avLst/>
            <a:gdLst/>
            <a:ahLst/>
            <a:cxnLst/>
            <a:rect l="l" t="t" r="r" b="b"/>
            <a:pathLst>
              <a:path w="209550" h="209550">
                <a:moveTo>
                  <a:pt x="0" y="0"/>
                </a:moveTo>
                <a:lnTo>
                  <a:pt x="209550" y="0"/>
                </a:lnTo>
                <a:lnTo>
                  <a:pt x="209550" y="209550"/>
                </a:lnTo>
                <a:lnTo>
                  <a:pt x="0" y="209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129733" y="922239"/>
            <a:ext cx="4326131" cy="868956"/>
          </a:xfrm>
          <a:prstGeom prst="rect">
            <a:avLst/>
          </a:prstGeom>
        </p:spPr>
        <p:txBody>
          <a:bodyPr lIns="0" tIns="0" rIns="0" bIns="0" rtlCol="0" anchor="t">
            <a:spAutoFit/>
          </a:bodyPr>
          <a:lstStyle/>
          <a:p>
            <a:pPr algn="l">
              <a:lnSpc>
                <a:spcPts val="7139"/>
              </a:lnSpc>
            </a:pPr>
            <a:r>
              <a:rPr lang="en-US" sz="5100" spc="499">
                <a:solidFill>
                  <a:srgbClr val="231F20"/>
                </a:solidFill>
                <a:latin typeface="Open Sauce"/>
              </a:rPr>
              <a:t> Conclusion</a:t>
            </a:r>
          </a:p>
        </p:txBody>
      </p:sp>
      <p:sp>
        <p:nvSpPr>
          <p:cNvPr id="4" name="TextBox 4"/>
          <p:cNvSpPr txBox="1"/>
          <p:nvPr/>
        </p:nvSpPr>
        <p:spPr>
          <a:xfrm>
            <a:off x="1353312" y="2013785"/>
            <a:ext cx="15520921" cy="3525773"/>
          </a:xfrm>
          <a:prstGeom prst="rect">
            <a:avLst/>
          </a:prstGeom>
        </p:spPr>
        <p:txBody>
          <a:bodyPr lIns="0" tIns="0" rIns="0" bIns="0" rtlCol="0" anchor="t">
            <a:spAutoFit/>
          </a:bodyPr>
          <a:lstStyle/>
          <a:p>
            <a:pPr algn="l">
              <a:lnSpc>
                <a:spcPct val="150000"/>
              </a:lnSpc>
            </a:pPr>
            <a:r>
              <a:rPr lang="en-US" sz="2599" b="1" spc="254" dirty="0">
                <a:solidFill>
                  <a:srgbClr val="231F20"/>
                </a:solidFill>
                <a:latin typeface="Open Sauce"/>
              </a:rPr>
              <a:t>Key takeaways</a:t>
            </a:r>
            <a:endParaRPr/>
          </a:p>
          <a:p>
            <a:pPr algn="just">
              <a:lnSpc>
                <a:spcPct val="150000"/>
              </a:lnSpc>
            </a:pPr>
            <a:r>
              <a:rPr lang="en-US" sz="2599" spc="272" dirty="0">
                <a:solidFill>
                  <a:srgbClr val="231F20"/>
                </a:solidFill>
                <a:latin typeface="Open Sauce"/>
              </a:rPr>
              <a:t>This comprehensive study highlights the multifaceted influence of Indian culture on globalization. Key takeaways include the role of Indian cinema, cuisine, and spirituality as global cultural ambassadors, the impact of Indian companies in international markets, and the challenges of balancing cultural authenticity with global exposure.</a:t>
            </a:r>
          </a:p>
        </p:txBody>
      </p:sp>
      <p:sp>
        <p:nvSpPr>
          <p:cNvPr id="5" name="TextBox 5"/>
          <p:cNvSpPr txBox="1"/>
          <p:nvPr/>
        </p:nvSpPr>
        <p:spPr>
          <a:xfrm>
            <a:off x="1353312" y="6007798"/>
            <a:ext cx="15519644" cy="3662477"/>
          </a:xfrm>
          <a:prstGeom prst="rect">
            <a:avLst/>
          </a:prstGeom>
        </p:spPr>
        <p:txBody>
          <a:bodyPr lIns="0" tIns="0" rIns="0" bIns="0" rtlCol="0" anchor="t">
            <a:spAutoFit/>
          </a:bodyPr>
          <a:lstStyle/>
          <a:p>
            <a:pPr algn="l">
              <a:lnSpc>
                <a:spcPct val="150000"/>
              </a:lnSpc>
            </a:pPr>
            <a:r>
              <a:rPr lang="en-US" sz="2700" b="1" spc="264" dirty="0">
                <a:solidFill>
                  <a:srgbClr val="231F20"/>
                </a:solidFill>
                <a:latin typeface="Open Sauce"/>
              </a:rPr>
              <a:t>Implications and significance of the study</a:t>
            </a:r>
            <a:endParaRPr/>
          </a:p>
          <a:p>
            <a:pPr algn="just">
              <a:lnSpc>
                <a:spcPct val="150000"/>
              </a:lnSpc>
            </a:pPr>
            <a:r>
              <a:rPr lang="en-US" sz="2700" spc="302" dirty="0">
                <a:solidFill>
                  <a:srgbClr val="231F20"/>
                </a:solidFill>
                <a:latin typeface="Open Sauce"/>
              </a:rPr>
              <a:t>This study's implications and significance lie in enhancing our understanding of how Indian culture both shapes and is shaped by globalization. It informs cross-cultural interactions, business strategies, and the preservation of cultural authenticity in a rapidly globalizing world, offering valuable insights for scholars, policymakers, and businesses.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0" y="1585370"/>
            <a:ext cx="850240" cy="142475"/>
          </a:xfrm>
          <a:custGeom>
            <a:avLst/>
            <a:gdLst/>
            <a:ahLst/>
            <a:cxnLst/>
            <a:rect l="l" t="t" r="r" b="b"/>
            <a:pathLst>
              <a:path w="850240" h="142475">
                <a:moveTo>
                  <a:pt x="0" y="0"/>
                </a:moveTo>
                <a:lnTo>
                  <a:pt x="850240" y="0"/>
                </a:lnTo>
                <a:lnTo>
                  <a:pt x="850240" y="142475"/>
                </a:lnTo>
                <a:lnTo>
                  <a:pt x="0" y="1424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1941519"/>
            <a:ext cx="608819" cy="142475"/>
          </a:xfrm>
          <a:custGeom>
            <a:avLst/>
            <a:gdLst/>
            <a:ahLst/>
            <a:cxnLst/>
            <a:rect l="l" t="t" r="r" b="b"/>
            <a:pathLst>
              <a:path w="608819" h="142475">
                <a:moveTo>
                  <a:pt x="0" y="0"/>
                </a:moveTo>
                <a:lnTo>
                  <a:pt x="608819" y="0"/>
                </a:lnTo>
                <a:lnTo>
                  <a:pt x="608819" y="142475"/>
                </a:lnTo>
                <a:lnTo>
                  <a:pt x="0" y="142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0" y="2297678"/>
            <a:ext cx="367494" cy="142475"/>
          </a:xfrm>
          <a:custGeom>
            <a:avLst/>
            <a:gdLst/>
            <a:ahLst/>
            <a:cxnLst/>
            <a:rect l="l" t="t" r="r" b="b"/>
            <a:pathLst>
              <a:path w="367494" h="142475">
                <a:moveTo>
                  <a:pt x="0" y="0"/>
                </a:moveTo>
                <a:lnTo>
                  <a:pt x="367494" y="0"/>
                </a:lnTo>
                <a:lnTo>
                  <a:pt x="367494" y="142475"/>
                </a:lnTo>
                <a:lnTo>
                  <a:pt x="0" y="1424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0" y="2653827"/>
            <a:ext cx="126073" cy="201959"/>
          </a:xfrm>
          <a:custGeom>
            <a:avLst/>
            <a:gdLst/>
            <a:ahLst/>
            <a:cxnLst/>
            <a:rect l="l" t="t" r="r" b="b"/>
            <a:pathLst>
              <a:path w="126073" h="201959">
                <a:moveTo>
                  <a:pt x="0" y="0"/>
                </a:moveTo>
                <a:lnTo>
                  <a:pt x="126073" y="0"/>
                </a:lnTo>
                <a:lnTo>
                  <a:pt x="126073" y="201959"/>
                </a:lnTo>
                <a:lnTo>
                  <a:pt x="0" y="2019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63503" y="-63503"/>
            <a:ext cx="2437857" cy="1584446"/>
          </a:xfrm>
          <a:custGeom>
            <a:avLst/>
            <a:gdLst/>
            <a:ahLst/>
            <a:cxnLst/>
            <a:rect l="l" t="t" r="r" b="b"/>
            <a:pathLst>
              <a:path w="2437857" h="1584446">
                <a:moveTo>
                  <a:pt x="0" y="0"/>
                </a:moveTo>
                <a:lnTo>
                  <a:pt x="2437857" y="0"/>
                </a:lnTo>
                <a:lnTo>
                  <a:pt x="2437857" y="1584445"/>
                </a:lnTo>
                <a:lnTo>
                  <a:pt x="0" y="15844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5334517" y="2613203"/>
            <a:ext cx="1613602" cy="1336624"/>
          </a:xfrm>
          <a:custGeom>
            <a:avLst/>
            <a:gdLst/>
            <a:ahLst/>
            <a:cxnLst/>
            <a:rect l="l" t="t" r="r" b="b"/>
            <a:pathLst>
              <a:path w="1613602" h="1336624">
                <a:moveTo>
                  <a:pt x="0" y="0"/>
                </a:moveTo>
                <a:lnTo>
                  <a:pt x="1613601" y="0"/>
                </a:lnTo>
                <a:lnTo>
                  <a:pt x="1613601" y="1336624"/>
                </a:lnTo>
                <a:lnTo>
                  <a:pt x="0" y="13366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6324288" y="9153239"/>
            <a:ext cx="1963712" cy="1133761"/>
          </a:xfrm>
          <a:custGeom>
            <a:avLst/>
            <a:gdLst/>
            <a:ahLst/>
            <a:cxnLst/>
            <a:rect l="l" t="t" r="r" b="b"/>
            <a:pathLst>
              <a:path w="1963712" h="1133761">
                <a:moveTo>
                  <a:pt x="0" y="0"/>
                </a:moveTo>
                <a:lnTo>
                  <a:pt x="1963712" y="0"/>
                </a:lnTo>
                <a:lnTo>
                  <a:pt x="1963712" y="1133761"/>
                </a:lnTo>
                <a:lnTo>
                  <a:pt x="0" y="113376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17531029" y="8882834"/>
            <a:ext cx="756971" cy="142475"/>
          </a:xfrm>
          <a:custGeom>
            <a:avLst/>
            <a:gdLst/>
            <a:ahLst/>
            <a:cxnLst/>
            <a:rect l="l" t="t" r="r" b="b"/>
            <a:pathLst>
              <a:path w="756971" h="142475">
                <a:moveTo>
                  <a:pt x="0" y="0"/>
                </a:moveTo>
                <a:lnTo>
                  <a:pt x="756971" y="0"/>
                </a:lnTo>
                <a:lnTo>
                  <a:pt x="756971" y="142475"/>
                </a:lnTo>
                <a:lnTo>
                  <a:pt x="0" y="14247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17772450" y="8526675"/>
            <a:ext cx="515550" cy="142475"/>
          </a:xfrm>
          <a:custGeom>
            <a:avLst/>
            <a:gdLst/>
            <a:ahLst/>
            <a:cxnLst/>
            <a:rect l="l" t="t" r="r" b="b"/>
            <a:pathLst>
              <a:path w="515550" h="142475">
                <a:moveTo>
                  <a:pt x="0" y="0"/>
                </a:moveTo>
                <a:lnTo>
                  <a:pt x="515550" y="0"/>
                </a:lnTo>
                <a:lnTo>
                  <a:pt x="515550" y="142475"/>
                </a:lnTo>
                <a:lnTo>
                  <a:pt x="0" y="14247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18013785" y="8170526"/>
            <a:ext cx="274215" cy="142475"/>
          </a:xfrm>
          <a:custGeom>
            <a:avLst/>
            <a:gdLst/>
            <a:ahLst/>
            <a:cxnLst/>
            <a:rect l="l" t="t" r="r" b="b"/>
            <a:pathLst>
              <a:path w="274215" h="142475">
                <a:moveTo>
                  <a:pt x="0" y="0"/>
                </a:moveTo>
                <a:lnTo>
                  <a:pt x="274215" y="0"/>
                </a:lnTo>
                <a:lnTo>
                  <a:pt x="274215" y="142475"/>
                </a:lnTo>
                <a:lnTo>
                  <a:pt x="0" y="14247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a:off x="18255205" y="7754893"/>
            <a:ext cx="32795" cy="201959"/>
          </a:xfrm>
          <a:custGeom>
            <a:avLst/>
            <a:gdLst/>
            <a:ahLst/>
            <a:cxnLst/>
            <a:rect l="l" t="t" r="r" b="b"/>
            <a:pathLst>
              <a:path w="32795" h="201959">
                <a:moveTo>
                  <a:pt x="0" y="0"/>
                </a:moveTo>
                <a:lnTo>
                  <a:pt x="32795" y="0"/>
                </a:lnTo>
                <a:lnTo>
                  <a:pt x="32795" y="201959"/>
                </a:lnTo>
                <a:lnTo>
                  <a:pt x="0" y="20195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3" name="TextBox 13"/>
          <p:cNvSpPr txBox="1"/>
          <p:nvPr/>
        </p:nvSpPr>
        <p:spPr>
          <a:xfrm>
            <a:off x="1218371" y="2608364"/>
            <a:ext cx="15643498" cy="1949252"/>
          </a:xfrm>
          <a:prstGeom prst="rect">
            <a:avLst/>
          </a:prstGeom>
        </p:spPr>
        <p:txBody>
          <a:bodyPr wrap="square" lIns="0" tIns="0" rIns="0" bIns="0" rtlCol="0" anchor="t">
            <a:spAutoFit/>
          </a:bodyPr>
          <a:lstStyle/>
          <a:p>
            <a:pPr algn="just">
              <a:lnSpc>
                <a:spcPts val="3824"/>
              </a:lnSpc>
            </a:pPr>
            <a:r>
              <a:rPr lang="en-US" sz="2799" spc="341" dirty="0">
                <a:solidFill>
                  <a:srgbClr val="231F20"/>
                </a:solidFill>
                <a:latin typeface="Open Sauce"/>
              </a:rPr>
              <a:t>It is a scholarly research paper exploring how India's rich cultural heritage influences and shapes globalization dynamics. This multidisciplinary study delves into areas such as economics, technology, cuisine, art, and spirituality to illuminate India's global impact.</a:t>
            </a:r>
          </a:p>
        </p:txBody>
      </p:sp>
      <p:sp>
        <p:nvSpPr>
          <p:cNvPr id="14" name="TextBox 14"/>
          <p:cNvSpPr txBox="1"/>
          <p:nvPr/>
        </p:nvSpPr>
        <p:spPr>
          <a:xfrm>
            <a:off x="1218370" y="1799987"/>
            <a:ext cx="7620829" cy="491481"/>
          </a:xfrm>
          <a:prstGeom prst="rect">
            <a:avLst/>
          </a:prstGeom>
        </p:spPr>
        <p:txBody>
          <a:bodyPr wrap="square" lIns="0" tIns="0" rIns="0" bIns="0" rtlCol="0" anchor="t">
            <a:spAutoFit/>
          </a:bodyPr>
          <a:lstStyle/>
          <a:p>
            <a:pPr algn="l">
              <a:lnSpc>
                <a:spcPts val="4200"/>
              </a:lnSpc>
            </a:pPr>
            <a:r>
              <a:rPr lang="en-US" sz="3000" b="1" spc="294" dirty="0">
                <a:solidFill>
                  <a:srgbClr val="231F20"/>
                </a:solidFill>
                <a:latin typeface="Open Sauce Bold"/>
              </a:rPr>
              <a:t>Background and context</a:t>
            </a:r>
          </a:p>
        </p:txBody>
      </p:sp>
      <p:sp>
        <p:nvSpPr>
          <p:cNvPr id="15" name="TextBox 15"/>
          <p:cNvSpPr txBox="1"/>
          <p:nvPr/>
        </p:nvSpPr>
        <p:spPr>
          <a:xfrm>
            <a:off x="1218370" y="5566372"/>
            <a:ext cx="6630229" cy="478977"/>
          </a:xfrm>
          <a:prstGeom prst="rect">
            <a:avLst/>
          </a:prstGeom>
        </p:spPr>
        <p:txBody>
          <a:bodyPr wrap="square" lIns="0" tIns="0" rIns="0" bIns="0" rtlCol="0" anchor="t">
            <a:spAutoFit/>
          </a:bodyPr>
          <a:lstStyle/>
          <a:p>
            <a:pPr algn="l">
              <a:lnSpc>
                <a:spcPts val="4059"/>
              </a:lnSpc>
            </a:pPr>
            <a:r>
              <a:rPr lang="en-US" sz="2899" b="1" spc="284" dirty="0">
                <a:solidFill>
                  <a:srgbClr val="231F20"/>
                </a:solidFill>
                <a:latin typeface="Open Sauce Bold"/>
              </a:rPr>
              <a:t>Objectives of the study</a:t>
            </a:r>
          </a:p>
        </p:txBody>
      </p:sp>
      <p:sp>
        <p:nvSpPr>
          <p:cNvPr id="16" name="TextBox 16"/>
          <p:cNvSpPr txBox="1"/>
          <p:nvPr/>
        </p:nvSpPr>
        <p:spPr>
          <a:xfrm>
            <a:off x="1219200" y="6146482"/>
            <a:ext cx="15552944" cy="2846933"/>
          </a:xfrm>
          <a:prstGeom prst="rect">
            <a:avLst/>
          </a:prstGeom>
        </p:spPr>
        <p:txBody>
          <a:bodyPr wrap="square" lIns="0" tIns="0" rIns="0" bIns="0" rtlCol="0" anchor="t">
            <a:spAutoFit/>
          </a:bodyPr>
          <a:lstStyle/>
          <a:p>
            <a:pPr algn="just">
              <a:lnSpc>
                <a:spcPts val="3674"/>
              </a:lnSpc>
            </a:pPr>
            <a:r>
              <a:rPr lang="en-US" sz="2700" spc="315" dirty="0">
                <a:solidFill>
                  <a:srgbClr val="231F20"/>
                </a:solidFill>
                <a:latin typeface="Open Sauce"/>
              </a:rPr>
              <a:t>The objective of the study is to assess how Indian culture has contributed to and influenced the process of globalization across various domains. It aims to analyze the cultural elements such as art, music, religion, and cuisine that have had a significant impact on global trends and interactions. Additionally, the research seeks to understand the role of Indian </a:t>
            </a:r>
            <a:r>
              <a:rPr lang="en-US" sz="2700" spc="315" dirty="0" err="1">
                <a:solidFill>
                  <a:srgbClr val="231F20"/>
                </a:solidFill>
                <a:latin typeface="Open Sauce"/>
              </a:rPr>
              <a:t>diaspora</a:t>
            </a:r>
            <a:r>
              <a:rPr lang="en-US" sz="2700" spc="315" dirty="0">
                <a:solidFill>
                  <a:srgbClr val="231F20"/>
                </a:solidFill>
                <a:latin typeface="Open Sauce"/>
              </a:rPr>
              <a:t> and cultural exports in shaping global perceptions and practices. </a:t>
            </a:r>
          </a:p>
        </p:txBody>
      </p:sp>
      <p:sp>
        <p:nvSpPr>
          <p:cNvPr id="17" name="TextBox 17"/>
          <p:cNvSpPr txBox="1"/>
          <p:nvPr/>
        </p:nvSpPr>
        <p:spPr>
          <a:xfrm>
            <a:off x="2583208" y="537620"/>
            <a:ext cx="5341591" cy="910506"/>
          </a:xfrm>
          <a:prstGeom prst="rect">
            <a:avLst/>
          </a:prstGeom>
        </p:spPr>
        <p:txBody>
          <a:bodyPr wrap="square" lIns="0" tIns="0" rIns="0" bIns="0" rtlCol="0" anchor="t">
            <a:spAutoFit/>
          </a:bodyPr>
          <a:lstStyle/>
          <a:p>
            <a:pPr algn="l">
              <a:lnSpc>
                <a:spcPts val="7139"/>
              </a:lnSpc>
            </a:pPr>
            <a:r>
              <a:rPr lang="en-US" sz="5100" spc="499" dirty="0">
                <a:solidFill>
                  <a:srgbClr val="231F20"/>
                </a:solidFill>
                <a:latin typeface="Open Sauce"/>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66800" y="2019300"/>
            <a:ext cx="14325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Research Objectives: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Understanding the concept of globalization and its relationship with culture.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Exploring the unique features and regional variations of Indian culture.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647825" y="1142133"/>
            <a:ext cx="209550" cy="209550"/>
          </a:xfrm>
          <a:custGeom>
            <a:avLst/>
            <a:gdLst/>
            <a:ahLst/>
            <a:cxnLst/>
            <a:rect l="l" t="t" r="r" b="b"/>
            <a:pathLst>
              <a:path w="209550" h="209550">
                <a:moveTo>
                  <a:pt x="0" y="0"/>
                </a:moveTo>
                <a:lnTo>
                  <a:pt x="209550" y="0"/>
                </a:lnTo>
                <a:lnTo>
                  <a:pt x="209550" y="209550"/>
                </a:lnTo>
                <a:lnTo>
                  <a:pt x="0" y="209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129733" y="732015"/>
            <a:ext cx="10513476" cy="868956"/>
          </a:xfrm>
          <a:prstGeom prst="rect">
            <a:avLst/>
          </a:prstGeom>
        </p:spPr>
        <p:txBody>
          <a:bodyPr lIns="0" tIns="0" rIns="0" bIns="0" rtlCol="0" anchor="t">
            <a:spAutoFit/>
          </a:bodyPr>
          <a:lstStyle/>
          <a:p>
            <a:pPr algn="l">
              <a:lnSpc>
                <a:spcPts val="7139"/>
              </a:lnSpc>
            </a:pPr>
            <a:r>
              <a:rPr lang="en-US" sz="5100" spc="499">
                <a:solidFill>
                  <a:srgbClr val="231F20"/>
                </a:solidFill>
                <a:latin typeface="Open Sauce"/>
              </a:rPr>
              <a:t>Understanding Globalization</a:t>
            </a:r>
          </a:p>
        </p:txBody>
      </p:sp>
      <p:sp>
        <p:nvSpPr>
          <p:cNvPr id="4" name="TextBox 4"/>
          <p:cNvSpPr txBox="1"/>
          <p:nvPr/>
        </p:nvSpPr>
        <p:spPr>
          <a:xfrm>
            <a:off x="1552813" y="5982700"/>
            <a:ext cx="15288273" cy="2846933"/>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Key drivers of globalization </a:t>
            </a:r>
          </a:p>
          <a:p>
            <a:pPr algn="just">
              <a:lnSpc>
                <a:spcPts val="3674"/>
              </a:lnSpc>
            </a:pPr>
            <a:r>
              <a:rPr lang="en-US" sz="2700" spc="264" dirty="0">
                <a:solidFill>
                  <a:srgbClr val="231F20"/>
                </a:solidFill>
                <a:latin typeface="Open Sauce"/>
              </a:rPr>
              <a:t>The key drivers of globalization examined in this study include technological advancements, trade liberalization, and increased mobility of people and information. These factors have facilitated the spread of Indian culture globally, enabling its music, films, cuisine, spirituality, and economic practices to become influential elements in the globalization process.</a:t>
            </a:r>
          </a:p>
        </p:txBody>
      </p:sp>
      <p:sp>
        <p:nvSpPr>
          <p:cNvPr id="5" name="TextBox 5"/>
          <p:cNvSpPr txBox="1"/>
          <p:nvPr/>
        </p:nvSpPr>
        <p:spPr>
          <a:xfrm>
            <a:off x="1552813" y="1998316"/>
            <a:ext cx="16061646" cy="2786377"/>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Historical perspective</a:t>
            </a:r>
          </a:p>
          <a:p>
            <a:pPr algn="just">
              <a:lnSpc>
                <a:spcPts val="3674"/>
              </a:lnSpc>
            </a:pPr>
            <a:r>
              <a:rPr lang="en-US" sz="2700" spc="264" dirty="0">
                <a:solidFill>
                  <a:srgbClr val="231F20"/>
                </a:solidFill>
                <a:latin typeface="Open Sauce"/>
              </a:rPr>
              <a:t>This study's historical perspective traces India's cultural influence on globalization from ancient trade routes like the Silk Road to the spread of Indian philosophies, textiles, and spices. It explores how colonialism and post- independence globalization shaped India's cultural interactions with the world, shedding light on its enduring impact.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319089" y="702231"/>
            <a:ext cx="209550" cy="209550"/>
          </a:xfrm>
          <a:custGeom>
            <a:avLst/>
            <a:gdLst/>
            <a:ahLst/>
            <a:cxnLst/>
            <a:rect l="l" t="t" r="r" b="b"/>
            <a:pathLst>
              <a:path w="209550" h="209550">
                <a:moveTo>
                  <a:pt x="0" y="0"/>
                </a:moveTo>
                <a:lnTo>
                  <a:pt x="209550" y="0"/>
                </a:lnTo>
                <a:lnTo>
                  <a:pt x="209550" y="209550"/>
                </a:lnTo>
                <a:lnTo>
                  <a:pt x="0" y="209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800987" y="292113"/>
            <a:ext cx="10202580" cy="868956"/>
          </a:xfrm>
          <a:prstGeom prst="rect">
            <a:avLst/>
          </a:prstGeom>
        </p:spPr>
        <p:txBody>
          <a:bodyPr lIns="0" tIns="0" rIns="0" bIns="0" rtlCol="0" anchor="t">
            <a:spAutoFit/>
          </a:bodyPr>
          <a:lstStyle/>
          <a:p>
            <a:pPr algn="l">
              <a:lnSpc>
                <a:spcPts val="7139"/>
              </a:lnSpc>
            </a:pPr>
            <a:r>
              <a:rPr lang="en-US" sz="5100" spc="499">
                <a:solidFill>
                  <a:srgbClr val="231F20"/>
                </a:solidFill>
                <a:latin typeface="Open Sauce"/>
              </a:rPr>
              <a:t>Indian Culture: An Overview</a:t>
            </a:r>
          </a:p>
        </p:txBody>
      </p:sp>
      <p:sp>
        <p:nvSpPr>
          <p:cNvPr id="4" name="TextBox 4"/>
          <p:cNvSpPr txBox="1"/>
          <p:nvPr/>
        </p:nvSpPr>
        <p:spPr>
          <a:xfrm>
            <a:off x="1215638" y="6117584"/>
            <a:ext cx="15639031" cy="2846933"/>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Cultural exports from India</a:t>
            </a:r>
          </a:p>
          <a:p>
            <a:pPr algn="just">
              <a:lnSpc>
                <a:spcPts val="3674"/>
              </a:lnSpc>
            </a:pPr>
            <a:r>
              <a:rPr lang="en-US" sz="2700" spc="294" dirty="0">
                <a:solidFill>
                  <a:srgbClr val="231F20"/>
                </a:solidFill>
                <a:latin typeface="Open Sauce"/>
              </a:rPr>
              <a:t>Cultural exports from India, including </a:t>
            </a:r>
            <a:r>
              <a:rPr lang="en-US" sz="2700" spc="294" dirty="0" err="1">
                <a:solidFill>
                  <a:srgbClr val="231F20"/>
                </a:solidFill>
                <a:latin typeface="Open Sauce"/>
              </a:rPr>
              <a:t>Bollywood</a:t>
            </a:r>
            <a:r>
              <a:rPr lang="en-US" sz="2700" spc="294" dirty="0">
                <a:solidFill>
                  <a:srgbClr val="231F20"/>
                </a:solidFill>
                <a:latin typeface="Open Sauce"/>
              </a:rPr>
              <a:t> films, classical dance forms, traditional textiles, and spiritual practices like yoga and meditation, have significantly impacted global culture. This study delves into how these exports serve as cultural ambassadors, shaping perceptions of India and contributing to the worldwide dissemination of Indian cultural elements.</a:t>
            </a:r>
          </a:p>
        </p:txBody>
      </p:sp>
      <p:sp>
        <p:nvSpPr>
          <p:cNvPr id="5" name="TextBox 5"/>
          <p:cNvSpPr txBox="1"/>
          <p:nvPr/>
        </p:nvSpPr>
        <p:spPr>
          <a:xfrm>
            <a:off x="1215638" y="2008480"/>
            <a:ext cx="15639002" cy="2846933"/>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Diversity and richness of Indian culture</a:t>
            </a:r>
          </a:p>
          <a:p>
            <a:pPr algn="just">
              <a:lnSpc>
                <a:spcPts val="3674"/>
              </a:lnSpc>
            </a:pPr>
            <a:r>
              <a:rPr lang="en-US" sz="2700" spc="264" dirty="0">
                <a:solidFill>
                  <a:srgbClr val="231F20"/>
                </a:solidFill>
                <a:latin typeface="Open Sauce"/>
              </a:rPr>
              <a:t>The diversity and richness of Indian culture, encompassing numerous languages, religions, traditions, and art forms, serve as a wellspring for global fascination and incorporation. This study explores how this multifaceted culture contributes to globalization by fostering cross-cultural exchanges, artistic collaborations, and the global acceptance of concepts like yoga and </a:t>
            </a:r>
            <a:r>
              <a:rPr lang="en-US" sz="2700" spc="264" dirty="0" err="1">
                <a:solidFill>
                  <a:srgbClr val="231F20"/>
                </a:solidFill>
                <a:latin typeface="Open Sauce"/>
              </a:rPr>
              <a:t>Ayurveda</a:t>
            </a:r>
            <a:r>
              <a:rPr lang="en-US" sz="2700" spc="264" dirty="0">
                <a:solidFill>
                  <a:srgbClr val="231F20"/>
                </a:solidFill>
                <a:latin typeface="Open Sauce"/>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143248" y="923058"/>
            <a:ext cx="209550" cy="209550"/>
          </a:xfrm>
          <a:custGeom>
            <a:avLst/>
            <a:gdLst/>
            <a:ahLst/>
            <a:cxnLst/>
            <a:rect l="l" t="t" r="r" b="b"/>
            <a:pathLst>
              <a:path w="209550" h="209550">
                <a:moveTo>
                  <a:pt x="0" y="0"/>
                </a:moveTo>
                <a:lnTo>
                  <a:pt x="209550" y="0"/>
                </a:lnTo>
                <a:lnTo>
                  <a:pt x="209550" y="209550"/>
                </a:lnTo>
                <a:lnTo>
                  <a:pt x="0" y="209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625156" y="512940"/>
            <a:ext cx="15779277" cy="868956"/>
          </a:xfrm>
          <a:prstGeom prst="rect">
            <a:avLst/>
          </a:prstGeom>
        </p:spPr>
        <p:txBody>
          <a:bodyPr lIns="0" tIns="0" rIns="0" bIns="0" rtlCol="0" anchor="t">
            <a:spAutoFit/>
          </a:bodyPr>
          <a:lstStyle/>
          <a:p>
            <a:pPr algn="l">
              <a:lnSpc>
                <a:spcPts val="7139"/>
              </a:lnSpc>
            </a:pPr>
            <a:r>
              <a:rPr lang="en-US" sz="5100" spc="499">
                <a:solidFill>
                  <a:srgbClr val="231F20"/>
                </a:solidFill>
                <a:latin typeface="Open Sauce"/>
              </a:rPr>
              <a:t>The Role of Indian Culture in Globalization</a:t>
            </a:r>
          </a:p>
        </p:txBody>
      </p:sp>
      <p:sp>
        <p:nvSpPr>
          <p:cNvPr id="4" name="TextBox 4"/>
          <p:cNvSpPr txBox="1"/>
          <p:nvPr/>
        </p:nvSpPr>
        <p:spPr>
          <a:xfrm>
            <a:off x="1729483" y="5934608"/>
            <a:ext cx="15319496" cy="2786377"/>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Impact of </a:t>
            </a:r>
            <a:r>
              <a:rPr lang="en-US" sz="2700" b="1" spc="264" dirty="0" err="1">
                <a:solidFill>
                  <a:srgbClr val="231F20"/>
                </a:solidFill>
                <a:latin typeface="Open Sauce"/>
              </a:rPr>
              <a:t>Bollywood</a:t>
            </a:r>
            <a:r>
              <a:rPr lang="en-US" sz="2700" b="1" spc="264" dirty="0">
                <a:solidFill>
                  <a:srgbClr val="231F20"/>
                </a:solidFill>
                <a:latin typeface="Open Sauce"/>
              </a:rPr>
              <a:t> and Indian cinema</a:t>
            </a:r>
          </a:p>
          <a:p>
            <a:pPr algn="just">
              <a:lnSpc>
                <a:spcPts val="3674"/>
              </a:lnSpc>
            </a:pPr>
            <a:r>
              <a:rPr lang="en-US" sz="2700" spc="307" dirty="0" err="1">
                <a:solidFill>
                  <a:srgbClr val="231F20"/>
                </a:solidFill>
                <a:latin typeface="Open Sauce"/>
              </a:rPr>
              <a:t>Bollywood</a:t>
            </a:r>
            <a:r>
              <a:rPr lang="en-US" sz="2700" spc="307" dirty="0">
                <a:solidFill>
                  <a:srgbClr val="231F20"/>
                </a:solidFill>
                <a:latin typeface="Open Sauce"/>
              </a:rPr>
              <a:t> and Indian cinema's impact on globalization is a central focus of this study, exploring how these film industries have captured global audiences. The research assesses how </a:t>
            </a:r>
            <a:r>
              <a:rPr lang="en-US" sz="2700" spc="307" dirty="0" err="1">
                <a:solidFill>
                  <a:srgbClr val="231F20"/>
                </a:solidFill>
                <a:latin typeface="Open Sauce"/>
              </a:rPr>
              <a:t>Bollywood's</a:t>
            </a:r>
            <a:r>
              <a:rPr lang="en-US" sz="2700" spc="307" dirty="0">
                <a:solidFill>
                  <a:srgbClr val="231F20"/>
                </a:solidFill>
                <a:latin typeface="Open Sauce"/>
              </a:rPr>
              <a:t> vibrant storytelling, music, and dance have shaped international pop culture and fostered cross- cultural understanding, contributing to the globalization of Indian culture.</a:t>
            </a:r>
          </a:p>
        </p:txBody>
      </p:sp>
      <p:sp>
        <p:nvSpPr>
          <p:cNvPr id="5" name="TextBox 5"/>
          <p:cNvSpPr txBox="1"/>
          <p:nvPr/>
        </p:nvSpPr>
        <p:spPr>
          <a:xfrm>
            <a:off x="1690535" y="1892989"/>
            <a:ext cx="15397324" cy="2846933"/>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Influence of Indian cuisine</a:t>
            </a:r>
          </a:p>
          <a:p>
            <a:pPr algn="just">
              <a:lnSpc>
                <a:spcPts val="3674"/>
              </a:lnSpc>
            </a:pPr>
            <a:r>
              <a:rPr lang="en-US" sz="2700" spc="264" dirty="0">
                <a:solidFill>
                  <a:srgbClr val="231F20"/>
                </a:solidFill>
                <a:latin typeface="Open Sauce"/>
              </a:rPr>
              <a:t>Indian cuisine's influence on globalization is explored in this study, highlighting its popularity and integration into global food culture. The study examines how Indian spices, flavors, and culinary techniques have transcended borders, influencing menus worldwide and fostering cross- cultural gastronomic exchanges, reflecting the broader impact of Indian culture on globalization.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2247902"/>
          <a:ext cx="15544800" cy="7169725"/>
        </p:xfrm>
        <a:graphic>
          <a:graphicData uri="http://schemas.openxmlformats.org/drawingml/2006/table">
            <a:tbl>
              <a:tblPr/>
              <a:tblGrid>
                <a:gridCol w="3733800">
                  <a:extLst>
                    <a:ext uri="{9D8B030D-6E8A-4147-A177-3AD203B41FA5}">
                      <a16:colId xmlns:a16="http://schemas.microsoft.com/office/drawing/2014/main" val="20000"/>
                    </a:ext>
                  </a:extLst>
                </a:gridCol>
                <a:gridCol w="4769089">
                  <a:extLst>
                    <a:ext uri="{9D8B030D-6E8A-4147-A177-3AD203B41FA5}">
                      <a16:colId xmlns:a16="http://schemas.microsoft.com/office/drawing/2014/main" val="20001"/>
                    </a:ext>
                  </a:extLst>
                </a:gridCol>
                <a:gridCol w="4529029">
                  <a:extLst>
                    <a:ext uri="{9D8B030D-6E8A-4147-A177-3AD203B41FA5}">
                      <a16:colId xmlns:a16="http://schemas.microsoft.com/office/drawing/2014/main" val="20002"/>
                    </a:ext>
                  </a:extLst>
                </a:gridCol>
                <a:gridCol w="2512882">
                  <a:extLst>
                    <a:ext uri="{9D8B030D-6E8A-4147-A177-3AD203B41FA5}">
                      <a16:colId xmlns:a16="http://schemas.microsoft.com/office/drawing/2014/main" val="20003"/>
                    </a:ext>
                  </a:extLst>
                </a:gridCol>
              </a:tblGrid>
              <a:tr h="559177">
                <a:tc>
                  <a:txBody>
                    <a:bodyPr/>
                    <a:lstStyle/>
                    <a:p>
                      <a:pPr marL="0" marR="0">
                        <a:spcBef>
                          <a:spcPts val="0"/>
                        </a:spcBef>
                        <a:spcAft>
                          <a:spcPts val="0"/>
                        </a:spcAft>
                      </a:pPr>
                      <a:r>
                        <a:rPr lang="en-US" sz="3200" b="1">
                          <a:solidFill>
                            <a:srgbClr val="000000"/>
                          </a:solidFill>
                          <a:latin typeface="Calibri"/>
                          <a:ea typeface="Times New Roman"/>
                          <a:cs typeface="Mangal"/>
                        </a:rPr>
                        <a:t>Indian Recipients</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a:solidFill>
                            <a:srgbClr val="000000"/>
                          </a:solidFill>
                          <a:latin typeface="Calibri"/>
                          <a:ea typeface="Times New Roman"/>
                          <a:cs typeface="Mangal"/>
                        </a:rPr>
                        <a:t>Category</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a:latin typeface="Times New Roman"/>
                          <a:ea typeface="Times New Roman"/>
                          <a:cs typeface="Mangal"/>
                        </a:rPr>
                        <a:t>Name</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a:solidFill>
                            <a:srgbClr val="000000"/>
                          </a:solidFill>
                          <a:latin typeface="Calibri"/>
                          <a:ea typeface="Times New Roman"/>
                          <a:cs typeface="Mangal"/>
                        </a:rPr>
                        <a:t>Oscar Year</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9177">
                <a:tc>
                  <a:txBody>
                    <a:bodyPr/>
                    <a:lstStyle/>
                    <a:p>
                      <a:pPr marL="0" marR="0">
                        <a:spcBef>
                          <a:spcPts val="0"/>
                        </a:spcBef>
                        <a:spcAft>
                          <a:spcPts val="0"/>
                        </a:spcAft>
                      </a:pPr>
                      <a:r>
                        <a:rPr lang="en-US" sz="3200" b="1">
                          <a:latin typeface="Times New Roman"/>
                          <a:ea typeface="Times New Roman"/>
                          <a:cs typeface="Mangal"/>
                        </a:rPr>
                        <a:t>Bhanu Athaiya</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Best Costume Design</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Movie Gandhi </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1983</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177">
                <a:tc>
                  <a:txBody>
                    <a:bodyPr/>
                    <a:lstStyle/>
                    <a:p>
                      <a:pPr marL="0" marR="0">
                        <a:spcBef>
                          <a:spcPts val="0"/>
                        </a:spcBef>
                        <a:spcAft>
                          <a:spcPts val="0"/>
                        </a:spcAft>
                      </a:pPr>
                      <a:r>
                        <a:rPr lang="en-US" sz="3200" b="1">
                          <a:latin typeface="Times New Roman"/>
                          <a:ea typeface="Times New Roman"/>
                          <a:cs typeface="Mangal"/>
                        </a:rPr>
                        <a:t>Satyajit Ray</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Honorary Award</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Lifetime Achievement</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1992</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18355">
                <a:tc>
                  <a:txBody>
                    <a:bodyPr/>
                    <a:lstStyle/>
                    <a:p>
                      <a:pPr marL="0" marR="0">
                        <a:spcBef>
                          <a:spcPts val="0"/>
                        </a:spcBef>
                        <a:spcAft>
                          <a:spcPts val="0"/>
                        </a:spcAft>
                      </a:pPr>
                      <a:r>
                        <a:rPr lang="en-US" sz="3200" b="1">
                          <a:latin typeface="Times New Roman"/>
                          <a:ea typeface="Times New Roman"/>
                          <a:cs typeface="Mangal"/>
                        </a:rPr>
                        <a:t>Resul Pookutty</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Best Sound Mixing</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Slumdog Millionaire (Mixing)</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2009</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9177">
                <a:tc>
                  <a:txBody>
                    <a:bodyPr/>
                    <a:lstStyle/>
                    <a:p>
                      <a:pPr marL="0" marR="0">
                        <a:spcBef>
                          <a:spcPts val="0"/>
                        </a:spcBef>
                        <a:spcAft>
                          <a:spcPts val="0"/>
                        </a:spcAft>
                      </a:pPr>
                      <a:r>
                        <a:rPr lang="en-US" sz="3200" b="1">
                          <a:latin typeface="Times New Roman"/>
                          <a:ea typeface="Times New Roman"/>
                          <a:cs typeface="Mangal"/>
                        </a:rPr>
                        <a:t>Gulzar</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Best Original Song</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Jai Ho</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2009</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18355">
                <a:tc>
                  <a:txBody>
                    <a:bodyPr/>
                    <a:lstStyle/>
                    <a:p>
                      <a:pPr marL="0" marR="0">
                        <a:spcBef>
                          <a:spcPts val="0"/>
                        </a:spcBef>
                        <a:spcAft>
                          <a:spcPts val="0"/>
                        </a:spcAft>
                      </a:pPr>
                      <a:r>
                        <a:rPr lang="en-US" sz="3200" b="1">
                          <a:latin typeface="Times New Roman"/>
                          <a:ea typeface="Times New Roman"/>
                          <a:cs typeface="Mangal"/>
                        </a:rPr>
                        <a:t>A R Rahman</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Best Original Score and Best Original Song</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Jai Ho</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2009</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78523">
                <a:tc>
                  <a:txBody>
                    <a:bodyPr/>
                    <a:lstStyle/>
                    <a:p>
                      <a:pPr marL="0" marR="0">
                        <a:spcBef>
                          <a:spcPts val="0"/>
                        </a:spcBef>
                        <a:spcAft>
                          <a:spcPts val="0"/>
                        </a:spcAft>
                      </a:pPr>
                      <a:r>
                        <a:rPr lang="en-US" sz="3200" b="1">
                          <a:latin typeface="Times New Roman"/>
                          <a:ea typeface="Times New Roman"/>
                          <a:cs typeface="Mangal"/>
                        </a:rPr>
                        <a:t>Kartiki Gonsalves</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Best Documentary Short</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 The Elephant Whisperer</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2023</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7784">
                <a:tc>
                  <a:txBody>
                    <a:bodyPr/>
                    <a:lstStyle/>
                    <a:p>
                      <a:pPr marL="0" marR="0">
                        <a:spcBef>
                          <a:spcPts val="0"/>
                        </a:spcBef>
                        <a:spcAft>
                          <a:spcPts val="0"/>
                        </a:spcAft>
                      </a:pPr>
                      <a:r>
                        <a:rPr lang="en-US" sz="3200" b="1">
                          <a:latin typeface="Times New Roman"/>
                          <a:ea typeface="Times New Roman"/>
                          <a:cs typeface="Mangal"/>
                        </a:rPr>
                        <a:t>MM Keeravani and Chandrabose</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Best Original Song</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a:latin typeface="Times New Roman"/>
                          <a:ea typeface="Times New Roman"/>
                          <a:cs typeface="Mangal"/>
                        </a:rPr>
                        <a:t>RRR (Naatu Naatu)</a:t>
                      </a:r>
                      <a:endParaRPr lang="en-US" sz="320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a:latin typeface="Times New Roman"/>
                          <a:ea typeface="Times New Roman"/>
                          <a:cs typeface="Mangal"/>
                        </a:rPr>
                        <a:t>2023</a:t>
                      </a:r>
                      <a:endParaRPr lang="en-US" sz="3200" dirty="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2"/>
          <p:cNvSpPr/>
          <p:nvPr/>
        </p:nvSpPr>
        <p:spPr>
          <a:xfrm>
            <a:off x="1447800" y="1257300"/>
            <a:ext cx="8305800" cy="646331"/>
          </a:xfrm>
          <a:prstGeom prst="rect">
            <a:avLst/>
          </a:prstGeom>
        </p:spPr>
        <p:txBody>
          <a:bodyPr wrap="square">
            <a:spAutoFit/>
          </a:bodyPr>
          <a:lstStyle/>
          <a:p>
            <a:r>
              <a:rPr lang="en-US" sz="3600" b="1" dirty="0"/>
              <a:t>List of Indians who won the Oscars</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198493" y="1332357"/>
            <a:ext cx="209550" cy="209550"/>
          </a:xfrm>
          <a:custGeom>
            <a:avLst/>
            <a:gdLst/>
            <a:ahLst/>
            <a:cxnLst/>
            <a:rect l="l" t="t" r="r" b="b"/>
            <a:pathLst>
              <a:path w="209550" h="209550">
                <a:moveTo>
                  <a:pt x="0" y="0"/>
                </a:moveTo>
                <a:lnTo>
                  <a:pt x="209550" y="0"/>
                </a:lnTo>
                <a:lnTo>
                  <a:pt x="209550" y="209550"/>
                </a:lnTo>
                <a:lnTo>
                  <a:pt x="0" y="209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680400" y="922239"/>
            <a:ext cx="12832242" cy="868956"/>
          </a:xfrm>
          <a:prstGeom prst="rect">
            <a:avLst/>
          </a:prstGeom>
        </p:spPr>
        <p:txBody>
          <a:bodyPr lIns="0" tIns="0" rIns="0" bIns="0" rtlCol="0" anchor="t">
            <a:spAutoFit/>
          </a:bodyPr>
          <a:lstStyle/>
          <a:p>
            <a:pPr algn="l">
              <a:lnSpc>
                <a:spcPts val="7139"/>
              </a:lnSpc>
            </a:pPr>
            <a:r>
              <a:rPr lang="en-US" sz="5100" spc="499">
                <a:solidFill>
                  <a:srgbClr val="231F20"/>
                </a:solidFill>
                <a:latin typeface="Open Sauce"/>
              </a:rPr>
              <a:t>Globalization of Indian Businesses</a:t>
            </a:r>
          </a:p>
        </p:txBody>
      </p:sp>
      <p:sp>
        <p:nvSpPr>
          <p:cNvPr id="4" name="TextBox 4"/>
          <p:cNvSpPr txBox="1"/>
          <p:nvPr/>
        </p:nvSpPr>
        <p:spPr>
          <a:xfrm>
            <a:off x="1028700" y="6050852"/>
            <a:ext cx="15807500" cy="2846933"/>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Case studies of successful Indian multinational corporations</a:t>
            </a:r>
            <a:endParaRPr/>
          </a:p>
          <a:p>
            <a:pPr algn="just">
              <a:lnSpc>
                <a:spcPts val="3674"/>
              </a:lnSpc>
            </a:pPr>
            <a:r>
              <a:rPr lang="en-US" sz="2700" spc="264" dirty="0">
                <a:solidFill>
                  <a:srgbClr val="231F20"/>
                </a:solidFill>
                <a:latin typeface="Open Sauce"/>
              </a:rPr>
              <a:t>This comprehensive study includes case studies of successful Indian multinational corporations (MNCs) to elucidate how Indian culture shapes their globalization strategies. It analyzes how companies like Tata Group and Infosys leverage cultural values, leadership styles, and innovation to excel on the global stage, contributing to a nuanced understanding of cultural impact on MNCs.</a:t>
            </a:r>
          </a:p>
        </p:txBody>
      </p:sp>
      <p:sp>
        <p:nvSpPr>
          <p:cNvPr id="5" name="TextBox 5"/>
          <p:cNvSpPr txBox="1"/>
          <p:nvPr/>
        </p:nvSpPr>
        <p:spPr>
          <a:xfrm>
            <a:off x="1028700" y="2224545"/>
            <a:ext cx="15806242" cy="2923877"/>
          </a:xfrm>
          <a:prstGeom prst="rect">
            <a:avLst/>
          </a:prstGeom>
        </p:spPr>
        <p:txBody>
          <a:bodyPr lIns="0" tIns="0" rIns="0" bIns="0" rtlCol="0" anchor="t">
            <a:spAutoFit/>
          </a:bodyPr>
          <a:lstStyle/>
          <a:p>
            <a:pPr algn="l">
              <a:lnSpc>
                <a:spcPts val="3824"/>
              </a:lnSpc>
            </a:pPr>
            <a:r>
              <a:rPr lang="en-US" sz="2799" b="1" spc="274" dirty="0">
                <a:solidFill>
                  <a:srgbClr val="231F20"/>
                </a:solidFill>
                <a:latin typeface="Open Sauce"/>
              </a:rPr>
              <a:t>Indian companies going global</a:t>
            </a:r>
          </a:p>
          <a:p>
            <a:pPr algn="just">
              <a:lnSpc>
                <a:spcPts val="3824"/>
              </a:lnSpc>
            </a:pPr>
            <a:r>
              <a:rPr lang="en-US" sz="2799" spc="274" dirty="0">
                <a:solidFill>
                  <a:srgbClr val="231F20"/>
                </a:solidFill>
                <a:latin typeface="Open Sauce"/>
              </a:rPr>
              <a:t>It examines the role of Indian companies in the process of globalization, tracking their expansion into international markets. It explores how these companies leverage Indian cultural elements and management practices to establish a global presence, shedding light on how culture influences their strategies and interactions in the global business landscape.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647825" y="1394498"/>
            <a:ext cx="209550" cy="209550"/>
          </a:xfrm>
          <a:custGeom>
            <a:avLst/>
            <a:gdLst/>
            <a:ahLst/>
            <a:cxnLst/>
            <a:rect l="l" t="t" r="r" b="b"/>
            <a:pathLst>
              <a:path w="209550" h="209550">
                <a:moveTo>
                  <a:pt x="0" y="0"/>
                </a:moveTo>
                <a:lnTo>
                  <a:pt x="209550" y="0"/>
                </a:lnTo>
                <a:lnTo>
                  <a:pt x="209550" y="209550"/>
                </a:lnTo>
                <a:lnTo>
                  <a:pt x="0" y="209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129733" y="984380"/>
            <a:ext cx="9329480" cy="868956"/>
          </a:xfrm>
          <a:prstGeom prst="rect">
            <a:avLst/>
          </a:prstGeom>
        </p:spPr>
        <p:txBody>
          <a:bodyPr lIns="0" tIns="0" rIns="0" bIns="0" rtlCol="0" anchor="t">
            <a:spAutoFit/>
          </a:bodyPr>
          <a:lstStyle/>
          <a:p>
            <a:pPr algn="l">
              <a:lnSpc>
                <a:spcPts val="7139"/>
              </a:lnSpc>
            </a:pPr>
            <a:r>
              <a:rPr lang="en-US" sz="5100" spc="499">
                <a:solidFill>
                  <a:srgbClr val="231F20"/>
                </a:solidFill>
                <a:latin typeface="Open Sauce"/>
              </a:rPr>
              <a:t>Challenges and Critiques</a:t>
            </a:r>
          </a:p>
        </p:txBody>
      </p:sp>
      <p:sp>
        <p:nvSpPr>
          <p:cNvPr id="4" name="TextBox 4"/>
          <p:cNvSpPr txBox="1"/>
          <p:nvPr/>
        </p:nvSpPr>
        <p:spPr>
          <a:xfrm>
            <a:off x="1355293" y="6474524"/>
            <a:ext cx="15870298" cy="2846933"/>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Loss of cultural authenticity</a:t>
            </a:r>
          </a:p>
          <a:p>
            <a:pPr algn="just">
              <a:lnSpc>
                <a:spcPts val="3674"/>
              </a:lnSpc>
            </a:pPr>
            <a:r>
              <a:rPr lang="en-US" sz="2700" spc="286" dirty="0">
                <a:solidFill>
                  <a:srgbClr val="231F20"/>
                </a:solidFill>
                <a:latin typeface="Open Sauce"/>
              </a:rPr>
              <a:t>The study investigates the potential loss of cultural authenticity in the wake of Indian culture's globalization. It explores how commercialization and </a:t>
            </a:r>
            <a:r>
              <a:rPr lang="en-US" sz="2700" spc="286" dirty="0" err="1">
                <a:solidFill>
                  <a:srgbClr val="231F20"/>
                </a:solidFill>
                <a:latin typeface="Open Sauce"/>
              </a:rPr>
              <a:t>commodification</a:t>
            </a:r>
            <a:r>
              <a:rPr lang="en-US" sz="2700" spc="286" dirty="0">
                <a:solidFill>
                  <a:srgbClr val="231F20"/>
                </a:solidFill>
                <a:latin typeface="Open Sauce"/>
              </a:rPr>
              <a:t> of cultural elements may dilute their genuine essence, raising questions about the preservation of India's rich heritage and traditions amidst global exposure and consumption.</a:t>
            </a:r>
          </a:p>
        </p:txBody>
      </p:sp>
      <p:sp>
        <p:nvSpPr>
          <p:cNvPr id="5" name="TextBox 5"/>
          <p:cNvSpPr txBox="1"/>
          <p:nvPr/>
        </p:nvSpPr>
        <p:spPr>
          <a:xfrm>
            <a:off x="1355293" y="2700757"/>
            <a:ext cx="15870298" cy="2786377"/>
          </a:xfrm>
          <a:prstGeom prst="rect">
            <a:avLst/>
          </a:prstGeom>
        </p:spPr>
        <p:txBody>
          <a:bodyPr lIns="0" tIns="0" rIns="0" bIns="0" rtlCol="0" anchor="t">
            <a:spAutoFit/>
          </a:bodyPr>
          <a:lstStyle/>
          <a:p>
            <a:pPr algn="l">
              <a:lnSpc>
                <a:spcPts val="3674"/>
              </a:lnSpc>
            </a:pPr>
            <a:r>
              <a:rPr lang="en-US" sz="2700" b="1" spc="264" dirty="0">
                <a:solidFill>
                  <a:srgbClr val="231F20"/>
                </a:solidFill>
                <a:latin typeface="Open Sauce"/>
              </a:rPr>
              <a:t>Cultural appropriation vs. appreciate</a:t>
            </a:r>
          </a:p>
          <a:p>
            <a:pPr algn="just">
              <a:lnSpc>
                <a:spcPts val="3674"/>
              </a:lnSpc>
            </a:pPr>
            <a:r>
              <a:rPr lang="en-US" sz="2700" spc="297" dirty="0">
                <a:solidFill>
                  <a:srgbClr val="231F20"/>
                </a:solidFill>
                <a:latin typeface="Open Sauce"/>
              </a:rPr>
              <a:t>This study delves into the fine line between cultural appropriation and cultural appreciation within the context of Indian culture's globalization. It scrutinizes instances where global entities either adopt Indian cultural elements respectfully or exploit them insensitively, shedding light on the complexities of cultural interactions in the era of globalization.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1115</Words>
  <Application>Microsoft Office PowerPoint</Application>
  <PresentationFormat>Custom</PresentationFormat>
  <Paragraphs>91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Codec Pro Ultra-Bold</vt:lpstr>
      <vt:lpstr>Arial</vt:lpstr>
      <vt:lpstr>Open Sauce Bold</vt:lpstr>
      <vt:lpstr>Calibri</vt:lpstr>
      <vt:lpstr>Agency FB</vt:lpstr>
      <vt:lpstr>Times New Roman</vt:lpstr>
      <vt:lpstr>Book Antiqua</vt:lpstr>
      <vt:lpstr>Open Sauce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Impact of Indian Culture on the Process of Globalization A Comprehensive_20231010_123919_0000.pdf</dc:title>
  <dc:creator>Dr Kazi A. Mannan</dc:creator>
  <cp:lastModifiedBy>Advocate Dr Kazi Abdul Mannan</cp:lastModifiedBy>
  <cp:revision>15</cp:revision>
  <dcterms:created xsi:type="dcterms:W3CDTF">2006-08-16T00:00:00Z</dcterms:created>
  <dcterms:modified xsi:type="dcterms:W3CDTF">2023-11-15T09:44:43Z</dcterms:modified>
  <dc:identifier>DAFw1zx1uKo</dc:identifier>
</cp:coreProperties>
</file>